
<file path=[Content_Types].xml><?xml version="1.0" encoding="utf-8"?>
<Types xmlns="http://schemas.openxmlformats.org/package/2006/content-types">
  <Override PartName="/ppt/drawings/drawing1.xml" ContentType="application/vnd.openxmlformats-officedocument.drawingml.chartshapes+xml"/>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Default Extension="emf" ContentType="image/x-emf"/>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diagrams/colors1.xml" ContentType="application/vnd.openxmlformats-officedocument.drawingml.diagramColors+xml"/>
  <Default Extension="rels" ContentType="application/vnd.openxmlformats-package.relationships+xml"/>
  <Default Extension="jpeg" ContentType="image/jpeg"/>
  <Override PartName="/ppt/slides/slide10.xml" ContentType="application/vnd.openxmlformats-officedocument.presentationml.slide+xml"/>
  <Override PartName="/ppt/notesMasters/notesMaster1.xml" ContentType="application/vnd.openxmlformats-officedocument.presentationml.notesMaster+xml"/>
  <Override PartName="/ppt/slides/slide1.xml" ContentType="application/vnd.openxmlformats-officedocument.presentationml.slide+xml"/>
  <Override PartName="/ppt/slideLayouts/slideLayout5.xml" ContentType="application/vnd.openxmlformats-officedocument.presentationml.slideLayout+xml"/>
  <Override PartName="/docProps/app.xml" ContentType="application/vnd.openxmlformats-officedocument.extended-properties+xml"/>
  <Override PartName="/ppt/theme/theme2.xml" ContentType="application/vnd.openxmlformats-officedocument.theme+xml"/>
  <Override PartName="/ppt/slideLayouts/slideLayout1.xml" ContentType="application/vnd.openxmlformats-officedocument.presentationml.slideLayout+xml"/>
  <Override PartName="/ppt/slides/slide22.xml" ContentType="application/vnd.openxmlformats-officedocument.presentationml.slide+xml"/>
  <Default Extension="xml" ContentType="application/xml"/>
  <Override PartName="/ppt/slides/slide19.xml" ContentType="application/vnd.openxmlformats-officedocument.presentationml.slide+xml"/>
  <Override PartName="/ppt/tableStyles.xml" ContentType="application/vnd.openxmlformats-officedocument.presentationml.tableStyles+xml"/>
  <Override PartName="/ppt/slides/slide15.xml" ContentType="application/vnd.openxmlformats-officedocument.presentationml.slide+xml"/>
  <Override PartName="/ppt/notesSlides/notesSlide1.xml" ContentType="application/vnd.openxmlformats-officedocument.presentationml.notesSlide+xml"/>
  <Override PartName="/ppt/slides/slide6.xml" ContentType="application/vnd.openxmlformats-officedocument.presentationml.slide+xml"/>
  <Override PartName="/ppt/charts/chart1.xml" ContentType="application/vnd.openxmlformats-officedocument.drawingml.chart+xml"/>
  <Override PartName="/ppt/embeddings/oleObject1.bin" ContentType="application/vnd.openxmlformats-officedocument.oleObject"/>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Default Extension="png" ContentType="image/png"/>
  <Override PartName="/ppt/diagrams/quickStyle1.xml" ContentType="application/vnd.openxmlformats-officedocument.drawingml.diagramStyle+xml"/>
  <Override PartName="/ppt/slideLayouts/slideLayout2.xml" ContentType="application/vnd.openxmlformats-officedocument.presentationml.slideLayout+xml"/>
  <Override PartName="/ppt/slides/slide23.xml" ContentType="application/vnd.openxmlformats-officedocument.presentationml.slide+xml"/>
  <Override PartName="/ppt/diagrams/layout1.xml" ContentType="application/vnd.openxmlformats-officedocument.drawingml.diagramLayout+xml"/>
  <Override PartName="/ppt/slides/slide16.xml" ContentType="application/vnd.openxmlformats-officedocument.presentationml.slide+xml"/>
  <Override PartName="/ppt/notesSlides/notesSlide2.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Default Extension="vml" ContentType="application/vnd.openxmlformats-officedocument.vmlDrawing"/>
  <Override PartName="/ppt/slides/slide3.xml" ContentType="application/vnd.openxmlformats-officedocument.presentationml.slide+xml"/>
  <Override PartName="/ppt/slideLayouts/slideLayout3.xml" ContentType="application/vnd.openxmlformats-officedocument.presentationml.slideLayout+xml"/>
  <Override PartName="/ppt/slides/slide20.xml" ContentType="application/vnd.openxmlformats-officedocument.presentationml.slide+xml"/>
  <Override PartName="/ppt/diagrams/drawing1.xml" ContentType="application/vnd.ms-office.drawingml.diagramDrawing+xml"/>
  <Override PartName="/ppt/slides/slide17.xml" ContentType="application/vnd.openxmlformats-officedocument.presentationml.slide+xml"/>
  <Override PartName="/ppt/notesSlides/notesSlide3.xml" ContentType="application/vnd.openxmlformats-officedocument.presentationml.notesSlide+xml"/>
  <Override PartName="/ppt/slides/slide8.xml" ContentType="application/vnd.openxmlformats-officedocument.presentationml.slide+xml"/>
  <Override PartName="/ppt/diagrams/data1.xml" ContentType="application/vnd.openxmlformats-officedocument.drawingml.diagramData+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theme/themeOverride1.xml" ContentType="application/vnd.openxmlformats-officedocument.themeOverrid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25"/>
  </p:notesMasterIdLst>
  <p:sldIdLst>
    <p:sldId id="258" r:id="rId2"/>
    <p:sldId id="311" r:id="rId3"/>
    <p:sldId id="308" r:id="rId4"/>
    <p:sldId id="310" r:id="rId5"/>
    <p:sldId id="328" r:id="rId6"/>
    <p:sldId id="287" r:id="rId7"/>
    <p:sldId id="277" r:id="rId8"/>
    <p:sldId id="312" r:id="rId9"/>
    <p:sldId id="304" r:id="rId10"/>
    <p:sldId id="319" r:id="rId11"/>
    <p:sldId id="314" r:id="rId12"/>
    <p:sldId id="315" r:id="rId13"/>
    <p:sldId id="322" r:id="rId14"/>
    <p:sldId id="323" r:id="rId15"/>
    <p:sldId id="325" r:id="rId16"/>
    <p:sldId id="318" r:id="rId17"/>
    <p:sldId id="316" r:id="rId18"/>
    <p:sldId id="326" r:id="rId19"/>
    <p:sldId id="327" r:id="rId20"/>
    <p:sldId id="320" r:id="rId21"/>
    <p:sldId id="321" r:id="rId22"/>
    <p:sldId id="284" r:id="rId23"/>
    <p:sldId id="273"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showNarration="1" useTimings="0">
    <p:present/>
    <p:sldAll/>
    <p:penClr>
      <a:prstClr val="red"/>
    </p:penClr>
    <p:extLst>
      <p:ext uri="{EC167BDD-8182-4AB7-AECC-EB403E3ABB37}">
        <p14:laserClr xmlns="" xmlns:p14="http://schemas.microsoft.com/office/powerpoint/2010/main" xmlns:p="http://schemas.openxmlformats.org/presentationml/2006/main" xmlns:r="http://schemas.openxmlformats.org/officeDocument/2006/relationships" xmlns:a="http://schemas.openxmlformats.org/drawingml/2006/main">
          <a:srgbClr val="FF0000"/>
        </p14:laserClr>
      </p:ext>
      <p:ext uri="{2FDB2607-1784-4EEB-B798-7EB5836EED8A}">
        <p14:showMediaCtrls xmlns="" xmlns:p14="http://schemas.microsoft.com/office/powerpoint/2010/main" xmlns:p="http://schemas.openxmlformats.org/presentationml/2006/main" xmlns:r="http://schemas.openxmlformats.org/officeDocument/2006/relationships" xmlns:a="http://schemas.openxmlformats.org/drawingml/2006/main" val="1"/>
      </p:ext>
    </p:extLst>
  </p:showPr>
  <p:extLst>
    <p:ext uri="{E76CE94A-603C-4142-B9EB-6D1370010A27}">
      <p14:discardImageEditData xmlns="" xmlns:p14="http://schemas.microsoft.com/office/powerpoint/2010/main" xmlns:p="http://schemas.openxmlformats.org/presentationml/2006/main" xmlns:r="http://schemas.openxmlformats.org/officeDocument/2006/relationships" xmlns:a="http://schemas.openxmlformats.org/drawingml/2006/main" val="0"/>
    </p:ext>
    <p:ext uri="{D31A062A-798A-4329-ABDD-BBA856620510}">
      <p14:defaultImageDpi xmlns="" xmlns:p14="http://schemas.microsoft.com/office/powerpoint/2010/main" xmlns:p="http://schemas.openxmlformats.org/presentationml/2006/main" xmlns:r="http://schemas.openxmlformats.org/officeDocument/2006/relationships" xmlns:a="http://schemas.openxmlformats.org/drawingml/2006/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3815" autoAdjust="0"/>
    <p:restoredTop sz="87455" autoAdjust="0"/>
  </p:normalViewPr>
  <p:slideViewPr>
    <p:cSldViewPr>
      <p:cViewPr varScale="1">
        <p:scale>
          <a:sx n="103" d="100"/>
          <a:sy n="103" d="100"/>
        </p:scale>
        <p:origin x="-1128" y="-11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printerSettings" Target="printerSettings/printerSettings1.bin"/><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file:///C:\Documents%20and%20Settings\stokesa\Desktop\Swine%20GHG%201990-2007.xls" TargetMode="External"/><Relationship Id="rId3"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lang val="en-US"/>
  <c:style val="3"/>
  <c:clrMapOvr bg1="lt1" tx1="dk1" bg2="lt2" tx2="dk2" accent1="accent1" accent2="accent2" accent3="accent3" accent4="accent4" accent5="accent5" accent6="accent6" hlink="hlink" folHlink="folHlink"/>
  <c:chart>
    <c:title>
      <c:tx>
        <c:rich>
          <a:bodyPr/>
          <a:lstStyle/>
          <a:p>
            <a:pPr>
              <a:defRPr sz="1400">
                <a:latin typeface="+mj-lt"/>
              </a:defRPr>
            </a:pPr>
            <a:r>
              <a:rPr lang="en-US" sz="3600" b="0" baseline="0" dirty="0" smtClean="0">
                <a:latin typeface="Rockwell" pitchFamily="18" charset="0"/>
                <a:cs typeface="Calibri" pitchFamily="34" charset="0"/>
              </a:rPr>
              <a:t>Swine Production As </a:t>
            </a:r>
            <a:r>
              <a:rPr lang="en-US" sz="3600" b="0" baseline="0" dirty="0">
                <a:latin typeface="Rockwell" pitchFamily="18" charset="0"/>
                <a:cs typeface="Calibri" pitchFamily="34" charset="0"/>
              </a:rPr>
              <a:t>% of Total US </a:t>
            </a:r>
            <a:r>
              <a:rPr lang="en-US" sz="3600" b="0" baseline="0" dirty="0" smtClean="0">
                <a:latin typeface="Rockwell" pitchFamily="18" charset="0"/>
                <a:cs typeface="Calibri" pitchFamily="34" charset="0"/>
              </a:rPr>
              <a:t>GHG Emissions (2007</a:t>
            </a:r>
            <a:r>
              <a:rPr lang="en-US" sz="3600" b="0" baseline="0" dirty="0">
                <a:latin typeface="Rockwell" pitchFamily="18" charset="0"/>
                <a:cs typeface="Calibri" pitchFamily="34" charset="0"/>
              </a:rPr>
              <a:t>)</a:t>
            </a:r>
          </a:p>
        </c:rich>
      </c:tx>
      <c:layout>
        <c:manualLayout>
          <c:xMode val="edge"/>
          <c:yMode val="edge"/>
          <c:x val="0.125298556430446"/>
          <c:y val="0.0"/>
        </c:manualLayout>
      </c:layout>
    </c:title>
    <c:view3D>
      <c:rotX val="30"/>
      <c:rotY val="189"/>
      <c:perspective val="30"/>
    </c:view3D>
    <c:plotArea>
      <c:layout>
        <c:manualLayout>
          <c:layoutTarget val="inner"/>
          <c:xMode val="edge"/>
          <c:yMode val="edge"/>
          <c:x val="0.00944788151481067"/>
          <c:y val="0.098186648039963"/>
          <c:w val="0.972327287214101"/>
          <c:h val="0.901813351960034"/>
        </c:manualLayout>
      </c:layout>
      <c:pie3DChart>
        <c:varyColors val="1"/>
        <c:ser>
          <c:idx val="0"/>
          <c:order val="0"/>
          <c:explosion val="25"/>
          <c:dPt>
            <c:idx val="0"/>
            <c:explosion val="36"/>
            <c:spPr>
              <a:solidFill>
                <a:schemeClr val="bg1">
                  <a:lumMod val="65000"/>
                </a:schemeClr>
              </a:solidFill>
            </c:spPr>
          </c:dPt>
          <c:dPt>
            <c:idx val="1"/>
            <c:spPr>
              <a:solidFill>
                <a:srgbClr val="92D050"/>
              </a:solidFill>
            </c:spPr>
          </c:dPt>
          <c:dLbls>
            <c:dLbl>
              <c:idx val="0"/>
              <c:layout>
                <c:manualLayout>
                  <c:x val="-0.0915067943106552"/>
                  <c:y val="0.223856362712726"/>
                </c:manualLayout>
              </c:layout>
              <c:tx>
                <c:rich>
                  <a:bodyPr/>
                  <a:lstStyle/>
                  <a:p>
                    <a:pPr>
                      <a:defRPr sz="2400" b="1">
                        <a:latin typeface="Rockwell" pitchFamily="18" charset="0"/>
                      </a:defRPr>
                    </a:pPr>
                    <a:r>
                      <a:rPr lang="en-US" sz="2400" baseline="0" dirty="0" smtClean="0">
                        <a:latin typeface="Rockwell" pitchFamily="18" charset="0"/>
                        <a:cs typeface="Calibri" pitchFamily="34" charset="0"/>
                      </a:rPr>
                      <a:t>Other</a:t>
                    </a:r>
                  </a:p>
                  <a:p>
                    <a:pPr>
                      <a:defRPr sz="2400" b="1">
                        <a:latin typeface="Rockwell" pitchFamily="18" charset="0"/>
                      </a:defRPr>
                    </a:pPr>
                    <a:r>
                      <a:rPr lang="en-US" sz="2400" baseline="0" dirty="0" smtClean="0">
                        <a:latin typeface="Rockwell" pitchFamily="18" charset="0"/>
                        <a:cs typeface="Calibri" pitchFamily="34" charset="0"/>
                      </a:rPr>
                      <a:t>Sources </a:t>
                    </a:r>
                    <a:r>
                      <a:rPr lang="en-US" sz="2400" baseline="0" dirty="0">
                        <a:latin typeface="Rockwell" pitchFamily="18" charset="0"/>
                        <a:cs typeface="Calibri" pitchFamily="34" charset="0"/>
                      </a:rPr>
                      <a:t>
99.68%</a:t>
                    </a:r>
                  </a:p>
                </c:rich>
              </c:tx>
              <c:numFmt formatCode="0.00%" sourceLinked="0"/>
              <c:spPr/>
              <c:dLblPos val="bestFit"/>
              <c:showCatName val="1"/>
              <c:showPercent val="1"/>
            </c:dLbl>
            <c:dLbl>
              <c:idx val="1"/>
              <c:layout>
                <c:manualLayout>
                  <c:x val="-0.129468096515003"/>
                  <c:y val="-0.0972828270666425"/>
                </c:manualLayout>
              </c:layout>
              <c:tx>
                <c:rich>
                  <a:bodyPr/>
                  <a:lstStyle/>
                  <a:p>
                    <a:r>
                      <a:rPr lang="en-US" sz="2400" dirty="0" smtClean="0">
                        <a:latin typeface="Rockwell" pitchFamily="18" charset="0"/>
                        <a:cs typeface="Calibri" pitchFamily="34" charset="0"/>
                      </a:rPr>
                      <a:t>Swine </a:t>
                    </a:r>
                    <a:r>
                      <a:rPr lang="en-US" sz="2400" dirty="0">
                        <a:latin typeface="Rockwell" pitchFamily="18" charset="0"/>
                        <a:cs typeface="Calibri" pitchFamily="34" charset="0"/>
                      </a:rPr>
                      <a:t>
0.32%</a:t>
                    </a:r>
                  </a:p>
                </c:rich>
              </c:tx>
              <c:dLblPos val="bestFit"/>
              <c:showCatName val="1"/>
              <c:showPercent val="1"/>
            </c:dLbl>
            <c:numFmt formatCode="0.00%" sourceLinked="0"/>
            <c:txPr>
              <a:bodyPr/>
              <a:lstStyle/>
              <a:p>
                <a:pPr>
                  <a:defRPr sz="1200" b="1">
                    <a:latin typeface="Rockwell" pitchFamily="18" charset="0"/>
                  </a:defRPr>
                </a:pPr>
                <a:endParaRPr lang="en-US"/>
              </a:p>
            </c:txPr>
            <c:dLblPos val="outEnd"/>
            <c:showCatName val="1"/>
            <c:showPercent val="1"/>
            <c:showLeaderLines val="1"/>
          </c:dLbls>
          <c:cat>
            <c:strRef>
              <c:f>('Data Sheet'!$B$3,'Data Sheet'!$F$3)</c:f>
              <c:strCache>
                <c:ptCount val="2"/>
                <c:pt idx="0">
                  <c:v>Total U.S. GHG </c:v>
                </c:pt>
                <c:pt idx="1">
                  <c:v>Total Swine GHG (TgCO2e)</c:v>
                </c:pt>
              </c:strCache>
            </c:strRef>
          </c:cat>
          <c:val>
            <c:numRef>
              <c:f>('Data Sheet'!$B$9,'Data Sheet'!$F$9)</c:f>
              <c:numCache>
                <c:formatCode>0.0</c:formatCode>
                <c:ptCount val="2"/>
                <c:pt idx="0">
                  <c:v>7150.1</c:v>
                </c:pt>
                <c:pt idx="1">
                  <c:v>23.2</c:v>
                </c:pt>
              </c:numCache>
            </c:numRef>
          </c:val>
        </c:ser>
      </c:pie3DChart>
      <c:spPr>
        <a:noFill/>
        <a:ln w="25400">
          <a:noFill/>
        </a:ln>
      </c:spPr>
    </c:plotArea>
    <c:plotVisOnly val="1"/>
    <c:dispBlanksAs val="zero"/>
  </c:chart>
  <c:externalData r:id="rId2"/>
  <c:userShapes r:id="rId3"/>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6E4AAF-A3DC-4135-B29F-86FD8A1016B3}"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CED7E96C-D401-45AE-A44B-BFCB1E0F108A}">
      <dgm:prSet phldrT="[Text]"/>
      <dgm:spPr>
        <a:solidFill>
          <a:schemeClr val="bg1"/>
        </a:solidFill>
        <a:ln>
          <a:solidFill>
            <a:schemeClr val="accent1"/>
          </a:solidFill>
        </a:ln>
      </dgm:spPr>
      <dgm:t>
        <a:bodyPr/>
        <a:lstStyle/>
        <a:p>
          <a:r>
            <a:rPr lang="en-US" dirty="0" smtClean="0"/>
            <a:t> </a:t>
          </a:r>
          <a:endParaRPr lang="en-US" dirty="0"/>
        </a:p>
      </dgm:t>
    </dgm:pt>
    <dgm:pt modelId="{92C2268C-0096-4208-A596-9200F6FE0521}" type="parTrans" cxnId="{B75BBCE4-351D-4597-AF2F-1A4ECB19D5FC}">
      <dgm:prSet/>
      <dgm:spPr/>
      <dgm:t>
        <a:bodyPr/>
        <a:lstStyle/>
        <a:p>
          <a:endParaRPr lang="en-US"/>
        </a:p>
      </dgm:t>
    </dgm:pt>
    <dgm:pt modelId="{DE40E589-6B38-4F07-8C99-0CDA70686F84}" type="sibTrans" cxnId="{B75BBCE4-351D-4597-AF2F-1A4ECB19D5FC}">
      <dgm:prSet/>
      <dgm:spPr/>
      <dgm:t>
        <a:bodyPr/>
        <a:lstStyle/>
        <a:p>
          <a:endParaRPr lang="en-US"/>
        </a:p>
      </dgm:t>
    </dgm:pt>
    <dgm:pt modelId="{4542F1B0-4AF4-4FFF-BACE-902251C44213}">
      <dgm:prSet phldrT="[Text]"/>
      <dgm:spPr>
        <a:solidFill>
          <a:schemeClr val="bg1"/>
        </a:solidFill>
        <a:ln>
          <a:solidFill>
            <a:schemeClr val="accent2"/>
          </a:solidFill>
        </a:ln>
      </dgm:spPr>
      <dgm:t>
        <a:bodyPr/>
        <a:lstStyle/>
        <a:p>
          <a:r>
            <a:rPr lang="en-US" dirty="0" smtClean="0"/>
            <a:t> </a:t>
          </a:r>
          <a:endParaRPr lang="en-US" dirty="0"/>
        </a:p>
      </dgm:t>
    </dgm:pt>
    <dgm:pt modelId="{3C7E6175-3069-4E79-9510-DF35BC3AD4E6}" type="parTrans" cxnId="{79A95EFE-1C16-448E-A7D2-02F1381E03FB}">
      <dgm:prSet/>
      <dgm:spPr/>
      <dgm:t>
        <a:bodyPr/>
        <a:lstStyle/>
        <a:p>
          <a:endParaRPr lang="en-US"/>
        </a:p>
      </dgm:t>
    </dgm:pt>
    <dgm:pt modelId="{283A001F-F119-486C-8187-3D4B8C08B6AB}" type="sibTrans" cxnId="{79A95EFE-1C16-448E-A7D2-02F1381E03FB}">
      <dgm:prSet/>
      <dgm:spPr/>
      <dgm:t>
        <a:bodyPr/>
        <a:lstStyle/>
        <a:p>
          <a:endParaRPr lang="en-US"/>
        </a:p>
      </dgm:t>
    </dgm:pt>
    <dgm:pt modelId="{00A17C3F-6301-4727-923F-8E14B805850B}" type="pres">
      <dgm:prSet presAssocID="{846E4AAF-A3DC-4135-B29F-86FD8A1016B3}" presName="diagram" presStyleCnt="0">
        <dgm:presLayoutVars>
          <dgm:dir/>
          <dgm:resizeHandles val="exact"/>
        </dgm:presLayoutVars>
      </dgm:prSet>
      <dgm:spPr/>
      <dgm:t>
        <a:bodyPr/>
        <a:lstStyle/>
        <a:p>
          <a:endParaRPr lang="en-US"/>
        </a:p>
      </dgm:t>
    </dgm:pt>
    <dgm:pt modelId="{75821145-F028-44E0-A9A7-EE02E6331AF6}" type="pres">
      <dgm:prSet presAssocID="{CED7E96C-D401-45AE-A44B-BFCB1E0F108A}" presName="arrow" presStyleLbl="node1" presStyleIdx="0" presStyleCnt="2" custScaleY="118941" custRadScaleRad="82224">
        <dgm:presLayoutVars>
          <dgm:bulletEnabled val="1"/>
        </dgm:presLayoutVars>
      </dgm:prSet>
      <dgm:spPr>
        <a:prstGeom prst="roundRect">
          <a:avLst/>
        </a:prstGeom>
      </dgm:spPr>
      <dgm:t>
        <a:bodyPr/>
        <a:lstStyle/>
        <a:p>
          <a:endParaRPr lang="en-US"/>
        </a:p>
      </dgm:t>
    </dgm:pt>
    <dgm:pt modelId="{637D8C43-E354-49DE-A1CB-3BD95FF826C4}" type="pres">
      <dgm:prSet presAssocID="{4542F1B0-4AF4-4FFF-BACE-902251C44213}" presName="arrow" presStyleLbl="node1" presStyleIdx="1" presStyleCnt="2" custScaleY="70456" custRadScaleRad="132924">
        <dgm:presLayoutVars>
          <dgm:bulletEnabled val="1"/>
        </dgm:presLayoutVars>
      </dgm:prSet>
      <dgm:spPr>
        <a:prstGeom prst="roundRect">
          <a:avLst/>
        </a:prstGeom>
      </dgm:spPr>
      <dgm:t>
        <a:bodyPr/>
        <a:lstStyle/>
        <a:p>
          <a:endParaRPr lang="en-US"/>
        </a:p>
      </dgm:t>
    </dgm:pt>
  </dgm:ptLst>
  <dgm:cxnLst>
    <dgm:cxn modelId="{B75BBCE4-351D-4597-AF2F-1A4ECB19D5FC}" srcId="{846E4AAF-A3DC-4135-B29F-86FD8A1016B3}" destId="{CED7E96C-D401-45AE-A44B-BFCB1E0F108A}" srcOrd="0" destOrd="0" parTransId="{92C2268C-0096-4208-A596-9200F6FE0521}" sibTransId="{DE40E589-6B38-4F07-8C99-0CDA70686F84}"/>
    <dgm:cxn modelId="{053ACC51-2406-4A42-AF03-3B035EC6C087}" type="presOf" srcId="{4542F1B0-4AF4-4FFF-BACE-902251C44213}" destId="{637D8C43-E354-49DE-A1CB-3BD95FF826C4}" srcOrd="0" destOrd="0" presId="urn:microsoft.com/office/officeart/2005/8/layout/arrow5"/>
    <dgm:cxn modelId="{79A95EFE-1C16-448E-A7D2-02F1381E03FB}" srcId="{846E4AAF-A3DC-4135-B29F-86FD8A1016B3}" destId="{4542F1B0-4AF4-4FFF-BACE-902251C44213}" srcOrd="1" destOrd="0" parTransId="{3C7E6175-3069-4E79-9510-DF35BC3AD4E6}" sibTransId="{283A001F-F119-486C-8187-3D4B8C08B6AB}"/>
    <dgm:cxn modelId="{851E2BC7-D317-4A2E-9E43-991193469E4A}" type="presOf" srcId="{CED7E96C-D401-45AE-A44B-BFCB1E0F108A}" destId="{75821145-F028-44E0-A9A7-EE02E6331AF6}" srcOrd="0" destOrd="0" presId="urn:microsoft.com/office/officeart/2005/8/layout/arrow5"/>
    <dgm:cxn modelId="{3F9D2EB3-3A1A-4343-99B6-B64D3D80A2ED}" type="presOf" srcId="{846E4AAF-A3DC-4135-B29F-86FD8A1016B3}" destId="{00A17C3F-6301-4727-923F-8E14B805850B}" srcOrd="0" destOrd="0" presId="urn:microsoft.com/office/officeart/2005/8/layout/arrow5"/>
    <dgm:cxn modelId="{2D496439-7E00-42EE-BD23-5AEC3D8ECEB2}" type="presParOf" srcId="{00A17C3F-6301-4727-923F-8E14B805850B}" destId="{75821145-F028-44E0-A9A7-EE02E6331AF6}" srcOrd="0" destOrd="0" presId="urn:microsoft.com/office/officeart/2005/8/layout/arrow5"/>
    <dgm:cxn modelId="{AF94054B-361F-4650-AB3D-2FAD75378D09}" type="presParOf" srcId="{00A17C3F-6301-4727-923F-8E14B805850B}" destId="{637D8C43-E354-49DE-A1CB-3BD95FF826C4}" srcOrd="1" destOrd="0" presId="urn:microsoft.com/office/officeart/2005/8/layout/arrow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5821145-F028-44E0-A9A7-EE02E6331AF6}">
      <dsp:nvSpPr>
        <dsp:cNvPr id="0" name=""/>
        <dsp:cNvSpPr/>
      </dsp:nvSpPr>
      <dsp:spPr>
        <a:xfrm rot="16200000">
          <a:off x="369135" y="196659"/>
          <a:ext cx="3897629" cy="4635880"/>
        </a:xfrm>
        <a:prstGeom prst="roundRect">
          <a:avLst/>
        </a:prstGeom>
        <a:solidFill>
          <a:schemeClr val="bg1"/>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rot="16200000">
        <a:off x="369135" y="196659"/>
        <a:ext cx="3897629" cy="4635880"/>
      </dsp:txXfrm>
    </dsp:sp>
    <dsp:sp modelId="{637D8C43-E354-49DE-A1CB-3BD95FF826C4}">
      <dsp:nvSpPr>
        <dsp:cNvPr id="0" name=""/>
        <dsp:cNvSpPr/>
      </dsp:nvSpPr>
      <dsp:spPr>
        <a:xfrm rot="5400000">
          <a:off x="4724847" y="1141542"/>
          <a:ext cx="3897629" cy="2746114"/>
        </a:xfrm>
        <a:prstGeom prst="roundRect">
          <a:avLst/>
        </a:prstGeom>
        <a:solidFill>
          <a:schemeClr val="bg1"/>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r>
            <a:rPr lang="en-US" sz="6500" kern="1200" dirty="0" smtClean="0"/>
            <a:t> </a:t>
          </a:r>
          <a:endParaRPr lang="en-US" sz="6500" kern="1200" dirty="0"/>
        </a:p>
      </dsp:txBody>
      <dsp:txXfrm rot="5400000">
        <a:off x="4724847" y="1141542"/>
        <a:ext cx="3897629" cy="2746114"/>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3.emf"/></Relationships>
</file>

<file path=ppt/drawings/drawing1.xml><?xml version="1.0" encoding="utf-8"?>
<c:userShapes xmlns:c="http://schemas.openxmlformats.org/drawingml/2006/chart">
  <cdr:relSizeAnchor xmlns:cdr="http://schemas.openxmlformats.org/drawingml/2006/chartDrawing">
    <cdr:from>
      <cdr:x>0.33719</cdr:x>
      <cdr:y>0.80645</cdr:y>
    </cdr:from>
    <cdr:to>
      <cdr:x>0.43572</cdr:x>
      <cdr:y>0.80645</cdr:y>
    </cdr:to>
    <cdr:cxnSp macro="">
      <cdr:nvCxnSpPr>
        <cdr:cNvPr id="3" name="Straight Arrow Connector 2"/>
        <cdr:cNvCxnSpPr/>
      </cdr:nvCxnSpPr>
      <cdr:spPr>
        <a:xfrm xmlns:a="http://schemas.openxmlformats.org/drawingml/2006/main">
          <a:off x="2868612" y="3810000"/>
          <a:ext cx="838200" cy="0"/>
        </a:xfrm>
        <a:prstGeom xmlns:a="http://schemas.openxmlformats.org/drawingml/2006/main" prst="straightConnector1">
          <a:avLst/>
        </a:prstGeom>
        <a:ln xmlns:a="http://schemas.openxmlformats.org/drawingml/2006/main">
          <a:tailEnd type="arrow"/>
        </a:ln>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dr:relSizeAnchor xmlns:cdr="http://schemas.openxmlformats.org/drawingml/2006/chartDrawing">
    <cdr:from>
      <cdr:x>0.66965</cdr:x>
      <cdr:y>0.78333</cdr:y>
    </cdr:from>
    <cdr:to>
      <cdr:x>1</cdr:x>
      <cdr:y>0.84785</cdr:y>
    </cdr:to>
    <cdr:sp macro="" textlink="">
      <cdr:nvSpPr>
        <cdr:cNvPr id="4" name="TextBox 3"/>
        <cdr:cNvSpPr txBox="1"/>
      </cdr:nvSpPr>
      <cdr:spPr>
        <a:xfrm xmlns:a="http://schemas.openxmlformats.org/drawingml/2006/main">
          <a:off x="5638800" y="3581400"/>
          <a:ext cx="2743821" cy="29498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000" b="1" dirty="0" smtClean="0">
              <a:latin typeface="Calibri" pitchFamily="34" charset="0"/>
              <a:cs typeface="Calibri" pitchFamily="34" charset="0"/>
            </a:rPr>
            <a:t>Based on USEPA GHG </a:t>
          </a:r>
          <a:r>
            <a:rPr lang="en-US" sz="2000" dirty="0" smtClean="0">
              <a:latin typeface="Calibri" pitchFamily="34" charset="0"/>
              <a:cs typeface="Calibri" pitchFamily="34" charset="0"/>
            </a:rPr>
            <a:t>Report</a:t>
          </a:r>
          <a:endParaRPr lang="en-US" sz="2000" dirty="0">
            <a:latin typeface="Calibri" pitchFamily="34" charset="0"/>
            <a:cs typeface="Calibri" pitchFamily="34" charset="0"/>
          </a:endParaRPr>
        </a:p>
      </cdr:txBody>
    </cdr:sp>
  </cdr:relSizeAnchor>
  <cdr:relSizeAnchor xmlns:cdr="http://schemas.openxmlformats.org/drawingml/2006/chartDrawing">
    <cdr:from>
      <cdr:x>0.58716</cdr:x>
      <cdr:y>0.85</cdr:y>
    </cdr:from>
    <cdr:to>
      <cdr:x>0.99083</cdr:x>
      <cdr:y>0.96667</cdr:y>
    </cdr:to>
    <cdr:sp macro="" textlink="">
      <cdr:nvSpPr>
        <cdr:cNvPr id="5" name="TextBox 4"/>
        <cdr:cNvSpPr txBox="1"/>
      </cdr:nvSpPr>
      <cdr:spPr>
        <a:xfrm xmlns:a="http://schemas.openxmlformats.org/drawingml/2006/main">
          <a:off x="4876800" y="3886200"/>
          <a:ext cx="3352800" cy="533400"/>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sz="1400" dirty="0" smtClean="0">
              <a:latin typeface="Rockwell" pitchFamily="18" charset="0"/>
            </a:rPr>
            <a:t>National Pork Producers Council, 2011</a:t>
          </a:r>
          <a:endParaRPr lang="en-US" sz="1400" dirty="0">
            <a:latin typeface="Rockwell"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76DBB40E-721D-4691-AE0A-5380ED7D6F17}" type="datetimeFigureOut">
              <a:rPr lang="en-US" smtClean="0"/>
              <a:pPr/>
              <a:t>10/30/12</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53922325-0140-4B41-9959-579A7DF46301}" type="slidenum">
              <a:rPr lang="en-US" smtClean="0"/>
              <a:pPr/>
              <a:t>‹#›</a:t>
            </a:fld>
            <a:endParaRPr lang="en-US"/>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087184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p:spPr>
        <p:txBody>
          <a:bodyPr/>
          <a:lstStyle/>
          <a:p>
            <a:r>
              <a:rPr lang="en-US" b="1" smtClean="0"/>
              <a:t>Troubled Times</a:t>
            </a:r>
          </a:p>
          <a:p>
            <a:r>
              <a:rPr lang="en-US" smtClean="0"/>
              <a:t>Between 1995 and 2000 Smithfield suffered three separate spills of more than 1 million gallons each. The company faced lawsuits in multiple states, including Virginia. Then in 1997 it was fined $12.6 million — at the time the largest civil fine in the history of the federal Clean Water Act — for illegal discharges into the Pagan River in Smithfield, a tributary of the James River and part of the Chesapeake Bay watershed. </a:t>
            </a:r>
          </a:p>
          <a:p>
            <a:endParaRPr lang="en-US" smtClean="0"/>
          </a:p>
          <a:p>
            <a:r>
              <a:rPr lang="en-US" smtClean="0"/>
              <a:t>A few years later Hurricane Floyd barreled across North Carolina, leaving hog farms flooded and lagoons breached. The industry as a whole was under intense fire.</a:t>
            </a:r>
          </a:p>
          <a:p>
            <a:endParaRPr lang="en-US" smtClean="0"/>
          </a:p>
          <a:p>
            <a:r>
              <a:rPr lang="en-US" b="1" smtClean="0"/>
              <a:t>Why It Was Right For Me</a:t>
            </a:r>
          </a:p>
          <a:p>
            <a:r>
              <a:rPr lang="en-US" smtClean="0"/>
              <a:t>Why you agreed to come work for SFD</a:t>
            </a:r>
          </a:p>
          <a:p>
            <a:endParaRPr lang="en-US" b="1" smtClean="0"/>
          </a:p>
          <a:p>
            <a:r>
              <a:rPr lang="en-US" b="1" smtClean="0"/>
              <a:t>New Outlook </a:t>
            </a:r>
          </a:p>
          <a:p>
            <a:r>
              <a:rPr lang="en-US" smtClean="0"/>
              <a:t>Our company had difficulties, had a realization that it needed to change, made significant strides and efforts to change, not only the way the public perceived us, but actually changed the culture of the company in a very real way. </a:t>
            </a:r>
          </a:p>
          <a:p>
            <a:r>
              <a:rPr lang="en-US" smtClean="0"/>
              <a:t> </a:t>
            </a:r>
          </a:p>
        </p:txBody>
      </p:sp>
      <p:sp>
        <p:nvSpPr>
          <p:cNvPr id="52228" name="Slide Number Placeholder 3"/>
          <p:cNvSpPr>
            <a:spLocks noGrp="1"/>
          </p:cNvSpPr>
          <p:nvPr>
            <p:ph type="sldNum" sz="quarter" idx="5"/>
          </p:nvPr>
        </p:nvSpPr>
        <p:spPr>
          <a:noFill/>
        </p:spPr>
        <p:txBody>
          <a:bodyPr/>
          <a:lstStyle/>
          <a:p>
            <a:fld id="{03149C51-0C68-4A31-8550-9A3CC72E6A16}" type="slidenum">
              <a:rPr lang="en-US" smtClean="0">
                <a:latin typeface="Arial" pitchFamily="34" charset="0"/>
              </a:rPr>
              <a:pPr/>
              <a:t>5</a:t>
            </a:fld>
            <a:endParaRPr lang="en-US"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3555"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70D7CB4-5222-0646-8BA5-6A271A91CB7A}" type="slidenum">
              <a:rPr lang="en-US" smtClean="0"/>
              <a:pPr/>
              <a:t>15</a:t>
            </a:fld>
            <a:endParaRPr lang="en-US"/>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75747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3550B5A-36DE-46BD-A4A3-F270F900BA62}" type="datetimeFigureOut">
              <a:rPr lang="en-US" smtClean="0"/>
              <a:pPr/>
              <a:t>10/30/12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550B5A-36DE-46BD-A4A3-F270F900BA62}" type="datetimeFigureOut">
              <a:rPr lang="en-US" smtClean="0"/>
              <a:pPr/>
              <a:t>10/30/12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550B5A-36DE-46BD-A4A3-F270F900BA62}" type="datetimeFigureOut">
              <a:rPr lang="en-US" smtClean="0"/>
              <a:pPr/>
              <a:t>10/30/12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3550B5A-36DE-46BD-A4A3-F270F900BA62}" type="datetimeFigureOut">
              <a:rPr lang="en-US" smtClean="0"/>
              <a:pPr/>
              <a:t>10/30/12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3550B5A-36DE-46BD-A4A3-F270F900BA62}" type="datetimeFigureOut">
              <a:rPr lang="en-US" smtClean="0"/>
              <a:pPr/>
              <a:t>10/30/12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3550B5A-36DE-46BD-A4A3-F270F900BA62}" type="datetimeFigureOut">
              <a:rPr lang="en-US" smtClean="0"/>
              <a:pPr/>
              <a:t>10/30/12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550B5A-36DE-46BD-A4A3-F270F900BA62}" type="datetimeFigureOut">
              <a:rPr lang="en-US" smtClean="0"/>
              <a:pPr/>
              <a:t>10/30/12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550B5A-36DE-46BD-A4A3-F270F900BA62}" type="datetimeFigureOut">
              <a:rPr lang="en-US" smtClean="0"/>
              <a:pPr/>
              <a:t>10/30/12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550B5A-36DE-46BD-A4A3-F270F900BA62}" type="datetimeFigureOut">
              <a:rPr lang="en-US" smtClean="0"/>
              <a:pPr/>
              <a:t>10/30/12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550B5A-36DE-46BD-A4A3-F270F900BA62}" type="datetimeFigureOut">
              <a:rPr lang="en-US" smtClean="0"/>
              <a:pPr/>
              <a:t>10/30/12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550B5A-36DE-46BD-A4A3-F270F900BA62}" type="datetimeFigureOut">
              <a:rPr lang="en-US" smtClean="0"/>
              <a:pPr/>
              <a:t>10/30/12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A1DC66-B696-4B5A-9896-372B50CF727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gradFill flip="none" rotWithShape="1">
          <a:gsLst>
            <a:gs pos="0">
              <a:schemeClr val="accent5">
                <a:lumMod val="20000"/>
                <a:lumOff val="80000"/>
              </a:schemeClr>
            </a:gs>
            <a:gs pos="58000">
              <a:schemeClr val="accent5">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550B5A-36DE-46BD-A4A3-F270F900BA62}" type="datetimeFigureOut">
              <a:rPr lang="en-US" smtClean="0"/>
              <a:pPr/>
              <a:t>10/30/12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A1DC66-B696-4B5A-9896-372B50CF727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9" Type="http://schemas.openxmlformats.org/officeDocument/2006/relationships/image" Target="../media/image7.emf"/><Relationship Id="rId20" Type="http://schemas.openxmlformats.org/officeDocument/2006/relationships/image" Target="../media/image18.png"/><Relationship Id="rId21" Type="http://schemas.openxmlformats.org/officeDocument/2006/relationships/image" Target="../media/image19.emf"/><Relationship Id="rId22" Type="http://schemas.openxmlformats.org/officeDocument/2006/relationships/image" Target="../media/image20.jpeg"/><Relationship Id="rId23" Type="http://schemas.openxmlformats.org/officeDocument/2006/relationships/image" Target="../media/image21.emf"/><Relationship Id="rId24" Type="http://schemas.openxmlformats.org/officeDocument/2006/relationships/image" Target="../media/image22.jpeg"/><Relationship Id="rId25" Type="http://schemas.openxmlformats.org/officeDocument/2006/relationships/image" Target="../media/image23.jpeg"/><Relationship Id="rId26" Type="http://schemas.openxmlformats.org/officeDocument/2006/relationships/image" Target="../media/image24.jpeg"/><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image" Target="../media/image12.jpeg"/><Relationship Id="rId15" Type="http://schemas.openxmlformats.org/officeDocument/2006/relationships/image" Target="../media/image13.png"/><Relationship Id="rId16" Type="http://schemas.openxmlformats.org/officeDocument/2006/relationships/image" Target="../media/image14.jpeg"/><Relationship Id="rId17" Type="http://schemas.openxmlformats.org/officeDocument/2006/relationships/image" Target="../media/image15.png"/><Relationship Id="rId18" Type="http://schemas.openxmlformats.org/officeDocument/2006/relationships/image" Target="../media/image16.png"/><Relationship Id="rId19" Type="http://schemas.openxmlformats.org/officeDocument/2006/relationships/image" Target="../media/image17.emf"/><Relationship Id="rId1" Type="http://schemas.openxmlformats.org/officeDocument/2006/relationships/slideLayout" Target="../slideLayouts/slideLayout2.xml"/><Relationship Id="rId2" Type="http://schemas.openxmlformats.org/officeDocument/2006/relationships/diagramData" Target="../diagrams/data1.xml"/><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7" Type="http://schemas.openxmlformats.org/officeDocument/2006/relationships/image" Target="../media/image5.emf"/><Relationship Id="rId8"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28.png"/><Relationship Id="rId7" Type="http://schemas.openxmlformats.org/officeDocument/2006/relationships/image" Target="../media/image29.png"/><Relationship Id="rId8" Type="http://schemas.openxmlformats.org/officeDocument/2006/relationships/image" Target="../media/image30.png"/><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7.xml.rels><?xml version="1.0" encoding="UTF-8" standalone="yes"?>
<Relationships xmlns="http://schemas.openxmlformats.org/package/2006/relationships"><Relationship Id="rId3" Type="http://schemas.openxmlformats.org/officeDocument/2006/relationships/image" Target="../media/image38.jpeg"/><Relationship Id="rId4" Type="http://schemas.openxmlformats.org/officeDocument/2006/relationships/image" Target="../media/image39.jpeg"/><Relationship Id="rId1" Type="http://schemas.openxmlformats.org/officeDocument/2006/relationships/slideLayout" Target="../slideLayouts/slideLayout3.xml"/><Relationship Id="rId2" Type="http://schemas.openxmlformats.org/officeDocument/2006/relationships/image" Target="../media/image3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jpeg"/><Relationship Id="rId3" Type="http://schemas.openxmlformats.org/officeDocument/2006/relationships/image" Target="../media/image3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jpeg"/><Relationship Id="rId3"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42.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chart" Target="../charts/chart1.xml"/></Relationships>
</file>

<file path=ppt/slides/_rels/slide18.xml.rels><?xml version="1.0" encoding="UTF-8" standalone="yes"?>
<Relationships xmlns="http://schemas.openxmlformats.org/package/2006/relationships"><Relationship Id="rId1" Type="http://schemas.openxmlformats.org/officeDocument/2006/relationships/vmlDrawing" Target="../drawings/vmlDrawing1.vml"/><Relationship Id="rId2" Type="http://schemas.openxmlformats.org/officeDocument/2006/relationships/slideLayout" Target="../slideLayouts/slideLayout2.xml"/><Relationship Id="rId3"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png"/><Relationship Id="rId1" Type="http://schemas.openxmlformats.org/officeDocument/2006/relationships/slideLayout" Target="../slideLayouts/slideLayout2.xml"/><Relationship Id="rId2" Type="http://schemas.openxmlformats.org/officeDocument/2006/relationships/image" Target="../media/image4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hyperlink" Target="http://twitter.com/" TargetMode="External"/><Relationship Id="rId5" Type="http://schemas.openxmlformats.org/officeDocument/2006/relationships/image" Target="../media/image49.png"/><Relationship Id="rId6" Type="http://schemas.openxmlformats.org/officeDocument/2006/relationships/hyperlink" Target="http://www.facebook.com/SmithfieldFoods" TargetMode="External"/><Relationship Id="rId7" Type="http://schemas.openxmlformats.org/officeDocument/2006/relationships/image" Target="../media/image50.png"/><Relationship Id="rId8" Type="http://schemas.openxmlformats.org/officeDocument/2006/relationships/image" Target="../media/image1.png"/><Relationship Id="rId9" Type="http://schemas.openxmlformats.org/officeDocument/2006/relationships/image" Target="../media/image2.png"/><Relationship Id="rId1" Type="http://schemas.openxmlformats.org/officeDocument/2006/relationships/slideLayout" Target="../slideLayouts/slideLayout7.xml"/><Relationship Id="rId2" Type="http://schemas.openxmlformats.org/officeDocument/2006/relationships/hyperlink" Target="http://www.youtube.com/user/SmithfieldFood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2" name="Group 4"/>
          <p:cNvGrpSpPr/>
          <p:nvPr/>
        </p:nvGrpSpPr>
        <p:grpSpPr>
          <a:xfrm>
            <a:off x="1655745" y="2265662"/>
            <a:ext cx="5832510" cy="2326676"/>
            <a:chOff x="1164166" y="2475260"/>
            <a:chExt cx="7776680" cy="3102235"/>
          </a:xfrm>
        </p:grpSpPr>
        <p:pic>
          <p:nvPicPr>
            <p:cNvPr id="6" name="Picture 5" descr="smithfield_logo.png"/>
            <p:cNvPicPr>
              <a:picLocks noChangeAspect="1"/>
            </p:cNvPicPr>
            <p:nvPr/>
          </p:nvPicPr>
          <p:blipFill>
            <a:blip r:embed="rId2"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1164166" y="2475260"/>
              <a:ext cx="7776680" cy="2223999"/>
            </a:xfrm>
            <a:prstGeom prst="rect">
              <a:avLst/>
            </a:prstGeom>
          </p:spPr>
        </p:pic>
        <p:pic>
          <p:nvPicPr>
            <p:cNvPr id="7" name="Picture 6" descr="good_food_logo.png"/>
            <p:cNvPicPr>
              <a:picLocks noChangeAspect="1"/>
            </p:cNvPicPr>
            <p:nvPr/>
          </p:nvPicPr>
          <p:blipFill>
            <a:blip r:embed="rId3"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1412875" y="4639729"/>
              <a:ext cx="7399130" cy="937766"/>
            </a:xfrm>
            <a:prstGeom prst="rect">
              <a:avLst/>
            </a:prstGeom>
          </p:spPr>
        </p:pic>
      </p:gr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1228334169"/>
      </p:ext>
    </p:extLst>
  </p:cSld>
  <p:clrMapOvr>
    <a:masterClrMapping/>
  </p:clrMapOvr>
  <mc:AlternateContent>
    <mc:Choice xmlns:mc="http://schemas.openxmlformats.org/markup-compatibility/2006" xmlns="" xmlns:p14="http://schemas.microsoft.com/office/powerpoint/2010/main" xmlns:p="http://schemas.openxmlformats.org/presentationml/2006/main" xmlns:r="http://schemas.openxmlformats.org/officeDocument/2006/relationships" xmlns:a="http://schemas.openxmlformats.org/drawingml/2006/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Rectangle 5"/>
          <p:cNvSpPr>
            <a:spLocks noGrp="1"/>
          </p:cNvSpPr>
          <p:nvPr>
            <p:ph type="title"/>
          </p:nvPr>
        </p:nvSpPr>
        <p:spPr/>
        <p:txBody>
          <a:bodyPr/>
          <a:lstStyle/>
          <a:p>
            <a:r>
              <a:rPr lang="en-US" sz="4000" b="1" smtClean="0">
                <a:latin typeface="Rockwell" pitchFamily="18" charset="0"/>
              </a:rPr>
              <a:t>International Food Company</a:t>
            </a:r>
          </a:p>
        </p:txBody>
      </p:sp>
      <p:sp>
        <p:nvSpPr>
          <p:cNvPr id="10243" name="Rectangle 6"/>
          <p:cNvSpPr>
            <a:spLocks noGrp="1"/>
          </p:cNvSpPr>
          <p:nvPr>
            <p:ph idx="1"/>
          </p:nvPr>
        </p:nvSpPr>
        <p:spPr>
          <a:xfrm>
            <a:off x="152400" y="1676400"/>
            <a:ext cx="4800600" cy="4525963"/>
          </a:xfrm>
        </p:spPr>
        <p:txBody>
          <a:bodyPr/>
          <a:lstStyle/>
          <a:p>
            <a:r>
              <a:rPr lang="en-US" sz="2800" dirty="0" smtClean="0">
                <a:latin typeface="Rockwell" pitchFamily="18" charset="0"/>
              </a:rPr>
              <a:t>Operations in 12 countries </a:t>
            </a:r>
          </a:p>
          <a:p>
            <a:r>
              <a:rPr lang="en-US" sz="2800" dirty="0" smtClean="0">
                <a:latin typeface="Rockwell" pitchFamily="18" charset="0"/>
              </a:rPr>
              <a:t>46,000+ employees </a:t>
            </a:r>
          </a:p>
          <a:p>
            <a:r>
              <a:rPr lang="en-US" sz="2800" dirty="0" smtClean="0">
                <a:latin typeface="Rockwell" pitchFamily="18" charset="0"/>
              </a:rPr>
              <a:t>Sales to 60+ countries </a:t>
            </a:r>
          </a:p>
          <a:p>
            <a:r>
              <a:rPr lang="en-US" sz="2800" dirty="0" smtClean="0">
                <a:latin typeface="Rockwell" pitchFamily="18" charset="0"/>
              </a:rPr>
              <a:t>12+ strategic brands </a:t>
            </a:r>
          </a:p>
          <a:p>
            <a:r>
              <a:rPr lang="en-US" sz="2800" dirty="0" smtClean="0">
                <a:latin typeface="Rockwell" pitchFamily="18" charset="0"/>
              </a:rPr>
              <a:t>Annual sales &gt; $13 billion </a:t>
            </a:r>
          </a:p>
          <a:p>
            <a:endParaRPr lang="en-US" sz="2800" dirty="0" smtClean="0">
              <a:latin typeface="Arial" pitchFamily="34" charset="0"/>
            </a:endParaRPr>
          </a:p>
        </p:txBody>
      </p:sp>
      <p:pic>
        <p:nvPicPr>
          <p:cNvPr id="4110" name="Picture 24" descr="\\Fileserver02\closed_jobs\Smithfield Foods Inc\National\1102477 -Corporate Video 2007\Common\Photos\JPEGs 2\Stefano-Foods075.jpg"/>
          <p:cNvPicPr>
            <a:picLocks noChangeAspect="1" noChangeArrowheads="1"/>
          </p:cNvPicPr>
          <p:nvPr/>
        </p:nvPicPr>
        <p:blipFill>
          <a:blip r:embed="rId3" cstate="print"/>
          <a:srcRect/>
          <a:stretch>
            <a:fillRect/>
          </a:stretch>
        </p:blipFill>
        <p:spPr bwMode="auto">
          <a:xfrm>
            <a:off x="4800600" y="1676400"/>
            <a:ext cx="3505200" cy="2209800"/>
          </a:xfrm>
          <a:prstGeom prst="rect">
            <a:avLst/>
          </a:prstGeom>
          <a:noFill/>
          <a:ln w="9525">
            <a:noFill/>
            <a:miter lim="800000"/>
            <a:headEnd/>
            <a:tailEnd/>
          </a:ln>
        </p:spPr>
      </p:pic>
      <p:pic>
        <p:nvPicPr>
          <p:cNvPr id="4100" name="Picture 14" descr="\\Fileserver02\closed_jobs\Smithfield Foods Inc\National\1102477 -Corporate Video 2007\Common\Photos\JPEGs 2\Farmlands-093.jpg"/>
          <p:cNvPicPr>
            <a:picLocks noChangeAspect="1" noChangeArrowheads="1"/>
          </p:cNvPicPr>
          <p:nvPr/>
        </p:nvPicPr>
        <p:blipFill>
          <a:blip r:embed="rId4" cstate="print"/>
          <a:srcRect l="4330"/>
          <a:stretch>
            <a:fillRect/>
          </a:stretch>
        </p:blipFill>
        <p:spPr bwMode="auto">
          <a:xfrm>
            <a:off x="5410200" y="3505200"/>
            <a:ext cx="3367088" cy="2209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110"/>
                                        </p:tgtEl>
                                        <p:attrNameLst>
                                          <p:attrName>style.visibility</p:attrName>
                                        </p:attrNameLst>
                                      </p:cBhvr>
                                      <p:to>
                                        <p:strVal val="visible"/>
                                      </p:to>
                                    </p:set>
                                    <p:anim calcmode="lin" valueType="num">
                                      <p:cBhvr>
                                        <p:cTn id="7" dur="1000" fill="hold"/>
                                        <p:tgtEl>
                                          <p:spTgt spid="4110"/>
                                        </p:tgtEl>
                                        <p:attrNameLst>
                                          <p:attrName>ppt_w</p:attrName>
                                        </p:attrNameLst>
                                      </p:cBhvr>
                                      <p:tavLst>
                                        <p:tav tm="0">
                                          <p:val>
                                            <p:strVal val="#ppt_w*0.70"/>
                                          </p:val>
                                        </p:tav>
                                        <p:tav tm="100000">
                                          <p:val>
                                            <p:strVal val="#ppt_w"/>
                                          </p:val>
                                        </p:tav>
                                      </p:tavLst>
                                    </p:anim>
                                    <p:anim calcmode="lin" valueType="num">
                                      <p:cBhvr>
                                        <p:cTn id="8" dur="1000" fill="hold"/>
                                        <p:tgtEl>
                                          <p:spTgt spid="4110"/>
                                        </p:tgtEl>
                                        <p:attrNameLst>
                                          <p:attrName>ppt_h</p:attrName>
                                        </p:attrNameLst>
                                      </p:cBhvr>
                                      <p:tavLst>
                                        <p:tav tm="0">
                                          <p:val>
                                            <p:strVal val="#ppt_h"/>
                                          </p:val>
                                        </p:tav>
                                        <p:tav tm="100000">
                                          <p:val>
                                            <p:strVal val="#ppt_h"/>
                                          </p:val>
                                        </p:tav>
                                      </p:tavLst>
                                    </p:anim>
                                    <p:animEffect transition="in" filter="fade">
                                      <p:cBhvr>
                                        <p:cTn id="9" dur="1000"/>
                                        <p:tgtEl>
                                          <p:spTgt spid="4110"/>
                                        </p:tgtEl>
                                      </p:cBhvr>
                                    </p:animEffect>
                                  </p:childTnLst>
                                </p:cTn>
                              </p:par>
                              <p:par>
                                <p:cTn id="10" presetID="55" presetClass="entr" presetSubtype="0" fill="hold" nodeType="withEffect">
                                  <p:stCondLst>
                                    <p:cond delay="0"/>
                                  </p:stCondLst>
                                  <p:childTnLst>
                                    <p:set>
                                      <p:cBhvr>
                                        <p:cTn id="11" dur="1" fill="hold">
                                          <p:stCondLst>
                                            <p:cond delay="0"/>
                                          </p:stCondLst>
                                        </p:cTn>
                                        <p:tgtEl>
                                          <p:spTgt spid="4100"/>
                                        </p:tgtEl>
                                        <p:attrNameLst>
                                          <p:attrName>style.visibility</p:attrName>
                                        </p:attrNameLst>
                                      </p:cBhvr>
                                      <p:to>
                                        <p:strVal val="visible"/>
                                      </p:to>
                                    </p:set>
                                    <p:anim calcmode="lin" valueType="num">
                                      <p:cBhvr>
                                        <p:cTn id="12" dur="1000" fill="hold"/>
                                        <p:tgtEl>
                                          <p:spTgt spid="4100"/>
                                        </p:tgtEl>
                                        <p:attrNameLst>
                                          <p:attrName>ppt_w</p:attrName>
                                        </p:attrNameLst>
                                      </p:cBhvr>
                                      <p:tavLst>
                                        <p:tav tm="0">
                                          <p:val>
                                            <p:strVal val="#ppt_w*0.70"/>
                                          </p:val>
                                        </p:tav>
                                        <p:tav tm="100000">
                                          <p:val>
                                            <p:strVal val="#ppt_w"/>
                                          </p:val>
                                        </p:tav>
                                      </p:tavLst>
                                    </p:anim>
                                    <p:anim calcmode="lin" valueType="num">
                                      <p:cBhvr>
                                        <p:cTn id="13" dur="1000" fill="hold"/>
                                        <p:tgtEl>
                                          <p:spTgt spid="4100"/>
                                        </p:tgtEl>
                                        <p:attrNameLst>
                                          <p:attrName>ppt_h</p:attrName>
                                        </p:attrNameLst>
                                      </p:cBhvr>
                                      <p:tavLst>
                                        <p:tav tm="0">
                                          <p:val>
                                            <p:strVal val="#ppt_h"/>
                                          </p:val>
                                        </p:tav>
                                        <p:tav tm="100000">
                                          <p:val>
                                            <p:strVal val="#ppt_h"/>
                                          </p:val>
                                        </p:tav>
                                      </p:tavLst>
                                    </p:anim>
                                    <p:animEffect transition="in" filter="fade">
                                      <p:cBhvr>
                                        <p:cTn id="14" dur="1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Food Industry Leader</a:t>
            </a:r>
            <a:endParaRPr lang="en-US" dirty="0"/>
          </a:p>
        </p:txBody>
      </p:sp>
      <p:sp>
        <p:nvSpPr>
          <p:cNvPr id="3" name="Content Placeholder 2"/>
          <p:cNvSpPr>
            <a:spLocks noGrp="1"/>
          </p:cNvSpPr>
          <p:nvPr>
            <p:ph idx="1"/>
          </p:nvPr>
        </p:nvSpPr>
        <p:spPr/>
        <p:txBody>
          <a:bodyPr>
            <a:normAutofit lnSpcReduction="10000"/>
          </a:bodyPr>
          <a:lstStyle/>
          <a:p>
            <a:pPr>
              <a:lnSpc>
                <a:spcPct val="80000"/>
              </a:lnSpc>
              <a:spcBef>
                <a:spcPct val="0"/>
              </a:spcBef>
              <a:spcAft>
                <a:spcPts val="1200"/>
              </a:spcAft>
              <a:buNone/>
              <a:defRPr/>
            </a:pPr>
            <a:r>
              <a:rPr lang="en-US" sz="8000" b="1" dirty="0" smtClean="0">
                <a:solidFill>
                  <a:schemeClr val="accent6">
                    <a:lumMod val="75000"/>
                  </a:schemeClr>
                </a:solidFill>
                <a:latin typeface="Rockwell" pitchFamily="18" charset="0"/>
              </a:rPr>
              <a:t>#1</a:t>
            </a:r>
            <a:r>
              <a:rPr lang="en-US" dirty="0" smtClean="0">
                <a:solidFill>
                  <a:schemeClr val="accent6">
                    <a:lumMod val="75000"/>
                  </a:schemeClr>
                </a:solidFill>
                <a:latin typeface="Rockwell" pitchFamily="18" charset="0"/>
              </a:rPr>
              <a:t> </a:t>
            </a:r>
            <a:r>
              <a:rPr lang="en-US" dirty="0" smtClean="0">
                <a:latin typeface="Rockwell" pitchFamily="18" charset="0"/>
              </a:rPr>
              <a:t>U.S. Packaged Pork Company</a:t>
            </a:r>
          </a:p>
          <a:p>
            <a:pPr>
              <a:lnSpc>
                <a:spcPct val="80000"/>
              </a:lnSpc>
              <a:spcBef>
                <a:spcPct val="0"/>
              </a:spcBef>
              <a:spcAft>
                <a:spcPts val="1200"/>
              </a:spcAft>
              <a:buNone/>
              <a:defRPr/>
            </a:pPr>
            <a:r>
              <a:rPr lang="en-US" sz="8000" b="1" dirty="0" smtClean="0">
                <a:solidFill>
                  <a:schemeClr val="accent6">
                    <a:lumMod val="75000"/>
                  </a:schemeClr>
                </a:solidFill>
                <a:latin typeface="Rockwell" pitchFamily="18" charset="0"/>
              </a:rPr>
              <a:t>#1</a:t>
            </a:r>
            <a:r>
              <a:rPr lang="en-US" dirty="0" smtClean="0">
                <a:solidFill>
                  <a:schemeClr val="accent6">
                    <a:lumMod val="75000"/>
                  </a:schemeClr>
                </a:solidFill>
                <a:latin typeface="Rockwell" pitchFamily="18" charset="0"/>
              </a:rPr>
              <a:t> </a:t>
            </a:r>
            <a:r>
              <a:rPr lang="en-US" dirty="0" smtClean="0">
                <a:latin typeface="Rockwell" pitchFamily="18" charset="0"/>
              </a:rPr>
              <a:t>World Pork Processor</a:t>
            </a:r>
          </a:p>
          <a:p>
            <a:pPr>
              <a:lnSpc>
                <a:spcPct val="80000"/>
              </a:lnSpc>
              <a:spcBef>
                <a:spcPct val="0"/>
              </a:spcBef>
              <a:spcAft>
                <a:spcPts val="1200"/>
              </a:spcAft>
              <a:buNone/>
              <a:defRPr/>
            </a:pPr>
            <a:r>
              <a:rPr lang="en-US" sz="8000" b="1" dirty="0" smtClean="0">
                <a:solidFill>
                  <a:schemeClr val="accent6">
                    <a:lumMod val="75000"/>
                  </a:schemeClr>
                </a:solidFill>
                <a:latin typeface="Rockwell" pitchFamily="18" charset="0"/>
              </a:rPr>
              <a:t>#1</a:t>
            </a:r>
            <a:r>
              <a:rPr lang="en-US" dirty="0" smtClean="0">
                <a:solidFill>
                  <a:schemeClr val="accent6">
                    <a:lumMod val="75000"/>
                  </a:schemeClr>
                </a:solidFill>
                <a:latin typeface="Rockwell" pitchFamily="18" charset="0"/>
              </a:rPr>
              <a:t> </a:t>
            </a:r>
            <a:r>
              <a:rPr lang="en-US" dirty="0" smtClean="0">
                <a:latin typeface="Rockwell" pitchFamily="18" charset="0"/>
              </a:rPr>
              <a:t>World Hog Producer</a:t>
            </a:r>
          </a:p>
          <a:p>
            <a:pPr>
              <a:lnSpc>
                <a:spcPct val="80000"/>
              </a:lnSpc>
              <a:spcBef>
                <a:spcPct val="0"/>
              </a:spcBef>
              <a:spcAft>
                <a:spcPts val="1200"/>
              </a:spcAft>
              <a:buNone/>
              <a:defRPr/>
            </a:pPr>
            <a:r>
              <a:rPr lang="en-US" sz="8000" b="1" dirty="0" smtClean="0">
                <a:solidFill>
                  <a:schemeClr val="accent6">
                    <a:lumMod val="75000"/>
                  </a:schemeClr>
                </a:solidFill>
                <a:latin typeface="Rockwell" pitchFamily="18" charset="0"/>
              </a:rPr>
              <a:t>#1</a:t>
            </a:r>
            <a:r>
              <a:rPr lang="en-US" dirty="0" smtClean="0">
                <a:solidFill>
                  <a:schemeClr val="accent6">
                    <a:lumMod val="75000"/>
                  </a:schemeClr>
                </a:solidFill>
                <a:latin typeface="Rockwell" pitchFamily="18" charset="0"/>
              </a:rPr>
              <a:t> </a:t>
            </a:r>
            <a:r>
              <a:rPr lang="en-US" dirty="0" smtClean="0">
                <a:latin typeface="Rockwell" pitchFamily="18" charset="0"/>
              </a:rPr>
              <a:t>Market share in several European countries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5" name="Diagram 4"/>
          <p:cNvGraphicFramePr/>
          <p:nvPr/>
        </p:nvGraphicFramePr>
        <p:xfrm>
          <a:off x="533400" y="1371600"/>
          <a:ext cx="8046720" cy="5029200"/>
        </p:xfrm>
        <a:graphic>
          <a:graphicData uri="http://schemas.openxmlformats.org/drawingml/2006/diagram">
            <a:relIds xmlns:dgm="http://schemas.openxmlformats.org/drawingml/2006/diagram" xmlns:r="http://schemas.openxmlformats.org/officeDocument/2006/relationships" r:dm="rId2" r:lo="rId3" r:qs="rId4" r:cs="rId5"/>
          </a:graphicData>
        </a:graphic>
      </p:graphicFrame>
      <p:sp>
        <p:nvSpPr>
          <p:cNvPr id="11267" name="Title 1"/>
          <p:cNvSpPr>
            <a:spLocks noGrp="1"/>
          </p:cNvSpPr>
          <p:nvPr>
            <p:ph type="title"/>
          </p:nvPr>
        </p:nvSpPr>
        <p:spPr/>
        <p:txBody>
          <a:bodyPr/>
          <a:lstStyle/>
          <a:p>
            <a:r>
              <a:rPr lang="en-US" sz="3600" b="1" smtClean="0">
                <a:latin typeface="Rockwell" pitchFamily="18" charset="0"/>
              </a:rPr>
              <a:t>Our Brand Portfolio</a:t>
            </a:r>
          </a:p>
        </p:txBody>
      </p:sp>
      <p:sp>
        <p:nvSpPr>
          <p:cNvPr id="4" name="Slide Number Placeholder 3"/>
          <p:cNvSpPr>
            <a:spLocks noGrp="1"/>
          </p:cNvSpPr>
          <p:nvPr>
            <p:ph type="sldNum" sz="quarter" idx="12"/>
          </p:nvPr>
        </p:nvSpPr>
        <p:spPr/>
        <p:txBody>
          <a:bodyPr/>
          <a:lstStyle/>
          <a:p>
            <a:pPr>
              <a:defRPr/>
            </a:pPr>
            <a:fld id="{E7D10BAE-D353-4DB3-BD63-7ECFF6E16ED7}" type="slidenum">
              <a:rPr lang="en-US" smtClean="0"/>
              <a:pPr>
                <a:defRPr/>
              </a:pPr>
              <a:t>4</a:t>
            </a:fld>
            <a:endParaRPr lang="en-US" dirty="0"/>
          </a:p>
        </p:txBody>
      </p:sp>
      <p:grpSp>
        <p:nvGrpSpPr>
          <p:cNvPr id="2" name="Group 46"/>
          <p:cNvGrpSpPr>
            <a:grpSpLocks/>
          </p:cNvGrpSpPr>
          <p:nvPr/>
        </p:nvGrpSpPr>
        <p:grpSpPr bwMode="auto">
          <a:xfrm>
            <a:off x="3810000" y="2284413"/>
            <a:ext cx="1189038" cy="3289300"/>
            <a:chOff x="3764280" y="2283806"/>
            <a:chExt cx="1188720" cy="3289756"/>
          </a:xfrm>
        </p:grpSpPr>
        <p:pic>
          <p:nvPicPr>
            <p:cNvPr id="11291" name="Picture 8" descr="Curly's logo only_CMYK.eps"/>
            <p:cNvPicPr>
              <a:picLocks noChangeAspect="1"/>
            </p:cNvPicPr>
            <p:nvPr/>
          </p:nvPicPr>
          <p:blipFill>
            <a:blip r:embed="rId7" cstate="print"/>
            <a:srcRect/>
            <a:stretch>
              <a:fillRect/>
            </a:stretch>
          </p:blipFill>
          <p:spPr bwMode="auto">
            <a:xfrm>
              <a:off x="3764280" y="3932936"/>
              <a:ext cx="1188720" cy="621376"/>
            </a:xfrm>
            <a:prstGeom prst="rect">
              <a:avLst/>
            </a:prstGeom>
            <a:noFill/>
            <a:ln w="9525">
              <a:noFill/>
              <a:miter lim="800000"/>
              <a:headEnd/>
              <a:tailEnd/>
            </a:ln>
          </p:spPr>
        </p:pic>
        <p:pic>
          <p:nvPicPr>
            <p:cNvPr id="11292" name="Picture 9" descr="Eckrich_Logo.eps"/>
            <p:cNvPicPr>
              <a:picLocks noChangeAspect="1"/>
            </p:cNvPicPr>
            <p:nvPr/>
          </p:nvPicPr>
          <p:blipFill>
            <a:blip r:embed="rId8" cstate="print"/>
            <a:srcRect/>
            <a:stretch>
              <a:fillRect/>
            </a:stretch>
          </p:blipFill>
          <p:spPr bwMode="auto">
            <a:xfrm>
              <a:off x="3764280" y="2283806"/>
              <a:ext cx="1188720" cy="548640"/>
            </a:xfrm>
            <a:prstGeom prst="rect">
              <a:avLst/>
            </a:prstGeom>
            <a:noFill/>
            <a:ln w="9525">
              <a:noFill/>
              <a:miter lim="800000"/>
              <a:headEnd/>
              <a:tailEnd/>
            </a:ln>
          </p:spPr>
        </p:pic>
        <p:pic>
          <p:nvPicPr>
            <p:cNvPr id="11293" name="Picture 7" descr="Cooks.eps"/>
            <p:cNvPicPr>
              <a:picLocks noChangeAspect="1"/>
            </p:cNvPicPr>
            <p:nvPr/>
          </p:nvPicPr>
          <p:blipFill>
            <a:blip r:embed="rId9" cstate="print"/>
            <a:srcRect/>
            <a:stretch>
              <a:fillRect/>
            </a:stretch>
          </p:blipFill>
          <p:spPr bwMode="auto">
            <a:xfrm>
              <a:off x="3764280" y="3226624"/>
              <a:ext cx="1188720" cy="340080"/>
            </a:xfrm>
            <a:prstGeom prst="rect">
              <a:avLst/>
            </a:prstGeom>
            <a:noFill/>
            <a:ln w="9525">
              <a:noFill/>
              <a:miter lim="800000"/>
              <a:headEnd/>
              <a:tailEnd/>
            </a:ln>
          </p:spPr>
        </p:pic>
        <p:pic>
          <p:nvPicPr>
            <p:cNvPr id="11294" name="Picture 16" descr="HealthyOnes_Logo.png"/>
            <p:cNvPicPr>
              <a:picLocks noChangeAspect="1"/>
            </p:cNvPicPr>
            <p:nvPr/>
          </p:nvPicPr>
          <p:blipFill>
            <a:blip r:embed="rId10" cstate="print"/>
            <a:srcRect/>
            <a:stretch>
              <a:fillRect/>
            </a:stretch>
          </p:blipFill>
          <p:spPr bwMode="auto">
            <a:xfrm>
              <a:off x="3764280" y="4750600"/>
              <a:ext cx="1188720" cy="822962"/>
            </a:xfrm>
            <a:prstGeom prst="rect">
              <a:avLst/>
            </a:prstGeom>
            <a:noFill/>
            <a:ln w="9525">
              <a:noFill/>
              <a:miter lim="800000"/>
              <a:headEnd/>
              <a:tailEnd/>
            </a:ln>
          </p:spPr>
        </p:pic>
      </p:grpSp>
      <p:grpSp>
        <p:nvGrpSpPr>
          <p:cNvPr id="3" name="Group 39"/>
          <p:cNvGrpSpPr>
            <a:grpSpLocks/>
          </p:cNvGrpSpPr>
          <p:nvPr/>
        </p:nvGrpSpPr>
        <p:grpSpPr bwMode="auto">
          <a:xfrm>
            <a:off x="5973763" y="2074863"/>
            <a:ext cx="2484437" cy="3622675"/>
            <a:chOff x="5478780" y="2074091"/>
            <a:chExt cx="2484120" cy="3624218"/>
          </a:xfrm>
        </p:grpSpPr>
        <p:pic>
          <p:nvPicPr>
            <p:cNvPr id="11283" name="Picture 49" descr="STEGEMAN"/>
            <p:cNvPicPr>
              <a:picLocks noChangeAspect="1" noChangeArrowheads="1"/>
            </p:cNvPicPr>
            <p:nvPr/>
          </p:nvPicPr>
          <p:blipFill>
            <a:blip r:embed="rId11" cstate="print"/>
            <a:srcRect b="11295"/>
            <a:stretch>
              <a:fillRect/>
            </a:stretch>
          </p:blipFill>
          <p:spPr bwMode="auto">
            <a:xfrm>
              <a:off x="6774180" y="4038600"/>
              <a:ext cx="1188720" cy="745309"/>
            </a:xfrm>
            <a:prstGeom prst="rect">
              <a:avLst/>
            </a:prstGeom>
            <a:noFill/>
            <a:ln w="9525">
              <a:noFill/>
              <a:miter lim="800000"/>
              <a:headEnd/>
              <a:tailEnd/>
            </a:ln>
          </p:spPr>
        </p:pic>
        <p:pic>
          <p:nvPicPr>
            <p:cNvPr id="11284" name="Picture 52" descr="JEAN CABY"/>
            <p:cNvPicPr>
              <a:picLocks noChangeAspect="1" noChangeArrowheads="1"/>
            </p:cNvPicPr>
            <p:nvPr/>
          </p:nvPicPr>
          <p:blipFill>
            <a:blip r:embed="rId12" cstate="print"/>
            <a:srcRect b="11295"/>
            <a:stretch>
              <a:fillRect/>
            </a:stretch>
          </p:blipFill>
          <p:spPr bwMode="auto">
            <a:xfrm>
              <a:off x="5478780" y="4038600"/>
              <a:ext cx="1188720" cy="745309"/>
            </a:xfrm>
            <a:prstGeom prst="rect">
              <a:avLst/>
            </a:prstGeom>
            <a:noFill/>
            <a:ln w="9525">
              <a:noFill/>
              <a:miter lim="800000"/>
              <a:headEnd/>
              <a:tailEnd/>
            </a:ln>
          </p:spPr>
        </p:pic>
        <p:pic>
          <p:nvPicPr>
            <p:cNvPr id="11285" name="Picture 55" descr="NOBRE"/>
            <p:cNvPicPr>
              <a:picLocks noChangeAspect="1" noChangeArrowheads="1"/>
            </p:cNvPicPr>
            <p:nvPr/>
          </p:nvPicPr>
          <p:blipFill>
            <a:blip r:embed="rId13" cstate="print"/>
            <a:srcRect b="11295"/>
            <a:stretch>
              <a:fillRect/>
            </a:stretch>
          </p:blipFill>
          <p:spPr bwMode="auto">
            <a:xfrm>
              <a:off x="6774180" y="3057388"/>
              <a:ext cx="1188720" cy="745765"/>
            </a:xfrm>
            <a:prstGeom prst="rect">
              <a:avLst/>
            </a:prstGeom>
            <a:noFill/>
            <a:ln w="9525">
              <a:noFill/>
              <a:miter lim="800000"/>
              <a:headEnd/>
              <a:tailEnd/>
            </a:ln>
          </p:spPr>
        </p:pic>
        <p:pic>
          <p:nvPicPr>
            <p:cNvPr id="11286" name="Picture 58" descr="27_morliny"/>
            <p:cNvPicPr>
              <a:picLocks noChangeAspect="1" noChangeArrowheads="1"/>
            </p:cNvPicPr>
            <p:nvPr/>
          </p:nvPicPr>
          <p:blipFill>
            <a:blip r:embed="rId14" cstate="print"/>
            <a:srcRect l="7385" t="10667" r="7385" b="10667"/>
            <a:stretch>
              <a:fillRect/>
            </a:stretch>
          </p:blipFill>
          <p:spPr bwMode="auto">
            <a:xfrm>
              <a:off x="5478780" y="3050540"/>
              <a:ext cx="1188720" cy="759460"/>
            </a:xfrm>
            <a:prstGeom prst="rect">
              <a:avLst/>
            </a:prstGeom>
            <a:noFill/>
            <a:ln w="9525">
              <a:noFill/>
              <a:miter lim="800000"/>
              <a:headEnd/>
              <a:tailEnd/>
            </a:ln>
          </p:spPr>
        </p:pic>
        <p:pic>
          <p:nvPicPr>
            <p:cNvPr id="11287" name="Picture 53" descr="JUSTIN"/>
            <p:cNvPicPr>
              <a:picLocks noChangeAspect="1" noChangeArrowheads="1"/>
            </p:cNvPicPr>
            <p:nvPr/>
          </p:nvPicPr>
          <p:blipFill>
            <a:blip r:embed="rId15" cstate="print"/>
            <a:srcRect b="11295"/>
            <a:stretch>
              <a:fillRect/>
            </a:stretch>
          </p:blipFill>
          <p:spPr bwMode="auto">
            <a:xfrm>
              <a:off x="6774180" y="4953000"/>
              <a:ext cx="1188720" cy="745309"/>
            </a:xfrm>
            <a:prstGeom prst="rect">
              <a:avLst/>
            </a:prstGeom>
            <a:noFill/>
            <a:ln w="9525">
              <a:noFill/>
              <a:miter lim="800000"/>
              <a:headEnd/>
              <a:tailEnd/>
            </a:ln>
          </p:spPr>
        </p:pic>
        <p:pic>
          <p:nvPicPr>
            <p:cNvPr id="11288" name="Picture 60" descr="Krakus_Logo"/>
            <p:cNvPicPr>
              <a:picLocks noChangeAspect="1" noChangeArrowheads="1"/>
            </p:cNvPicPr>
            <p:nvPr/>
          </p:nvPicPr>
          <p:blipFill>
            <a:blip r:embed="rId16" cstate="print"/>
            <a:srcRect/>
            <a:stretch>
              <a:fillRect/>
            </a:stretch>
          </p:blipFill>
          <p:spPr bwMode="auto">
            <a:xfrm>
              <a:off x="5478780" y="5103949"/>
              <a:ext cx="1188720" cy="443411"/>
            </a:xfrm>
            <a:prstGeom prst="rect">
              <a:avLst/>
            </a:prstGeom>
            <a:noFill/>
            <a:ln w="9525">
              <a:noFill/>
              <a:miter lim="800000"/>
              <a:headEnd/>
              <a:tailEnd/>
            </a:ln>
          </p:spPr>
        </p:pic>
        <p:pic>
          <p:nvPicPr>
            <p:cNvPr id="11289" name="Picture 50" descr="AOSTE"/>
            <p:cNvPicPr>
              <a:picLocks noChangeAspect="1" noChangeArrowheads="1"/>
            </p:cNvPicPr>
            <p:nvPr/>
          </p:nvPicPr>
          <p:blipFill>
            <a:blip r:embed="rId17" cstate="print"/>
            <a:srcRect b="11295"/>
            <a:stretch>
              <a:fillRect/>
            </a:stretch>
          </p:blipFill>
          <p:spPr bwMode="auto">
            <a:xfrm>
              <a:off x="6774180" y="2074091"/>
              <a:ext cx="1188720" cy="745309"/>
            </a:xfrm>
            <a:prstGeom prst="rect">
              <a:avLst/>
            </a:prstGeom>
            <a:noFill/>
            <a:ln w="9525">
              <a:noFill/>
              <a:miter lim="800000"/>
              <a:headEnd/>
              <a:tailEnd/>
            </a:ln>
          </p:spPr>
        </p:pic>
        <p:pic>
          <p:nvPicPr>
            <p:cNvPr id="11290" name="Picture 51" descr="CAMPOFRIO"/>
            <p:cNvPicPr>
              <a:picLocks noChangeAspect="1" noChangeArrowheads="1"/>
            </p:cNvPicPr>
            <p:nvPr/>
          </p:nvPicPr>
          <p:blipFill>
            <a:blip r:embed="rId18" cstate="print"/>
            <a:srcRect b="11295"/>
            <a:stretch>
              <a:fillRect/>
            </a:stretch>
          </p:blipFill>
          <p:spPr bwMode="auto">
            <a:xfrm>
              <a:off x="5478780" y="2074091"/>
              <a:ext cx="1188720" cy="745309"/>
            </a:xfrm>
            <a:prstGeom prst="rect">
              <a:avLst/>
            </a:prstGeom>
            <a:noFill/>
            <a:ln w="9525">
              <a:noFill/>
              <a:miter lim="800000"/>
              <a:headEnd/>
              <a:tailEnd/>
            </a:ln>
          </p:spPr>
        </p:pic>
      </p:grpSp>
      <p:grpSp>
        <p:nvGrpSpPr>
          <p:cNvPr id="6" name="Group 45"/>
          <p:cNvGrpSpPr>
            <a:grpSpLocks/>
          </p:cNvGrpSpPr>
          <p:nvPr/>
        </p:nvGrpSpPr>
        <p:grpSpPr bwMode="auto">
          <a:xfrm>
            <a:off x="2133600" y="2349500"/>
            <a:ext cx="1463675" cy="3175000"/>
            <a:chOff x="2057400" y="2349121"/>
            <a:chExt cx="1463040" cy="3175888"/>
          </a:xfrm>
        </p:grpSpPr>
        <p:pic>
          <p:nvPicPr>
            <p:cNvPr id="11279" name="Picture 13" descr="Kretschmar_Logo.eps"/>
            <p:cNvPicPr>
              <a:picLocks noChangeAspect="1"/>
            </p:cNvPicPr>
            <p:nvPr/>
          </p:nvPicPr>
          <p:blipFill>
            <a:blip r:embed="rId19" cstate="print"/>
            <a:srcRect/>
            <a:stretch>
              <a:fillRect/>
            </a:stretch>
          </p:blipFill>
          <p:spPr bwMode="auto">
            <a:xfrm>
              <a:off x="2194560" y="3915249"/>
              <a:ext cx="1188720" cy="656751"/>
            </a:xfrm>
            <a:prstGeom prst="rect">
              <a:avLst/>
            </a:prstGeom>
            <a:noFill/>
            <a:ln w="9525">
              <a:noFill/>
              <a:miter lim="800000"/>
              <a:headEnd/>
              <a:tailEnd/>
            </a:ln>
          </p:spPr>
        </p:pic>
        <p:pic>
          <p:nvPicPr>
            <p:cNvPr id="11280" name="Picture 14" descr="New.Smithfield trans.png"/>
            <p:cNvPicPr>
              <a:picLocks noChangeAspect="1"/>
            </p:cNvPicPr>
            <p:nvPr/>
          </p:nvPicPr>
          <p:blipFill>
            <a:blip r:embed="rId20" cstate="print"/>
            <a:srcRect/>
            <a:stretch>
              <a:fillRect/>
            </a:stretch>
          </p:blipFill>
          <p:spPr bwMode="auto">
            <a:xfrm>
              <a:off x="2057400" y="2349121"/>
              <a:ext cx="1463040" cy="418011"/>
            </a:xfrm>
            <a:prstGeom prst="rect">
              <a:avLst/>
            </a:prstGeom>
            <a:noFill/>
            <a:ln w="9525">
              <a:noFill/>
              <a:miter lim="800000"/>
              <a:headEnd/>
              <a:tailEnd/>
            </a:ln>
          </p:spPr>
        </p:pic>
        <p:pic>
          <p:nvPicPr>
            <p:cNvPr id="11281" name="Picture 5" descr="Margherita1_Logo.eps"/>
            <p:cNvPicPr>
              <a:picLocks noChangeAspect="1"/>
            </p:cNvPicPr>
            <p:nvPr/>
          </p:nvPicPr>
          <p:blipFill>
            <a:blip r:embed="rId21" cstate="print"/>
            <a:srcRect/>
            <a:stretch>
              <a:fillRect/>
            </a:stretch>
          </p:blipFill>
          <p:spPr bwMode="auto">
            <a:xfrm>
              <a:off x="2194560" y="4799154"/>
              <a:ext cx="1188720" cy="725855"/>
            </a:xfrm>
            <a:prstGeom prst="rect">
              <a:avLst/>
            </a:prstGeom>
            <a:noFill/>
            <a:ln w="9525">
              <a:noFill/>
              <a:miter lim="800000"/>
              <a:headEnd/>
              <a:tailEnd/>
            </a:ln>
          </p:spPr>
        </p:pic>
        <p:pic>
          <p:nvPicPr>
            <p:cNvPr id="11282" name="Picture 6" descr="http://www.trademarkia.com/services/logo.ashx?sid=77949721"/>
            <p:cNvPicPr>
              <a:picLocks noChangeAspect="1" noChangeArrowheads="1"/>
            </p:cNvPicPr>
            <p:nvPr/>
          </p:nvPicPr>
          <p:blipFill>
            <a:blip r:embed="rId22" cstate="print"/>
            <a:srcRect/>
            <a:stretch>
              <a:fillRect/>
            </a:stretch>
          </p:blipFill>
          <p:spPr bwMode="auto">
            <a:xfrm>
              <a:off x="2194560" y="3099484"/>
              <a:ext cx="1188720" cy="594360"/>
            </a:xfrm>
            <a:prstGeom prst="rect">
              <a:avLst/>
            </a:prstGeom>
            <a:noFill/>
            <a:ln w="9525">
              <a:noFill/>
              <a:miter lim="800000"/>
              <a:headEnd/>
              <a:tailEnd/>
            </a:ln>
          </p:spPr>
        </p:pic>
      </p:grpSp>
      <p:grpSp>
        <p:nvGrpSpPr>
          <p:cNvPr id="7" name="Group 44"/>
          <p:cNvGrpSpPr>
            <a:grpSpLocks/>
          </p:cNvGrpSpPr>
          <p:nvPr/>
        </p:nvGrpSpPr>
        <p:grpSpPr bwMode="auto">
          <a:xfrm>
            <a:off x="792163" y="2209800"/>
            <a:ext cx="1189037" cy="3389313"/>
            <a:chOff x="638175" y="2209800"/>
            <a:chExt cx="1188720" cy="3389963"/>
          </a:xfrm>
        </p:grpSpPr>
        <p:pic>
          <p:nvPicPr>
            <p:cNvPr id="11275" name="Picture 6" descr="Carando Logo4C.eps"/>
            <p:cNvPicPr>
              <a:picLocks noChangeAspect="1"/>
            </p:cNvPicPr>
            <p:nvPr/>
          </p:nvPicPr>
          <p:blipFill>
            <a:blip r:embed="rId23" cstate="print"/>
            <a:srcRect/>
            <a:stretch>
              <a:fillRect/>
            </a:stretch>
          </p:blipFill>
          <p:spPr bwMode="auto">
            <a:xfrm>
              <a:off x="638175" y="4724400"/>
              <a:ext cx="1188720" cy="875363"/>
            </a:xfrm>
            <a:prstGeom prst="rect">
              <a:avLst/>
            </a:prstGeom>
            <a:noFill/>
            <a:ln w="9525">
              <a:noFill/>
              <a:miter lim="800000"/>
              <a:headEnd/>
              <a:tailEnd/>
            </a:ln>
          </p:spPr>
        </p:pic>
        <p:pic>
          <p:nvPicPr>
            <p:cNvPr id="11276" name="Picture 4" descr="http://www.trademarkia.com/services/logo.ashx?sid=77914462"/>
            <p:cNvPicPr>
              <a:picLocks noChangeAspect="1" noChangeArrowheads="1"/>
            </p:cNvPicPr>
            <p:nvPr/>
          </p:nvPicPr>
          <p:blipFill>
            <a:blip r:embed="rId24" cstate="print"/>
            <a:srcRect/>
            <a:stretch>
              <a:fillRect/>
            </a:stretch>
          </p:blipFill>
          <p:spPr bwMode="auto">
            <a:xfrm>
              <a:off x="638175" y="3072888"/>
              <a:ext cx="1188720" cy="647552"/>
            </a:xfrm>
            <a:prstGeom prst="rect">
              <a:avLst/>
            </a:prstGeom>
            <a:noFill/>
            <a:ln w="9525">
              <a:noFill/>
              <a:miter lim="800000"/>
              <a:headEnd/>
              <a:tailEnd/>
            </a:ln>
          </p:spPr>
        </p:pic>
        <p:pic>
          <p:nvPicPr>
            <p:cNvPr id="11277" name="Picture 10" descr="http://doclibrary.com/BRO222/CMM/Farmland%20Logo%20New%20Mar03.jpg"/>
            <p:cNvPicPr>
              <a:picLocks noChangeAspect="1" noChangeArrowheads="1"/>
            </p:cNvPicPr>
            <p:nvPr/>
          </p:nvPicPr>
          <p:blipFill>
            <a:blip r:embed="rId25" cstate="print"/>
            <a:srcRect l="6250" t="12048" r="4167" b="12048"/>
            <a:stretch>
              <a:fillRect/>
            </a:stretch>
          </p:blipFill>
          <p:spPr bwMode="auto">
            <a:xfrm>
              <a:off x="638175" y="2209800"/>
              <a:ext cx="1188720" cy="696652"/>
            </a:xfrm>
            <a:prstGeom prst="rect">
              <a:avLst/>
            </a:prstGeom>
            <a:noFill/>
            <a:ln w="9525">
              <a:noFill/>
              <a:miter lim="800000"/>
              <a:headEnd/>
              <a:tailEnd/>
            </a:ln>
          </p:spPr>
        </p:pic>
        <p:pic>
          <p:nvPicPr>
            <p:cNvPr id="11278" name="Picture 12" descr="http://www.fancyfoodsinc.com/images/phocagallery/thumbs/phoca_thumb_l_gwaltney-logo%20-vector.jpg"/>
            <p:cNvPicPr>
              <a:picLocks noChangeAspect="1" noChangeArrowheads="1"/>
            </p:cNvPicPr>
            <p:nvPr/>
          </p:nvPicPr>
          <p:blipFill>
            <a:blip r:embed="rId26" cstate="print"/>
            <a:srcRect/>
            <a:stretch>
              <a:fillRect/>
            </a:stretch>
          </p:blipFill>
          <p:spPr bwMode="auto">
            <a:xfrm>
              <a:off x="638175" y="4079627"/>
              <a:ext cx="1188720" cy="327995"/>
            </a:xfrm>
            <a:prstGeom prst="rect">
              <a:avLst/>
            </a:prstGeom>
            <a:noFill/>
            <a:ln w="9525">
              <a:noFill/>
              <a:miter lim="800000"/>
              <a:headEnd/>
              <a:tailEnd/>
            </a:ln>
          </p:spPr>
        </p:pic>
      </p:grpSp>
      <p:sp>
        <p:nvSpPr>
          <p:cNvPr id="11273" name="TextBox 47"/>
          <p:cNvSpPr txBox="1">
            <a:spLocks noChangeArrowheads="1"/>
          </p:cNvSpPr>
          <p:nvPr/>
        </p:nvSpPr>
        <p:spPr bwMode="auto">
          <a:xfrm>
            <a:off x="1219200" y="1447800"/>
            <a:ext cx="3200400" cy="461963"/>
          </a:xfrm>
          <a:prstGeom prst="rect">
            <a:avLst/>
          </a:prstGeom>
          <a:noFill/>
          <a:ln w="9525">
            <a:noFill/>
            <a:miter lim="800000"/>
            <a:headEnd/>
            <a:tailEnd/>
          </a:ln>
        </p:spPr>
        <p:txBody>
          <a:bodyPr>
            <a:spAutoFit/>
          </a:bodyPr>
          <a:lstStyle/>
          <a:p>
            <a:pPr algn="ctr"/>
            <a:r>
              <a:rPr lang="en-US" sz="2400" u="sng"/>
              <a:t>United States</a:t>
            </a:r>
          </a:p>
        </p:txBody>
      </p:sp>
      <p:sp>
        <p:nvSpPr>
          <p:cNvPr id="11274" name="TextBox 48"/>
          <p:cNvSpPr txBox="1">
            <a:spLocks noChangeArrowheads="1"/>
          </p:cNvSpPr>
          <p:nvPr/>
        </p:nvSpPr>
        <p:spPr bwMode="auto">
          <a:xfrm>
            <a:off x="5638800" y="1447800"/>
            <a:ext cx="3200400" cy="461963"/>
          </a:xfrm>
          <a:prstGeom prst="rect">
            <a:avLst/>
          </a:prstGeom>
          <a:noFill/>
          <a:ln w="9525">
            <a:noFill/>
            <a:miter lim="800000"/>
            <a:headEnd/>
            <a:tailEnd/>
          </a:ln>
        </p:spPr>
        <p:txBody>
          <a:bodyPr>
            <a:spAutoFit/>
          </a:bodyPr>
          <a:lstStyle/>
          <a:p>
            <a:pPr algn="ctr"/>
            <a:r>
              <a:rPr lang="en-US" sz="2400" u="sng"/>
              <a:t>International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6386" name="Picture 5"/>
          <p:cNvPicPr>
            <a:picLocks noChangeAspect="1" noChangeArrowheads="1"/>
          </p:cNvPicPr>
          <p:nvPr/>
        </p:nvPicPr>
        <p:blipFill>
          <a:blip r:embed="rId3" cstate="print"/>
          <a:srcRect/>
          <a:stretch>
            <a:fillRect/>
          </a:stretch>
        </p:blipFill>
        <p:spPr bwMode="auto">
          <a:xfrm>
            <a:off x="5562600" y="685800"/>
            <a:ext cx="3429000" cy="5105400"/>
          </a:xfrm>
          <a:prstGeom prst="rect">
            <a:avLst/>
          </a:prstGeom>
          <a:noFill/>
          <a:ln w="9525">
            <a:noFill/>
            <a:miter lim="800000"/>
            <a:headEnd/>
            <a:tailEnd/>
          </a:ln>
        </p:spPr>
      </p:pic>
      <p:sp>
        <p:nvSpPr>
          <p:cNvPr id="16387" name="Title 1"/>
          <p:cNvSpPr>
            <a:spLocks noGrp="1"/>
          </p:cNvSpPr>
          <p:nvPr>
            <p:ph type="title"/>
          </p:nvPr>
        </p:nvSpPr>
        <p:spPr>
          <a:xfrm>
            <a:off x="-228600" y="0"/>
            <a:ext cx="8229600" cy="685800"/>
          </a:xfrm>
        </p:spPr>
        <p:txBody>
          <a:bodyPr>
            <a:noAutofit/>
          </a:bodyPr>
          <a:lstStyle/>
          <a:p>
            <a:pPr eaLnBrk="1" hangingPunct="1"/>
            <a:r>
              <a:rPr lang="en-US" dirty="0" smtClean="0">
                <a:latin typeface="Rockwell" pitchFamily="18" charset="0"/>
              </a:rPr>
              <a:t>Where Our Journey Began</a:t>
            </a:r>
          </a:p>
        </p:txBody>
      </p:sp>
      <p:pic>
        <p:nvPicPr>
          <p:cNvPr id="16388" name="Picture 2"/>
          <p:cNvPicPr>
            <a:picLocks noChangeAspect="1" noChangeArrowheads="1"/>
          </p:cNvPicPr>
          <p:nvPr/>
        </p:nvPicPr>
        <p:blipFill>
          <a:blip r:embed="rId4" cstate="print"/>
          <a:srcRect b="16882"/>
          <a:stretch>
            <a:fillRect/>
          </a:stretch>
        </p:blipFill>
        <p:spPr bwMode="auto">
          <a:xfrm>
            <a:off x="228600" y="3810000"/>
            <a:ext cx="5257800" cy="2514600"/>
          </a:xfrm>
          <a:prstGeom prst="rect">
            <a:avLst/>
          </a:prstGeom>
          <a:ln>
            <a:noFill/>
          </a:ln>
          <a:effectLst>
            <a:outerShdw blurRad="292100" dist="139700" dir="2700000" algn="tl" rotWithShape="0">
              <a:srgbClr val="333333">
                <a:alpha val="65000"/>
              </a:srgbClr>
            </a:outerShdw>
          </a:effectLst>
        </p:spPr>
      </p:pic>
      <p:pic>
        <p:nvPicPr>
          <p:cNvPr id="16389" name="Picture 7"/>
          <p:cNvPicPr>
            <a:picLocks noChangeAspect="1" noChangeArrowheads="1"/>
          </p:cNvPicPr>
          <p:nvPr/>
        </p:nvPicPr>
        <p:blipFill>
          <a:blip r:embed="rId5" cstate="print"/>
          <a:srcRect l="8125" t="62000" r="5000" b="22000"/>
          <a:stretch>
            <a:fillRect/>
          </a:stretch>
        </p:blipFill>
        <p:spPr bwMode="auto">
          <a:xfrm>
            <a:off x="191278" y="878632"/>
            <a:ext cx="5957888" cy="685800"/>
          </a:xfrm>
          <a:prstGeom prst="rect">
            <a:avLst/>
          </a:prstGeom>
          <a:ln>
            <a:noFill/>
          </a:ln>
          <a:effectLst>
            <a:outerShdw blurRad="292100" dist="139700" dir="2700000" algn="tl" rotWithShape="0">
              <a:srgbClr val="333333">
                <a:alpha val="65000"/>
              </a:srgbClr>
            </a:outerShdw>
          </a:effectLst>
        </p:spPr>
      </p:pic>
      <p:pic>
        <p:nvPicPr>
          <p:cNvPr id="16390" name="Picture 3"/>
          <p:cNvPicPr>
            <a:picLocks noChangeAspect="1" noChangeArrowheads="1"/>
          </p:cNvPicPr>
          <p:nvPr/>
        </p:nvPicPr>
        <p:blipFill>
          <a:blip r:embed="rId6" cstate="print"/>
          <a:srcRect b="68394"/>
          <a:stretch>
            <a:fillRect/>
          </a:stretch>
        </p:blipFill>
        <p:spPr bwMode="auto">
          <a:xfrm>
            <a:off x="1676400" y="1371600"/>
            <a:ext cx="3962400" cy="822325"/>
          </a:xfrm>
          <a:prstGeom prst="rect">
            <a:avLst/>
          </a:prstGeom>
          <a:ln>
            <a:noFill/>
          </a:ln>
          <a:effectLst>
            <a:outerShdw blurRad="292100" dist="139700" dir="2700000" algn="tl" rotWithShape="0">
              <a:srgbClr val="333333">
                <a:alpha val="65000"/>
              </a:srgbClr>
            </a:outerShdw>
          </a:effectLst>
        </p:spPr>
      </p:pic>
      <p:pic>
        <p:nvPicPr>
          <p:cNvPr id="16391" name="Picture 9"/>
          <p:cNvPicPr>
            <a:picLocks noChangeAspect="1" noChangeArrowheads="1"/>
          </p:cNvPicPr>
          <p:nvPr/>
        </p:nvPicPr>
        <p:blipFill>
          <a:blip r:embed="rId7" cstate="print"/>
          <a:srcRect l="18750" t="33000" r="56250" b="58000"/>
          <a:stretch>
            <a:fillRect/>
          </a:stretch>
        </p:blipFill>
        <p:spPr bwMode="auto">
          <a:xfrm>
            <a:off x="228600" y="2209800"/>
            <a:ext cx="3048000" cy="685800"/>
          </a:xfrm>
          <a:prstGeom prst="rect">
            <a:avLst/>
          </a:prstGeom>
          <a:ln>
            <a:noFill/>
          </a:ln>
          <a:effectLst>
            <a:outerShdw blurRad="292100" dist="139700" dir="2700000" algn="tl" rotWithShape="0">
              <a:srgbClr val="333333">
                <a:alpha val="65000"/>
              </a:srgbClr>
            </a:outerShdw>
          </a:effectLst>
        </p:spPr>
      </p:pic>
      <p:pic>
        <p:nvPicPr>
          <p:cNvPr id="16392" name="Picture 8"/>
          <p:cNvPicPr>
            <a:picLocks noChangeAspect="1" noChangeArrowheads="1"/>
          </p:cNvPicPr>
          <p:nvPr/>
        </p:nvPicPr>
        <p:blipFill>
          <a:blip r:embed="rId8" cstate="print"/>
          <a:srcRect l="6876" t="39999" r="6250" b="47197"/>
          <a:stretch>
            <a:fillRect/>
          </a:stretch>
        </p:blipFill>
        <p:spPr bwMode="auto">
          <a:xfrm rot="21366569">
            <a:off x="621023" y="2939052"/>
            <a:ext cx="5791200" cy="5334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22708173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157163" y="381000"/>
            <a:ext cx="8986837" cy="692150"/>
          </a:xfrm>
          <a:prstGeom prst="rect">
            <a:avLst/>
          </a:prstGeom>
          <a:noFill/>
          <a:ln w="9525">
            <a:noFill/>
            <a:miter lim="800000"/>
            <a:headEnd/>
            <a:tailEnd/>
          </a:ln>
        </p:spPr>
        <p:txBody>
          <a:bodyPr>
            <a:spAutoFit/>
          </a:bodyPr>
          <a:lstStyle/>
          <a:p>
            <a:pPr>
              <a:defRPr/>
            </a:pPr>
            <a:r>
              <a:rPr lang="en-US" sz="3900" b="1" dirty="0">
                <a:latin typeface="+mn-lt"/>
                <a:cs typeface="Arial" charset="0"/>
              </a:rPr>
              <a:t>Smithfield’s Sustainability Program</a:t>
            </a:r>
          </a:p>
        </p:txBody>
      </p:sp>
      <p:sp>
        <p:nvSpPr>
          <p:cNvPr id="10243" name="TextBox 4"/>
          <p:cNvSpPr txBox="1">
            <a:spLocks noChangeArrowheads="1"/>
          </p:cNvSpPr>
          <p:nvPr/>
        </p:nvSpPr>
        <p:spPr bwMode="auto">
          <a:xfrm>
            <a:off x="152400" y="2438400"/>
            <a:ext cx="1303337" cy="2631490"/>
          </a:xfrm>
          <a:prstGeom prst="rect">
            <a:avLst/>
          </a:prstGeom>
          <a:noFill/>
          <a:ln w="9525">
            <a:noFill/>
            <a:miter lim="800000"/>
            <a:headEnd/>
            <a:tailEnd/>
          </a:ln>
        </p:spPr>
        <p:txBody>
          <a:bodyPr wrap="square">
            <a:spAutoFit/>
          </a:bodyPr>
          <a:lstStyle/>
          <a:p>
            <a:pPr>
              <a:defRPr/>
            </a:pPr>
            <a:r>
              <a:rPr lang="en-US" sz="1100" dirty="0">
                <a:latin typeface="+mn-lt"/>
                <a:cs typeface="Arial" charset="0"/>
              </a:rPr>
              <a:t>ISO 14001 Certification and EMS Systems</a:t>
            </a:r>
          </a:p>
          <a:p>
            <a:pPr>
              <a:defRPr/>
            </a:pPr>
            <a:endParaRPr lang="en-US" sz="1100" dirty="0">
              <a:latin typeface="+mn-lt"/>
              <a:cs typeface="Arial" charset="0"/>
            </a:endParaRPr>
          </a:p>
          <a:p>
            <a:pPr>
              <a:defRPr/>
            </a:pPr>
            <a:r>
              <a:rPr lang="en-US" sz="1100" dirty="0">
                <a:latin typeface="+mn-lt"/>
                <a:cs typeface="Arial" charset="0"/>
              </a:rPr>
              <a:t>Environmental Awards Program</a:t>
            </a:r>
          </a:p>
          <a:p>
            <a:pPr>
              <a:defRPr/>
            </a:pPr>
            <a:endParaRPr lang="en-US" sz="1100" dirty="0">
              <a:latin typeface="+mn-lt"/>
              <a:cs typeface="Arial" charset="0"/>
            </a:endParaRPr>
          </a:p>
          <a:p>
            <a:pPr>
              <a:defRPr/>
            </a:pPr>
            <a:r>
              <a:rPr lang="en-US" sz="1100" dirty="0">
                <a:latin typeface="+mn-lt"/>
                <a:cs typeface="Arial" charset="0"/>
              </a:rPr>
              <a:t>Web-based Training Program</a:t>
            </a:r>
          </a:p>
          <a:p>
            <a:pPr>
              <a:defRPr/>
            </a:pPr>
            <a:endParaRPr lang="en-US" sz="1100" dirty="0">
              <a:latin typeface="+mn-lt"/>
              <a:cs typeface="Arial" charset="0"/>
            </a:endParaRPr>
          </a:p>
          <a:p>
            <a:pPr>
              <a:defRPr/>
            </a:pPr>
            <a:r>
              <a:rPr lang="en-US" sz="1100" dirty="0">
                <a:latin typeface="+mn-lt"/>
                <a:cs typeface="Arial" charset="0"/>
              </a:rPr>
              <a:t>Environmental Compliance Committee (ECC)</a:t>
            </a:r>
          </a:p>
        </p:txBody>
      </p:sp>
      <p:sp>
        <p:nvSpPr>
          <p:cNvPr id="10244" name="TextBox 5"/>
          <p:cNvSpPr txBox="1">
            <a:spLocks noChangeArrowheads="1"/>
          </p:cNvSpPr>
          <p:nvPr/>
        </p:nvSpPr>
        <p:spPr bwMode="auto">
          <a:xfrm>
            <a:off x="1752600" y="2514600"/>
            <a:ext cx="1238232" cy="2292935"/>
          </a:xfrm>
          <a:prstGeom prst="rect">
            <a:avLst/>
          </a:prstGeom>
          <a:noFill/>
          <a:ln w="9525">
            <a:noFill/>
            <a:miter lim="800000"/>
            <a:headEnd/>
            <a:tailEnd/>
          </a:ln>
        </p:spPr>
        <p:txBody>
          <a:bodyPr wrap="square">
            <a:spAutoFit/>
          </a:bodyPr>
          <a:lstStyle/>
          <a:p>
            <a:pPr>
              <a:defRPr/>
            </a:pPr>
            <a:r>
              <a:rPr lang="en-US" sz="1100" dirty="0">
                <a:latin typeface="+mn-lt"/>
                <a:cs typeface="Arial" charset="0"/>
              </a:rPr>
              <a:t>PQA Plus® Certification</a:t>
            </a:r>
          </a:p>
          <a:p>
            <a:pPr>
              <a:defRPr/>
            </a:pPr>
            <a:endParaRPr lang="en-US" sz="1100" dirty="0">
              <a:latin typeface="+mn-lt"/>
              <a:cs typeface="Arial" charset="0"/>
            </a:endParaRPr>
          </a:p>
          <a:p>
            <a:pPr>
              <a:defRPr/>
            </a:pPr>
            <a:r>
              <a:rPr lang="en-US" sz="1100" dirty="0">
                <a:latin typeface="+mn-lt"/>
                <a:cs typeface="Arial" charset="0"/>
              </a:rPr>
              <a:t>Conversion to Group Housing</a:t>
            </a:r>
          </a:p>
          <a:p>
            <a:pPr>
              <a:defRPr/>
            </a:pPr>
            <a:endParaRPr lang="en-US" sz="1100" dirty="0">
              <a:latin typeface="+mn-lt"/>
              <a:cs typeface="Arial" charset="0"/>
            </a:endParaRPr>
          </a:p>
          <a:p>
            <a:pPr>
              <a:defRPr/>
            </a:pPr>
            <a:r>
              <a:rPr lang="en-US" sz="1100" dirty="0">
                <a:latin typeface="+mn-lt"/>
                <a:cs typeface="Arial" charset="0"/>
              </a:rPr>
              <a:t>Animal Welfare Committee</a:t>
            </a:r>
          </a:p>
          <a:p>
            <a:pPr>
              <a:defRPr/>
            </a:pPr>
            <a:endParaRPr lang="en-US" sz="1100" dirty="0">
              <a:latin typeface="+mn-lt"/>
              <a:cs typeface="Arial" charset="0"/>
            </a:endParaRPr>
          </a:p>
          <a:p>
            <a:pPr>
              <a:defRPr/>
            </a:pPr>
            <a:r>
              <a:rPr lang="en-US" sz="1100" dirty="0">
                <a:latin typeface="+mn-lt"/>
                <a:cs typeface="Arial" charset="0"/>
              </a:rPr>
              <a:t>Limited use of Antibiotics</a:t>
            </a:r>
          </a:p>
          <a:p>
            <a:pPr>
              <a:defRPr/>
            </a:pPr>
            <a:endParaRPr lang="en-US" sz="1100" dirty="0">
              <a:latin typeface="+mn-lt"/>
              <a:cs typeface="Arial" charset="0"/>
            </a:endParaRPr>
          </a:p>
          <a:p>
            <a:pPr>
              <a:defRPr/>
            </a:pPr>
            <a:r>
              <a:rPr lang="en-US" sz="1100" dirty="0">
                <a:latin typeface="+mn-lt"/>
                <a:cs typeface="Arial" charset="0"/>
              </a:rPr>
              <a:t>CO2 Stunning</a:t>
            </a:r>
          </a:p>
        </p:txBody>
      </p:sp>
      <p:sp>
        <p:nvSpPr>
          <p:cNvPr id="10245" name="TextBox 6"/>
          <p:cNvSpPr txBox="1">
            <a:spLocks noChangeArrowheads="1"/>
          </p:cNvSpPr>
          <p:nvPr/>
        </p:nvSpPr>
        <p:spPr bwMode="auto">
          <a:xfrm>
            <a:off x="3429000" y="2438400"/>
            <a:ext cx="1238232" cy="2631490"/>
          </a:xfrm>
          <a:prstGeom prst="rect">
            <a:avLst/>
          </a:prstGeom>
          <a:noFill/>
          <a:ln w="9525">
            <a:noFill/>
            <a:miter lim="800000"/>
            <a:headEnd/>
            <a:tailEnd/>
          </a:ln>
        </p:spPr>
        <p:txBody>
          <a:bodyPr wrap="square">
            <a:spAutoFit/>
          </a:bodyPr>
          <a:lstStyle/>
          <a:p>
            <a:pPr>
              <a:defRPr/>
            </a:pPr>
            <a:r>
              <a:rPr lang="en-US" sz="1100" dirty="0">
                <a:latin typeface="+mn-lt"/>
                <a:cs typeface="Arial" charset="0"/>
              </a:rPr>
              <a:t>State-of-the-Art Facilities/ Technology</a:t>
            </a:r>
          </a:p>
          <a:p>
            <a:pPr>
              <a:defRPr/>
            </a:pPr>
            <a:endParaRPr lang="en-US" sz="1100" dirty="0">
              <a:latin typeface="+mn-lt"/>
              <a:cs typeface="Arial" charset="0"/>
            </a:endParaRPr>
          </a:p>
          <a:p>
            <a:pPr>
              <a:defRPr/>
            </a:pPr>
            <a:r>
              <a:rPr lang="en-US" sz="1100" dirty="0">
                <a:latin typeface="+mn-lt"/>
                <a:cs typeface="Arial" charset="0"/>
              </a:rPr>
              <a:t>Food Safety Policy</a:t>
            </a:r>
          </a:p>
          <a:p>
            <a:pPr>
              <a:defRPr/>
            </a:pPr>
            <a:endParaRPr lang="en-US" sz="1100" dirty="0">
              <a:latin typeface="+mn-lt"/>
              <a:cs typeface="Arial" charset="0"/>
            </a:endParaRPr>
          </a:p>
          <a:p>
            <a:pPr>
              <a:defRPr/>
            </a:pPr>
            <a:r>
              <a:rPr lang="en-US" sz="1100" dirty="0">
                <a:latin typeface="+mn-lt"/>
                <a:cs typeface="Arial" charset="0"/>
              </a:rPr>
              <a:t>Food Safety Auditing</a:t>
            </a:r>
          </a:p>
          <a:p>
            <a:pPr>
              <a:defRPr/>
            </a:pPr>
            <a:endParaRPr lang="en-US" sz="1100" dirty="0">
              <a:latin typeface="+mn-lt"/>
              <a:cs typeface="Arial" charset="0"/>
            </a:endParaRPr>
          </a:p>
          <a:p>
            <a:pPr>
              <a:defRPr/>
            </a:pPr>
            <a:r>
              <a:rPr lang="en-US" sz="1100" dirty="0">
                <a:latin typeface="+mn-lt"/>
                <a:cs typeface="Arial" charset="0"/>
              </a:rPr>
              <a:t>Traceability</a:t>
            </a:r>
          </a:p>
          <a:p>
            <a:pPr>
              <a:defRPr/>
            </a:pPr>
            <a:endParaRPr lang="en-US" sz="1100" dirty="0">
              <a:latin typeface="+mn-lt"/>
              <a:cs typeface="Arial" charset="0"/>
            </a:endParaRPr>
          </a:p>
          <a:p>
            <a:pPr>
              <a:defRPr/>
            </a:pPr>
            <a:r>
              <a:rPr lang="en-US" sz="1100" dirty="0">
                <a:latin typeface="+mn-lt"/>
                <a:cs typeface="Arial" charset="0"/>
              </a:rPr>
              <a:t>Cloning Policy</a:t>
            </a:r>
          </a:p>
          <a:p>
            <a:pPr>
              <a:defRPr/>
            </a:pPr>
            <a:endParaRPr lang="en-US" sz="1100" dirty="0">
              <a:latin typeface="+mn-lt"/>
              <a:cs typeface="Arial" charset="0"/>
            </a:endParaRPr>
          </a:p>
          <a:p>
            <a:pPr>
              <a:defRPr/>
            </a:pPr>
            <a:r>
              <a:rPr lang="en-US" sz="1100" dirty="0">
                <a:latin typeface="+mn-lt"/>
                <a:cs typeface="Arial" charset="0"/>
              </a:rPr>
              <a:t>Sodium Policy</a:t>
            </a:r>
          </a:p>
        </p:txBody>
      </p:sp>
      <p:sp>
        <p:nvSpPr>
          <p:cNvPr id="10246" name="TextBox 7"/>
          <p:cNvSpPr txBox="1">
            <a:spLocks noChangeArrowheads="1"/>
          </p:cNvSpPr>
          <p:nvPr/>
        </p:nvSpPr>
        <p:spPr bwMode="auto">
          <a:xfrm>
            <a:off x="5257800" y="2514600"/>
            <a:ext cx="1238232" cy="2631490"/>
          </a:xfrm>
          <a:prstGeom prst="rect">
            <a:avLst/>
          </a:prstGeom>
          <a:noFill/>
          <a:ln w="9525">
            <a:noFill/>
            <a:miter lim="800000"/>
            <a:headEnd/>
            <a:tailEnd/>
          </a:ln>
        </p:spPr>
        <p:txBody>
          <a:bodyPr wrap="square">
            <a:spAutoFit/>
          </a:bodyPr>
          <a:lstStyle/>
          <a:p>
            <a:pPr>
              <a:defRPr/>
            </a:pPr>
            <a:r>
              <a:rPr lang="en-US" sz="1100" dirty="0">
                <a:latin typeface="+mn-lt"/>
                <a:cs typeface="Arial" charset="0"/>
              </a:rPr>
              <a:t>Employee Injury Prevention</a:t>
            </a:r>
          </a:p>
          <a:p>
            <a:pPr>
              <a:defRPr/>
            </a:pPr>
            <a:r>
              <a:rPr lang="en-US" sz="1100" dirty="0">
                <a:latin typeface="+mn-lt"/>
                <a:cs typeface="Arial" charset="0"/>
              </a:rPr>
              <a:t>Management System (EIPMS)</a:t>
            </a:r>
          </a:p>
          <a:p>
            <a:pPr>
              <a:defRPr/>
            </a:pPr>
            <a:endParaRPr lang="en-US" sz="1100" dirty="0">
              <a:latin typeface="+mn-lt"/>
              <a:cs typeface="Arial" charset="0"/>
            </a:endParaRPr>
          </a:p>
          <a:p>
            <a:pPr>
              <a:defRPr/>
            </a:pPr>
            <a:r>
              <a:rPr lang="en-US" sz="1100" dirty="0">
                <a:latin typeface="+mn-lt"/>
                <a:cs typeface="Arial" charset="0"/>
              </a:rPr>
              <a:t>Corporate Management</a:t>
            </a:r>
          </a:p>
          <a:p>
            <a:pPr>
              <a:defRPr/>
            </a:pPr>
            <a:endParaRPr lang="en-US" sz="1100" dirty="0">
              <a:latin typeface="+mn-lt"/>
              <a:cs typeface="Arial" charset="0"/>
            </a:endParaRPr>
          </a:p>
          <a:p>
            <a:pPr>
              <a:defRPr/>
            </a:pPr>
            <a:r>
              <a:rPr lang="en-US" sz="1100" dirty="0">
                <a:latin typeface="+mn-lt"/>
                <a:cs typeface="Arial" charset="0"/>
              </a:rPr>
              <a:t>Safety Awards</a:t>
            </a:r>
          </a:p>
          <a:p>
            <a:pPr>
              <a:defRPr/>
            </a:pPr>
            <a:endParaRPr lang="en-US" sz="1100" dirty="0">
              <a:latin typeface="+mn-lt"/>
              <a:cs typeface="Arial" charset="0"/>
            </a:endParaRPr>
          </a:p>
          <a:p>
            <a:pPr>
              <a:defRPr/>
            </a:pPr>
            <a:r>
              <a:rPr lang="en-US" sz="1100" dirty="0">
                <a:latin typeface="+mn-lt"/>
                <a:cs typeface="Arial" charset="0"/>
              </a:rPr>
              <a:t>Human Rights Policy</a:t>
            </a:r>
          </a:p>
          <a:p>
            <a:pPr>
              <a:defRPr/>
            </a:pPr>
            <a:endParaRPr lang="en-US" sz="1100" dirty="0">
              <a:latin typeface="+mn-lt"/>
              <a:cs typeface="Arial" charset="0"/>
            </a:endParaRPr>
          </a:p>
          <a:p>
            <a:pPr>
              <a:defRPr/>
            </a:pPr>
            <a:endParaRPr lang="en-US" sz="1100" dirty="0">
              <a:latin typeface="+mn-lt"/>
              <a:cs typeface="Arial" charset="0"/>
            </a:endParaRPr>
          </a:p>
        </p:txBody>
      </p:sp>
      <p:sp>
        <p:nvSpPr>
          <p:cNvPr id="10247" name="TextBox 9"/>
          <p:cNvSpPr txBox="1">
            <a:spLocks noChangeArrowheads="1"/>
          </p:cNvSpPr>
          <p:nvPr/>
        </p:nvSpPr>
        <p:spPr bwMode="auto">
          <a:xfrm>
            <a:off x="7239000" y="2514600"/>
            <a:ext cx="1238232" cy="2800767"/>
          </a:xfrm>
          <a:prstGeom prst="rect">
            <a:avLst/>
          </a:prstGeom>
          <a:noFill/>
          <a:ln w="9525">
            <a:noFill/>
            <a:miter lim="800000"/>
            <a:headEnd/>
            <a:tailEnd/>
          </a:ln>
        </p:spPr>
        <p:txBody>
          <a:bodyPr wrap="square">
            <a:spAutoFit/>
          </a:bodyPr>
          <a:lstStyle/>
          <a:p>
            <a:pPr>
              <a:defRPr/>
            </a:pPr>
            <a:r>
              <a:rPr lang="en-US" sz="1100" dirty="0">
                <a:latin typeface="+mn-lt"/>
                <a:cs typeface="Arial" charset="0"/>
              </a:rPr>
              <a:t>Learners to Leaders®</a:t>
            </a:r>
          </a:p>
          <a:p>
            <a:pPr>
              <a:defRPr/>
            </a:pPr>
            <a:endParaRPr lang="en-US" sz="1100" dirty="0">
              <a:latin typeface="+mn-lt"/>
              <a:cs typeface="Arial" charset="0"/>
            </a:endParaRPr>
          </a:p>
          <a:p>
            <a:pPr>
              <a:defRPr/>
            </a:pPr>
            <a:r>
              <a:rPr lang="en-US" sz="1100" dirty="0">
                <a:latin typeface="+mn-lt"/>
                <a:cs typeface="Arial" charset="0"/>
              </a:rPr>
              <a:t>Helping Hungry Homes®</a:t>
            </a:r>
          </a:p>
          <a:p>
            <a:pPr>
              <a:defRPr/>
            </a:pPr>
            <a:endParaRPr lang="en-US" sz="1100" dirty="0">
              <a:latin typeface="+mn-lt"/>
              <a:cs typeface="Arial" charset="0"/>
            </a:endParaRPr>
          </a:p>
          <a:p>
            <a:pPr>
              <a:defRPr/>
            </a:pPr>
            <a:r>
              <a:rPr lang="en-US" sz="1100" dirty="0">
                <a:latin typeface="+mn-lt"/>
                <a:cs typeface="Arial" charset="0"/>
              </a:rPr>
              <a:t>World Water Monitoring Day</a:t>
            </a:r>
          </a:p>
          <a:p>
            <a:pPr>
              <a:defRPr/>
            </a:pPr>
            <a:endParaRPr lang="en-US" sz="1100" dirty="0">
              <a:latin typeface="+mn-lt"/>
              <a:cs typeface="Arial" charset="0"/>
            </a:endParaRPr>
          </a:p>
          <a:p>
            <a:pPr>
              <a:defRPr/>
            </a:pPr>
            <a:r>
              <a:rPr lang="en-US" sz="1100" dirty="0">
                <a:latin typeface="+mn-lt"/>
                <a:cs typeface="Arial" charset="0"/>
              </a:rPr>
              <a:t>FFA Environmental and Natural Resources Award</a:t>
            </a:r>
          </a:p>
          <a:p>
            <a:pPr>
              <a:defRPr/>
            </a:pPr>
            <a:endParaRPr lang="en-US" sz="1100" dirty="0">
              <a:latin typeface="+mn-lt"/>
              <a:cs typeface="Arial" charset="0"/>
            </a:endParaRPr>
          </a:p>
          <a:p>
            <a:pPr>
              <a:defRPr/>
            </a:pPr>
            <a:endParaRPr lang="en-US" sz="1100" dirty="0">
              <a:latin typeface="+mn-lt"/>
              <a:cs typeface="Arial" charset="0"/>
            </a:endParaRPr>
          </a:p>
        </p:txBody>
      </p:sp>
      <p:pic>
        <p:nvPicPr>
          <p:cNvPr id="5128" name="Picture 16" descr="Employees.png"/>
          <p:cNvPicPr>
            <a:picLocks noChangeAspect="1"/>
          </p:cNvPicPr>
          <p:nvPr/>
        </p:nvPicPr>
        <p:blipFill>
          <a:blip r:embed="rId2" cstate="print"/>
          <a:srcRect/>
          <a:stretch>
            <a:fillRect/>
          </a:stretch>
        </p:blipFill>
        <p:spPr bwMode="auto">
          <a:xfrm>
            <a:off x="5334000" y="1371600"/>
            <a:ext cx="914400" cy="9048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129" name="Picture 18" descr="Animal care.png"/>
          <p:cNvPicPr>
            <a:picLocks noChangeAspect="1"/>
          </p:cNvPicPr>
          <p:nvPr/>
        </p:nvPicPr>
        <p:blipFill>
          <a:blip r:embed="rId3" cstate="print"/>
          <a:srcRect/>
          <a:stretch>
            <a:fillRect/>
          </a:stretch>
        </p:blipFill>
        <p:spPr bwMode="auto">
          <a:xfrm>
            <a:off x="1752600" y="137160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130" name="Picture 19" descr="Environment.png"/>
          <p:cNvPicPr>
            <a:picLocks noChangeAspect="1"/>
          </p:cNvPicPr>
          <p:nvPr/>
        </p:nvPicPr>
        <p:blipFill>
          <a:blip r:embed="rId4" cstate="print"/>
          <a:srcRect/>
          <a:stretch>
            <a:fillRect/>
          </a:stretch>
        </p:blipFill>
        <p:spPr bwMode="auto">
          <a:xfrm>
            <a:off x="228600" y="137160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131" name="Picture 20" descr="Food safety.png"/>
          <p:cNvPicPr>
            <a:picLocks noChangeAspect="1"/>
          </p:cNvPicPr>
          <p:nvPr/>
        </p:nvPicPr>
        <p:blipFill>
          <a:blip r:embed="rId5" cstate="print"/>
          <a:srcRect/>
          <a:stretch>
            <a:fillRect/>
          </a:stretch>
        </p:blipFill>
        <p:spPr bwMode="auto">
          <a:xfrm>
            <a:off x="3505200" y="1371600"/>
            <a:ext cx="914400" cy="9048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132" name="Picture 21" descr="Helping.png"/>
          <p:cNvPicPr>
            <a:picLocks noChangeAspect="1"/>
          </p:cNvPicPr>
          <p:nvPr/>
        </p:nvPicPr>
        <p:blipFill>
          <a:blip r:embed="rId6" cstate="print"/>
          <a:srcRect/>
          <a:stretch>
            <a:fillRect/>
          </a:stretch>
        </p:blipFill>
        <p:spPr bwMode="auto">
          <a:xfrm>
            <a:off x="7315200" y="137160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625" name="Picture 1"/>
          <p:cNvPicPr>
            <a:picLocks noChangeAspect="1" noChangeArrowheads="1"/>
          </p:cNvPicPr>
          <p:nvPr/>
        </p:nvPicPr>
        <p:blipFill>
          <a:blip r:embed="rId7" cstate="print"/>
          <a:srcRect l="75810" t="45531" r="13201" b="40733"/>
          <a:stretch>
            <a:fillRect/>
          </a:stretch>
        </p:blipFill>
        <p:spPr bwMode="auto">
          <a:xfrm>
            <a:off x="304800" y="5562600"/>
            <a:ext cx="914400"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5" name="TextBox 14"/>
          <p:cNvSpPr txBox="1"/>
          <p:nvPr/>
        </p:nvSpPr>
        <p:spPr>
          <a:xfrm>
            <a:off x="1447800" y="5334000"/>
            <a:ext cx="6400800" cy="1331390"/>
          </a:xfrm>
          <a:prstGeom prst="rect">
            <a:avLst/>
          </a:prstGeom>
          <a:noFill/>
        </p:spPr>
        <p:txBody>
          <a:bodyPr wrap="square" rtlCol="0">
            <a:spAutoFit/>
          </a:bodyPr>
          <a:lstStyle/>
          <a:p>
            <a:pPr>
              <a:lnSpc>
                <a:spcPct val="150000"/>
              </a:lnSpc>
            </a:pPr>
            <a:r>
              <a:rPr lang="en-US" sz="1100" dirty="0" smtClean="0"/>
              <a:t>Reduced worker’s compensation costs by 25%</a:t>
            </a:r>
          </a:p>
          <a:p>
            <a:pPr>
              <a:lnSpc>
                <a:spcPct val="150000"/>
              </a:lnSpc>
            </a:pPr>
            <a:r>
              <a:rPr lang="en-US" sz="1100" dirty="0" smtClean="0"/>
              <a:t>Saved $285 million through environmental improvement projects</a:t>
            </a:r>
          </a:p>
          <a:p>
            <a:pPr>
              <a:lnSpc>
                <a:spcPct val="150000"/>
              </a:lnSpc>
            </a:pPr>
            <a:r>
              <a:rPr lang="en-US" sz="1100" dirty="0" smtClean="0"/>
              <a:t>Launched cause marketing campaigns to benefit social causes</a:t>
            </a:r>
          </a:p>
          <a:p>
            <a:pPr>
              <a:lnSpc>
                <a:spcPct val="150000"/>
              </a:lnSpc>
            </a:pPr>
            <a:r>
              <a:rPr lang="en-US" sz="1100" dirty="0" smtClean="0"/>
              <a:t>All subsidiaries sponsored at least one health and wellness program</a:t>
            </a:r>
          </a:p>
          <a:p>
            <a:pPr>
              <a:lnSpc>
                <a:spcPct val="150000"/>
              </a:lnSpc>
            </a:pPr>
            <a:r>
              <a:rPr lang="en-US" sz="1100" dirty="0" smtClean="0"/>
              <a:t>Contributed $1.2 million in education programs to benefit employees and their children</a:t>
            </a:r>
            <a:endParaRPr lang="en-US"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5602" name="Picture 2" descr="http://blogs-images.forbes.com/stevensalzberg/files/2011/10/swine-flu1.jpg"/>
          <p:cNvPicPr>
            <a:picLocks noChangeAspect="1" noChangeArrowheads="1"/>
          </p:cNvPicPr>
          <p:nvPr/>
        </p:nvPicPr>
        <p:blipFill>
          <a:blip r:embed="rId2" cstate="print"/>
          <a:srcRect/>
          <a:stretch>
            <a:fillRect/>
          </a:stretch>
        </p:blipFill>
        <p:spPr bwMode="auto">
          <a:xfrm>
            <a:off x="4038600" y="381000"/>
            <a:ext cx="4572000" cy="3429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5604" name="Picture 4" descr="http://assets.inhabitat.com/wp-content/blogs.dir/1/files/2012/03/stop-pink-slime.jpg"/>
          <p:cNvPicPr>
            <a:picLocks noChangeAspect="1" noChangeArrowheads="1"/>
          </p:cNvPicPr>
          <p:nvPr/>
        </p:nvPicPr>
        <p:blipFill>
          <a:blip r:embed="rId3" cstate="print"/>
          <a:srcRect/>
          <a:stretch>
            <a:fillRect/>
          </a:stretch>
        </p:blipFill>
        <p:spPr bwMode="auto">
          <a:xfrm rot="1250839">
            <a:off x="174265" y="416856"/>
            <a:ext cx="4104008" cy="259079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Picture 1" descr="image001.jpg"/>
          <p:cNvPicPr>
            <a:picLocks noChangeAspect="1"/>
          </p:cNvPicPr>
          <p:nvPr/>
        </p:nvPicPr>
        <p:blipFill>
          <a:blip r:embed="rId4" cstate="print"/>
          <a:srcRect/>
          <a:stretch>
            <a:fillRect/>
          </a:stretch>
        </p:blipFill>
        <p:spPr bwMode="auto">
          <a:xfrm>
            <a:off x="2971800" y="2743200"/>
            <a:ext cx="2474843" cy="379476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8" name="TextBox 7"/>
          <p:cNvSpPr txBox="1"/>
          <p:nvPr/>
        </p:nvSpPr>
        <p:spPr>
          <a:xfrm rot="20469067">
            <a:off x="205726" y="3544910"/>
            <a:ext cx="2895600" cy="1754187"/>
          </a:xfrm>
          <a:prstGeom prst="rect">
            <a:avLst/>
          </a:prstGeom>
          <a:noFill/>
        </p:spPr>
        <p:txBody>
          <a:bodyPr>
            <a:spAutoFit/>
          </a:bodyPr>
          <a:lstStyle/>
          <a:p>
            <a:pPr>
              <a:spcBef>
                <a:spcPts val="0"/>
              </a:spcBef>
              <a:defRPr/>
            </a:pPr>
            <a:r>
              <a:rPr lang="en-US" sz="5400" dirty="0">
                <a:effectLst>
                  <a:outerShdw blurRad="38100" dist="38100" dir="2700000" algn="tl">
                    <a:srgbClr val="000000">
                      <a:alpha val="43137"/>
                    </a:srgbClr>
                  </a:outerShdw>
                </a:effectLst>
                <a:latin typeface="Bodoni MT" pitchFamily="18" charset="0"/>
              </a:rPr>
              <a:t>Factory Farm</a:t>
            </a:r>
          </a:p>
        </p:txBody>
      </p:sp>
      <p:sp>
        <p:nvSpPr>
          <p:cNvPr id="9" name="TextBox 8"/>
          <p:cNvSpPr txBox="1"/>
          <p:nvPr/>
        </p:nvSpPr>
        <p:spPr>
          <a:xfrm>
            <a:off x="5562600" y="3962400"/>
            <a:ext cx="3733800" cy="1016000"/>
          </a:xfrm>
          <a:prstGeom prst="rect">
            <a:avLst/>
          </a:prstGeom>
          <a:noFill/>
        </p:spPr>
        <p:txBody>
          <a:bodyPr>
            <a:spAutoFit/>
          </a:bodyPr>
          <a:lstStyle/>
          <a:p>
            <a:pPr>
              <a:spcBef>
                <a:spcPts val="0"/>
              </a:spcBef>
              <a:defRPr/>
            </a:pPr>
            <a:r>
              <a:rPr lang="en-US" sz="6000" dirty="0">
                <a:effectLst>
                  <a:outerShdw blurRad="38100" dist="38100" dir="2700000" algn="tl">
                    <a:srgbClr val="000000">
                      <a:alpha val="43137"/>
                    </a:srgbClr>
                  </a:outerShdw>
                </a:effectLst>
                <a:latin typeface="Gill Sans Ultra Bold" pitchFamily="34" charset="0"/>
              </a:rPr>
              <a:t>Big Ag</a:t>
            </a:r>
          </a:p>
        </p:txBody>
      </p:sp>
      <p:sp>
        <p:nvSpPr>
          <p:cNvPr id="10" name="TextBox 9"/>
          <p:cNvSpPr txBox="1"/>
          <p:nvPr/>
        </p:nvSpPr>
        <p:spPr>
          <a:xfrm>
            <a:off x="3048000" y="0"/>
            <a:ext cx="2157412" cy="646113"/>
          </a:xfrm>
          <a:prstGeom prst="rect">
            <a:avLst/>
          </a:prstGeom>
          <a:noFill/>
        </p:spPr>
        <p:txBody>
          <a:bodyPr>
            <a:spAutoFit/>
          </a:bodyPr>
          <a:lstStyle/>
          <a:p>
            <a:pPr>
              <a:spcBef>
                <a:spcPts val="0"/>
              </a:spcBef>
              <a:defRPr/>
            </a:pPr>
            <a:r>
              <a:rPr lang="en-US" sz="3600" b="1" dirty="0">
                <a:effectLst>
                  <a:outerShdw blurRad="38100" dist="38100" dir="2700000" algn="tl">
                    <a:srgbClr val="000000">
                      <a:alpha val="43137"/>
                    </a:srgbClr>
                  </a:outerShdw>
                </a:effectLst>
                <a:latin typeface="Agency FB" pitchFamily="34" charset="0"/>
              </a:rPr>
              <a:t>Processed</a:t>
            </a:r>
          </a:p>
        </p:txBody>
      </p:sp>
      <p:sp>
        <p:nvSpPr>
          <p:cNvPr id="11" name="TextBox 10"/>
          <p:cNvSpPr txBox="1"/>
          <p:nvPr/>
        </p:nvSpPr>
        <p:spPr>
          <a:xfrm rot="685816">
            <a:off x="6603799" y="5430681"/>
            <a:ext cx="2590800" cy="769938"/>
          </a:xfrm>
          <a:prstGeom prst="rect">
            <a:avLst/>
          </a:prstGeom>
          <a:noFill/>
        </p:spPr>
        <p:txBody>
          <a:bodyPr>
            <a:spAutoFit/>
          </a:bodyPr>
          <a:lstStyle/>
          <a:p>
            <a:pPr>
              <a:spcBef>
                <a:spcPts val="0"/>
              </a:spcBef>
              <a:defRPr/>
            </a:pPr>
            <a:r>
              <a:rPr lang="en-US" sz="4400" dirty="0">
                <a:effectLst>
                  <a:outerShdw blurRad="38100" dist="38100" dir="2700000" algn="tl">
                    <a:srgbClr val="000000">
                      <a:alpha val="43137"/>
                    </a:srgbClr>
                  </a:outerShdw>
                </a:effectLst>
                <a:latin typeface="Castellar" pitchFamily="18" charset="0"/>
              </a:rPr>
              <a:t>Abuse</a:t>
            </a:r>
          </a:p>
        </p:txBody>
      </p:sp>
      <p:sp>
        <p:nvSpPr>
          <p:cNvPr id="12" name="TextBox 11"/>
          <p:cNvSpPr txBox="1"/>
          <p:nvPr/>
        </p:nvSpPr>
        <p:spPr>
          <a:xfrm>
            <a:off x="1295400" y="5867400"/>
            <a:ext cx="2743200" cy="646113"/>
          </a:xfrm>
          <a:prstGeom prst="rect">
            <a:avLst/>
          </a:prstGeom>
          <a:noFill/>
        </p:spPr>
        <p:txBody>
          <a:bodyPr>
            <a:spAutoFit/>
          </a:bodyPr>
          <a:lstStyle/>
          <a:p>
            <a:pPr>
              <a:spcBef>
                <a:spcPts val="0"/>
              </a:spcBef>
              <a:defRPr/>
            </a:pPr>
            <a:r>
              <a:rPr lang="en-US" sz="3600" dirty="0">
                <a:effectLst>
                  <a:outerShdw blurRad="38100" dist="38100" dir="2700000" algn="tl">
                    <a:srgbClr val="000000">
                      <a:alpha val="43137"/>
                    </a:srgbClr>
                  </a:outerShdw>
                </a:effectLst>
                <a:latin typeface="Stencil" pitchFamily="82" charset="0"/>
              </a:rPr>
              <a:t>CAFO</a:t>
            </a:r>
          </a:p>
        </p:txBody>
      </p:sp>
      <p:sp>
        <p:nvSpPr>
          <p:cNvPr id="13" name="TextBox 12"/>
          <p:cNvSpPr txBox="1"/>
          <p:nvPr/>
        </p:nvSpPr>
        <p:spPr>
          <a:xfrm rot="398211">
            <a:off x="393647" y="3241960"/>
            <a:ext cx="2057400" cy="338138"/>
          </a:xfrm>
          <a:prstGeom prst="rect">
            <a:avLst/>
          </a:prstGeom>
          <a:noFill/>
        </p:spPr>
        <p:txBody>
          <a:bodyPr>
            <a:spAutoFit/>
          </a:bodyPr>
          <a:lstStyle/>
          <a:p>
            <a:pPr>
              <a:spcBef>
                <a:spcPts val="0"/>
              </a:spcBef>
              <a:defRPr/>
            </a:pPr>
            <a:r>
              <a:rPr lang="en-US" sz="1600" dirty="0">
                <a:latin typeface="+mj-lt"/>
              </a:rPr>
              <a:t>Inhumane</a:t>
            </a:r>
          </a:p>
        </p:txBody>
      </p:sp>
      <p:sp>
        <p:nvSpPr>
          <p:cNvPr id="14" name="TextBox 13"/>
          <p:cNvSpPr txBox="1"/>
          <p:nvPr/>
        </p:nvSpPr>
        <p:spPr>
          <a:xfrm rot="21105780">
            <a:off x="166404" y="5702778"/>
            <a:ext cx="1981200" cy="338138"/>
          </a:xfrm>
          <a:prstGeom prst="rect">
            <a:avLst/>
          </a:prstGeom>
          <a:noFill/>
        </p:spPr>
        <p:txBody>
          <a:bodyPr>
            <a:spAutoFit/>
          </a:bodyPr>
          <a:lstStyle/>
          <a:p>
            <a:pPr>
              <a:spcBef>
                <a:spcPts val="0"/>
              </a:spcBef>
              <a:defRPr/>
            </a:pPr>
            <a:r>
              <a:rPr lang="en-US" sz="1600" dirty="0">
                <a:latin typeface="+mj-lt"/>
              </a:rPr>
              <a:t>Cruelty</a:t>
            </a:r>
          </a:p>
        </p:txBody>
      </p:sp>
      <p:sp>
        <p:nvSpPr>
          <p:cNvPr id="15" name="TextBox 10"/>
          <p:cNvSpPr txBox="1">
            <a:spLocks noChangeArrowheads="1"/>
          </p:cNvSpPr>
          <p:nvPr/>
        </p:nvSpPr>
        <p:spPr bwMode="auto">
          <a:xfrm>
            <a:off x="6096000" y="6019800"/>
            <a:ext cx="2209800" cy="338138"/>
          </a:xfrm>
          <a:prstGeom prst="rect">
            <a:avLst/>
          </a:prstGeom>
          <a:noFill/>
          <a:ln w="9525">
            <a:noFill/>
            <a:miter lim="800000"/>
            <a:headEnd/>
            <a:tailEnd/>
          </a:ln>
        </p:spPr>
        <p:txBody>
          <a:bodyPr>
            <a:spAutoFit/>
          </a:bodyPr>
          <a:lstStyle/>
          <a:p>
            <a:r>
              <a:rPr lang="en-US" sz="1600" b="1" dirty="0">
                <a:latin typeface="Goudy Old Style" pitchFamily="18" charset="0"/>
              </a:rPr>
              <a:t>Confinement</a:t>
            </a:r>
          </a:p>
        </p:txBody>
      </p:sp>
      <p:sp>
        <p:nvSpPr>
          <p:cNvPr id="16" name="TextBox 15"/>
          <p:cNvSpPr txBox="1"/>
          <p:nvPr/>
        </p:nvSpPr>
        <p:spPr>
          <a:xfrm rot="20754145">
            <a:off x="5803693" y="5027513"/>
            <a:ext cx="1905000" cy="338137"/>
          </a:xfrm>
          <a:prstGeom prst="rect">
            <a:avLst/>
          </a:prstGeom>
          <a:noFill/>
        </p:spPr>
        <p:txBody>
          <a:bodyPr>
            <a:spAutoFit/>
          </a:bodyPr>
          <a:lstStyle/>
          <a:p>
            <a:pPr>
              <a:spcBef>
                <a:spcPts val="0"/>
              </a:spcBef>
              <a:defRPr/>
            </a:pPr>
            <a:r>
              <a:rPr lang="en-US" sz="1600" dirty="0">
                <a:latin typeface="+mj-lt"/>
              </a:rPr>
              <a:t>Suffering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50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500"/>
                                  </p:stCondLst>
                                  <p:childTnLst>
                                    <p:set>
                                      <p:cBhvr>
                                        <p:cTn id="15" dur="1" fill="hold">
                                          <p:stCondLst>
                                            <p:cond delay="0"/>
                                          </p:stCondLst>
                                        </p:cTn>
                                        <p:tgtEl>
                                          <p:spTgt spid="11"/>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50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500"/>
                                  </p:stCondLst>
                                  <p:childTnLst>
                                    <p:set>
                                      <p:cBhvr>
                                        <p:cTn id="21" dur="1" fill="hold">
                                          <p:stCondLst>
                                            <p:cond delay="0"/>
                                          </p:stCondLst>
                                        </p:cTn>
                                        <p:tgtEl>
                                          <p:spTgt spid="13"/>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grpId="0" nodeType="afterEffect">
                                  <p:stCondLst>
                                    <p:cond delay="500"/>
                                  </p:stCondLst>
                                  <p:childTnLst>
                                    <p:set>
                                      <p:cBhvr>
                                        <p:cTn id="27" dur="1" fill="hold">
                                          <p:stCondLst>
                                            <p:cond delay="0"/>
                                          </p:stCondLst>
                                        </p:cTn>
                                        <p:tgtEl>
                                          <p:spTgt spid="15"/>
                                        </p:tgtEl>
                                        <p:attrNameLst>
                                          <p:attrName>style.visibility</p:attrName>
                                        </p:attrNameLst>
                                      </p:cBhvr>
                                      <p:to>
                                        <p:strVal val="visible"/>
                                      </p:to>
                                    </p:set>
                                  </p:childTnLst>
                                </p:cTn>
                              </p:par>
                            </p:childTnLst>
                          </p:cTn>
                        </p:par>
                        <p:par>
                          <p:cTn id="28" fill="hold">
                            <p:stCondLst>
                              <p:cond delay="4000"/>
                            </p:stCondLst>
                            <p:childTnLst>
                              <p:par>
                                <p:cTn id="29" presetID="1" presetClass="entr" presetSubtype="0" fill="hold" grpId="0" nodeType="afterEffect">
                                  <p:stCondLst>
                                    <p:cond delay="50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96078" y="1622397"/>
            <a:ext cx="4495800" cy="840230"/>
          </a:xfrm>
          <a:prstGeom prst="rect">
            <a:avLst/>
          </a:prstGeom>
          <a:noFill/>
          <a:ln w="9525">
            <a:noFill/>
            <a:miter lim="800000"/>
            <a:headEnd/>
            <a:tailEnd/>
          </a:ln>
        </p:spPr>
        <p:txBody>
          <a:bodyPr>
            <a:spAutoFit/>
          </a:bodyPr>
          <a:lstStyle/>
          <a:p>
            <a:pPr marL="342900" indent="-342900">
              <a:lnSpc>
                <a:spcPct val="90000"/>
              </a:lnSpc>
              <a:spcBef>
                <a:spcPct val="50000"/>
              </a:spcBef>
            </a:pPr>
            <a:r>
              <a:rPr lang="en-US" dirty="0" smtClean="0"/>
              <a:t>Are factory farms inherently unsustainable? The environment at risk </a:t>
            </a:r>
            <a:r>
              <a:rPr lang="en-US" sz="1200" dirty="0" smtClean="0"/>
              <a:t>–The International, Sept. 20, 2012</a:t>
            </a:r>
            <a:endParaRPr lang="en-US" sz="1200" dirty="0"/>
          </a:p>
        </p:txBody>
      </p:sp>
      <p:sp>
        <p:nvSpPr>
          <p:cNvPr id="6147" name="Text Box 3"/>
          <p:cNvSpPr txBox="1">
            <a:spLocks noChangeArrowheads="1"/>
          </p:cNvSpPr>
          <p:nvPr/>
        </p:nvSpPr>
        <p:spPr bwMode="auto">
          <a:xfrm rot="706249">
            <a:off x="49844" y="4615701"/>
            <a:ext cx="5105400" cy="1138773"/>
          </a:xfrm>
          <a:prstGeom prst="rect">
            <a:avLst/>
          </a:prstGeom>
          <a:noFill/>
          <a:ln w="9525">
            <a:noFill/>
            <a:miter lim="800000"/>
            <a:headEnd/>
            <a:tailEnd/>
          </a:ln>
        </p:spPr>
        <p:txBody>
          <a:bodyPr>
            <a:spAutoFit/>
          </a:bodyPr>
          <a:lstStyle/>
          <a:p>
            <a:pPr marL="342900" indent="-342900">
              <a:lnSpc>
                <a:spcPct val="90000"/>
              </a:lnSpc>
              <a:spcBef>
                <a:spcPct val="50000"/>
              </a:spcBef>
            </a:pPr>
            <a:r>
              <a:rPr lang="en-US" sz="3200" dirty="0">
                <a:latin typeface="Bodoni MT Poster Compressed" pitchFamily="18" charset="0"/>
              </a:rPr>
              <a:t>What It Takes To Put Meat On Your </a:t>
            </a:r>
            <a:r>
              <a:rPr lang="en-US" sz="3200" dirty="0" smtClean="0">
                <a:latin typeface="Bodoni MT Poster Compressed" pitchFamily="18" charset="0"/>
              </a:rPr>
              <a:t>Plate </a:t>
            </a:r>
          </a:p>
          <a:p>
            <a:pPr marL="342900" indent="-342900">
              <a:lnSpc>
                <a:spcPct val="90000"/>
              </a:lnSpc>
              <a:spcBef>
                <a:spcPct val="50000"/>
              </a:spcBef>
            </a:pPr>
            <a:r>
              <a:rPr lang="en-US" sz="1600" dirty="0" smtClean="0">
                <a:latin typeface="Bodoni MT Poster Compressed" pitchFamily="18" charset="0"/>
              </a:rPr>
              <a:t>–</a:t>
            </a:r>
            <a:r>
              <a:rPr lang="en-US" sz="1600" dirty="0" err="1" smtClean="0">
                <a:latin typeface="Bodoni MT Poster Compressed" pitchFamily="18" charset="0"/>
              </a:rPr>
              <a:t>RadioBoston</a:t>
            </a:r>
            <a:r>
              <a:rPr lang="en-US" sz="1600" dirty="0" smtClean="0">
                <a:latin typeface="Bodoni MT Poster Compressed" pitchFamily="18" charset="0"/>
              </a:rPr>
              <a:t>, Sept. 27, 2012</a:t>
            </a:r>
            <a:endParaRPr lang="en-US" sz="1600" dirty="0">
              <a:latin typeface="Bodoni MT Poster Compressed" pitchFamily="18" charset="0"/>
            </a:endParaRPr>
          </a:p>
          <a:p>
            <a:pPr marL="342900" indent="-342900">
              <a:lnSpc>
                <a:spcPct val="90000"/>
              </a:lnSpc>
              <a:spcBef>
                <a:spcPct val="50000"/>
              </a:spcBef>
            </a:pPr>
            <a:endParaRPr lang="en-US" sz="1200" dirty="0">
              <a:latin typeface="Bodoni MT Condensed" pitchFamily="18" charset="0"/>
            </a:endParaRPr>
          </a:p>
        </p:txBody>
      </p:sp>
      <p:sp>
        <p:nvSpPr>
          <p:cNvPr id="6148" name="Text Box 4"/>
          <p:cNvSpPr txBox="1">
            <a:spLocks noChangeArrowheads="1"/>
          </p:cNvSpPr>
          <p:nvPr/>
        </p:nvSpPr>
        <p:spPr bwMode="auto">
          <a:xfrm rot="310757">
            <a:off x="33338" y="3144838"/>
            <a:ext cx="3886200" cy="915987"/>
          </a:xfrm>
          <a:prstGeom prst="rect">
            <a:avLst/>
          </a:prstGeom>
          <a:noFill/>
          <a:ln w="9525">
            <a:noFill/>
            <a:miter lim="800000"/>
            <a:headEnd/>
            <a:tailEnd/>
          </a:ln>
        </p:spPr>
        <p:txBody>
          <a:bodyPr>
            <a:spAutoFit/>
          </a:bodyPr>
          <a:lstStyle/>
          <a:p>
            <a:pPr>
              <a:lnSpc>
                <a:spcPct val="90000"/>
              </a:lnSpc>
              <a:spcBef>
                <a:spcPct val="50000"/>
              </a:spcBef>
            </a:pPr>
            <a:r>
              <a:rPr lang="en-US" sz="2000">
                <a:latin typeface="Goudy Old Style" pitchFamily="18" charset="0"/>
              </a:rPr>
              <a:t>Industrial farming puts ecosystems at risk of collapse, warns Prince Charles</a:t>
            </a:r>
            <a:r>
              <a:rPr lang="en-US" sz="1000"/>
              <a:t>–</a:t>
            </a:r>
            <a:r>
              <a:rPr lang="en-US" sz="1000" i="1"/>
              <a:t>The Guardian </a:t>
            </a:r>
            <a:r>
              <a:rPr lang="en-US" sz="1000"/>
              <a:t>October 25, 2010</a:t>
            </a:r>
            <a:endParaRPr lang="en-US" sz="3200">
              <a:latin typeface="Century Gothic" pitchFamily="34" charset="0"/>
            </a:endParaRPr>
          </a:p>
        </p:txBody>
      </p:sp>
      <p:sp>
        <p:nvSpPr>
          <p:cNvPr id="6149" name="Text Box 5"/>
          <p:cNvSpPr txBox="1">
            <a:spLocks noChangeArrowheads="1"/>
          </p:cNvSpPr>
          <p:nvPr/>
        </p:nvSpPr>
        <p:spPr bwMode="auto">
          <a:xfrm>
            <a:off x="3282816" y="3679825"/>
            <a:ext cx="6019800" cy="1300163"/>
          </a:xfrm>
          <a:prstGeom prst="rect">
            <a:avLst/>
          </a:prstGeom>
          <a:noFill/>
          <a:ln w="9525">
            <a:noFill/>
            <a:miter lim="800000"/>
            <a:headEnd/>
            <a:tailEnd/>
          </a:ln>
        </p:spPr>
        <p:txBody>
          <a:bodyPr>
            <a:spAutoFit/>
          </a:bodyPr>
          <a:lstStyle/>
          <a:p>
            <a:pPr marL="342900" indent="-342900">
              <a:lnSpc>
                <a:spcPct val="90000"/>
              </a:lnSpc>
              <a:spcBef>
                <a:spcPct val="50000"/>
              </a:spcBef>
            </a:pPr>
            <a:r>
              <a:rPr lang="en-US" sz="2600" dirty="0">
                <a:latin typeface="Copperplate Gothic Bold" pitchFamily="34" charset="0"/>
              </a:rPr>
              <a:t>Obesity in America: Are Factory Farms, Big </a:t>
            </a:r>
            <a:r>
              <a:rPr lang="en-US" sz="2600" dirty="0" err="1">
                <a:latin typeface="Copperplate Gothic Bold" pitchFamily="34" charset="0"/>
              </a:rPr>
              <a:t>Pharma</a:t>
            </a:r>
            <a:r>
              <a:rPr lang="en-US" sz="2600" dirty="0">
                <a:latin typeface="Copperplate Gothic Bold" pitchFamily="34" charset="0"/>
              </a:rPr>
              <a:t> and Big Food to Blame?</a:t>
            </a:r>
            <a:r>
              <a:rPr lang="en-US" dirty="0"/>
              <a:t>                  </a:t>
            </a:r>
            <a:r>
              <a:rPr lang="en-US" sz="1000" dirty="0"/>
              <a:t>–</a:t>
            </a:r>
            <a:r>
              <a:rPr lang="en-US" sz="1000" i="1" dirty="0"/>
              <a:t>Huffington Post </a:t>
            </a:r>
            <a:r>
              <a:rPr lang="en-US" sz="1000" dirty="0"/>
              <a:t>Oct. 25, 2010</a:t>
            </a:r>
            <a:endParaRPr lang="en-US" dirty="0"/>
          </a:p>
        </p:txBody>
      </p:sp>
      <p:sp>
        <p:nvSpPr>
          <p:cNvPr id="6150" name="Text Box 6"/>
          <p:cNvSpPr txBox="1">
            <a:spLocks noChangeArrowheads="1"/>
          </p:cNvSpPr>
          <p:nvPr/>
        </p:nvSpPr>
        <p:spPr bwMode="auto">
          <a:xfrm rot="-423083">
            <a:off x="73014" y="182214"/>
            <a:ext cx="5420098" cy="1945148"/>
          </a:xfrm>
          <a:prstGeom prst="rect">
            <a:avLst/>
          </a:prstGeom>
          <a:noFill/>
          <a:ln w="9525">
            <a:noFill/>
            <a:miter lim="800000"/>
            <a:headEnd/>
            <a:tailEnd/>
          </a:ln>
        </p:spPr>
        <p:txBody>
          <a:bodyPr wrap="square">
            <a:spAutoFit/>
          </a:bodyPr>
          <a:lstStyle/>
          <a:p>
            <a:pPr marL="342900" indent="-342900">
              <a:lnSpc>
                <a:spcPct val="90000"/>
              </a:lnSpc>
              <a:spcBef>
                <a:spcPct val="50000"/>
              </a:spcBef>
            </a:pPr>
            <a:r>
              <a:rPr lang="en-US" sz="2800" b="1" dirty="0"/>
              <a:t>Burger King asked to drop dairy farmer after abuse video </a:t>
            </a:r>
            <a:r>
              <a:rPr lang="en-US" sz="2800" b="1" dirty="0" smtClean="0"/>
              <a:t>surfaces </a:t>
            </a:r>
            <a:r>
              <a:rPr lang="en-US" sz="1100" b="1" dirty="0" smtClean="0"/>
              <a:t>–</a:t>
            </a:r>
            <a:r>
              <a:rPr lang="en-US" sz="1100" b="1" dirty="0" err="1" smtClean="0"/>
              <a:t>QSRWeb</a:t>
            </a:r>
            <a:r>
              <a:rPr lang="en-US" sz="1100" b="1" dirty="0" smtClean="0"/>
              <a:t>, Oct. 1, 2012</a:t>
            </a:r>
            <a:endParaRPr lang="en-US" sz="2800" b="1" dirty="0"/>
          </a:p>
          <a:p>
            <a:pPr marL="342900" indent="-342900">
              <a:lnSpc>
                <a:spcPct val="90000"/>
              </a:lnSpc>
              <a:spcBef>
                <a:spcPct val="50000"/>
              </a:spcBef>
            </a:pPr>
            <a:endParaRPr lang="en-US" sz="3200" dirty="0">
              <a:latin typeface="Times New Roman" pitchFamily="18" charset="0"/>
            </a:endParaRPr>
          </a:p>
        </p:txBody>
      </p:sp>
      <p:sp>
        <p:nvSpPr>
          <p:cNvPr id="6151" name="Text Box 7"/>
          <p:cNvSpPr txBox="1">
            <a:spLocks noChangeArrowheads="1"/>
          </p:cNvSpPr>
          <p:nvPr/>
        </p:nvSpPr>
        <p:spPr bwMode="auto">
          <a:xfrm rot="-468928">
            <a:off x="2182804" y="2074124"/>
            <a:ext cx="7086600" cy="757130"/>
          </a:xfrm>
          <a:prstGeom prst="rect">
            <a:avLst/>
          </a:prstGeom>
          <a:noFill/>
          <a:ln w="9525">
            <a:noFill/>
            <a:miter lim="800000"/>
            <a:headEnd/>
            <a:tailEnd/>
          </a:ln>
        </p:spPr>
        <p:txBody>
          <a:bodyPr>
            <a:spAutoFit/>
          </a:bodyPr>
          <a:lstStyle/>
          <a:p>
            <a:pPr marL="342900" indent="-342900">
              <a:lnSpc>
                <a:spcPct val="90000"/>
              </a:lnSpc>
              <a:spcBef>
                <a:spcPct val="50000"/>
              </a:spcBef>
            </a:pPr>
            <a:r>
              <a:rPr lang="en-US" sz="2400" b="1" dirty="0" smtClean="0">
                <a:latin typeface="Century Schoolbook" pitchFamily="18" charset="0"/>
              </a:rPr>
              <a:t>Industrial </a:t>
            </a:r>
            <a:r>
              <a:rPr lang="en-US" sz="2400" b="1" dirty="0">
                <a:latin typeface="Century Schoolbook" pitchFamily="18" charset="0"/>
              </a:rPr>
              <a:t>farming cause of ecological </a:t>
            </a:r>
            <a:r>
              <a:rPr lang="en-US" sz="2400" b="1" dirty="0" smtClean="0">
                <a:latin typeface="Century Schoolbook" pitchFamily="18" charset="0"/>
              </a:rPr>
              <a:t>damage </a:t>
            </a:r>
            <a:r>
              <a:rPr lang="en-US" sz="1100" b="1" dirty="0" smtClean="0">
                <a:latin typeface="Century Schoolbook" pitchFamily="18" charset="0"/>
              </a:rPr>
              <a:t>–Deccan Chronicle, Oct. 15, 2012</a:t>
            </a:r>
            <a:endParaRPr lang="en-US" sz="2400" b="1" dirty="0">
              <a:latin typeface="Century Schoolbook" pitchFamily="18" charset="0"/>
            </a:endParaRPr>
          </a:p>
        </p:txBody>
      </p:sp>
      <p:sp>
        <p:nvSpPr>
          <p:cNvPr id="6152" name="Text Box 8"/>
          <p:cNvSpPr txBox="1">
            <a:spLocks noChangeArrowheads="1"/>
          </p:cNvSpPr>
          <p:nvPr/>
        </p:nvSpPr>
        <p:spPr bwMode="auto">
          <a:xfrm>
            <a:off x="381000" y="5638800"/>
            <a:ext cx="5562600" cy="646331"/>
          </a:xfrm>
          <a:prstGeom prst="rect">
            <a:avLst/>
          </a:prstGeom>
          <a:noFill/>
          <a:ln w="9525">
            <a:noFill/>
            <a:miter lim="800000"/>
            <a:headEnd/>
            <a:tailEnd/>
          </a:ln>
        </p:spPr>
        <p:txBody>
          <a:bodyPr>
            <a:spAutoFit/>
          </a:bodyPr>
          <a:lstStyle/>
          <a:p>
            <a:r>
              <a:rPr lang="en-US" b="1" dirty="0">
                <a:latin typeface="Arial monospaced for SAP" pitchFamily="49" charset="0"/>
              </a:rPr>
              <a:t>How False Advertising by Big Food Is Driving </a:t>
            </a:r>
            <a:r>
              <a:rPr lang="en-US" b="1" dirty="0" smtClean="0">
                <a:latin typeface="Arial monospaced for SAP" pitchFamily="49" charset="0"/>
              </a:rPr>
              <a:t>Obesity </a:t>
            </a:r>
            <a:r>
              <a:rPr lang="en-US" sz="1100" b="1" dirty="0" smtClean="0">
                <a:latin typeface="Arial monospaced for SAP" pitchFamily="49" charset="0"/>
              </a:rPr>
              <a:t>–Huffington Post, Oct. 16, 2012</a:t>
            </a:r>
            <a:endParaRPr lang="en-US" sz="1100" b="1" dirty="0">
              <a:latin typeface="Arial monospaced for SAP" pitchFamily="49" charset="0"/>
            </a:endParaRPr>
          </a:p>
        </p:txBody>
      </p:sp>
      <p:sp>
        <p:nvSpPr>
          <p:cNvPr id="6153" name="Text Box 9"/>
          <p:cNvSpPr txBox="1">
            <a:spLocks noChangeArrowheads="1"/>
          </p:cNvSpPr>
          <p:nvPr/>
        </p:nvSpPr>
        <p:spPr bwMode="auto">
          <a:xfrm rot="-410056">
            <a:off x="5527675" y="5100119"/>
            <a:ext cx="3733800" cy="914400"/>
          </a:xfrm>
          <a:prstGeom prst="rect">
            <a:avLst/>
          </a:prstGeom>
          <a:noFill/>
          <a:ln w="9525">
            <a:noFill/>
            <a:miter lim="800000"/>
            <a:headEnd/>
            <a:tailEnd/>
          </a:ln>
        </p:spPr>
        <p:txBody>
          <a:bodyPr>
            <a:spAutoFit/>
          </a:bodyPr>
          <a:lstStyle/>
          <a:p>
            <a:pPr marL="342900" indent="-342900">
              <a:lnSpc>
                <a:spcPct val="90000"/>
              </a:lnSpc>
              <a:spcBef>
                <a:spcPct val="50000"/>
              </a:spcBef>
            </a:pPr>
            <a:r>
              <a:rPr lang="en-US" sz="2400" dirty="0"/>
              <a:t>The Grim Realities of Factory Farms</a:t>
            </a:r>
            <a:r>
              <a:rPr lang="en-US" i="1" dirty="0"/>
              <a:t>                        </a:t>
            </a:r>
            <a:r>
              <a:rPr lang="en-US" sz="1200" i="1" dirty="0"/>
              <a:t>–Christianity Today </a:t>
            </a:r>
            <a:r>
              <a:rPr lang="en-US" sz="1000" dirty="0"/>
              <a:t>November 5, 2010</a:t>
            </a:r>
            <a:endParaRPr lang="en-US" sz="1000" dirty="0">
              <a:latin typeface="Arial Black" pitchFamily="34" charset="0"/>
            </a:endParaRPr>
          </a:p>
        </p:txBody>
      </p:sp>
      <p:sp>
        <p:nvSpPr>
          <p:cNvPr id="6154" name="Text Box 10"/>
          <p:cNvSpPr txBox="1">
            <a:spLocks noChangeArrowheads="1"/>
          </p:cNvSpPr>
          <p:nvPr/>
        </p:nvSpPr>
        <p:spPr bwMode="auto">
          <a:xfrm>
            <a:off x="4038600" y="2895600"/>
            <a:ext cx="4876800" cy="784225"/>
          </a:xfrm>
          <a:prstGeom prst="rect">
            <a:avLst/>
          </a:prstGeom>
          <a:noFill/>
          <a:ln w="9525">
            <a:noFill/>
            <a:miter lim="800000"/>
            <a:headEnd/>
            <a:tailEnd/>
          </a:ln>
        </p:spPr>
        <p:txBody>
          <a:bodyPr>
            <a:spAutoFit/>
          </a:bodyPr>
          <a:lstStyle/>
          <a:p>
            <a:pPr marL="342900" indent="-342900">
              <a:lnSpc>
                <a:spcPct val="90000"/>
              </a:lnSpc>
              <a:spcBef>
                <a:spcPct val="50000"/>
              </a:spcBef>
            </a:pPr>
            <a:r>
              <a:rPr lang="en-US" dirty="0">
                <a:latin typeface="Century Gothic" pitchFamily="34" charset="0"/>
              </a:rPr>
              <a:t>Factory animal farms spew toxic chemical fumes, poisoning neighbors</a:t>
            </a:r>
            <a:r>
              <a:rPr lang="en-US" dirty="0"/>
              <a:t> –</a:t>
            </a:r>
            <a:r>
              <a:rPr lang="en-US" sz="1400" dirty="0"/>
              <a:t>Natural News, November 1, 2010</a:t>
            </a:r>
            <a:endParaRPr lang="en-US" sz="1400" dirty="0">
              <a:latin typeface="Bookman Old Style" pitchFamily="18" charset="0"/>
            </a:endParaRPr>
          </a:p>
        </p:txBody>
      </p:sp>
      <p:sp>
        <p:nvSpPr>
          <p:cNvPr id="6155" name="Text Box 11"/>
          <p:cNvSpPr txBox="1">
            <a:spLocks noChangeArrowheads="1"/>
          </p:cNvSpPr>
          <p:nvPr/>
        </p:nvSpPr>
        <p:spPr bwMode="auto">
          <a:xfrm>
            <a:off x="4724400" y="685800"/>
            <a:ext cx="4419600" cy="1117600"/>
          </a:xfrm>
          <a:prstGeom prst="rect">
            <a:avLst/>
          </a:prstGeom>
          <a:noFill/>
          <a:ln w="9525">
            <a:noFill/>
            <a:miter lim="800000"/>
            <a:headEnd/>
            <a:tailEnd/>
          </a:ln>
        </p:spPr>
        <p:txBody>
          <a:bodyPr>
            <a:spAutoFit/>
          </a:bodyPr>
          <a:lstStyle/>
          <a:p>
            <a:pPr marL="342900" indent="-342900">
              <a:lnSpc>
                <a:spcPct val="90000"/>
              </a:lnSpc>
              <a:spcBef>
                <a:spcPct val="50000"/>
              </a:spcBef>
            </a:pPr>
            <a:r>
              <a:rPr lang="en-US" sz="3200" dirty="0" err="1">
                <a:latin typeface="Agency FB" pitchFamily="34" charset="0"/>
              </a:rPr>
              <a:t>McFib</a:t>
            </a:r>
            <a:r>
              <a:rPr lang="en-US" sz="3200" dirty="0">
                <a:latin typeface="Agency FB" pitchFamily="34" charset="0"/>
              </a:rPr>
              <a:t>? The Conditions at McDonalds’ </a:t>
            </a:r>
            <a:r>
              <a:rPr lang="en-US" sz="3200" dirty="0" err="1">
                <a:latin typeface="Agency FB" pitchFamily="34" charset="0"/>
              </a:rPr>
              <a:t>McRib</a:t>
            </a:r>
            <a:r>
              <a:rPr lang="en-US" sz="3200" dirty="0">
                <a:latin typeface="Agency FB" pitchFamily="34" charset="0"/>
              </a:rPr>
              <a:t> Supplier </a:t>
            </a:r>
            <a:r>
              <a:rPr lang="en-US" sz="1000" dirty="0"/>
              <a:t>–The Atlantic, Nov. 3, 2011</a:t>
            </a:r>
            <a:endParaRPr lang="en-US" dirty="0">
              <a:latin typeface="Tahoma" pitchFamily="34"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rot="21107067">
            <a:off x="187776" y="218333"/>
            <a:ext cx="3261351" cy="286232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smtClean="0">
                <a:latin typeface="Adobe Garamond Pro" pitchFamily="18" charset="0"/>
              </a:rPr>
              <a:t>You and your employees are all going to spend an eternity in hell.  I can only hope and pray that someday someone would do this to you and your entire family until the day you die.  You can all listen to each other scream in pain and agony as you suffer unimaginable physical pain and go completely insane!</a:t>
            </a:r>
            <a:endParaRPr lang="en-US" dirty="0">
              <a:latin typeface="Adobe Garamond Pro" pitchFamily="18" charset="0"/>
            </a:endParaRPr>
          </a:p>
        </p:txBody>
      </p:sp>
      <p:sp>
        <p:nvSpPr>
          <p:cNvPr id="5" name="Rectangle 4"/>
          <p:cNvSpPr/>
          <p:nvPr/>
        </p:nvSpPr>
        <p:spPr>
          <a:xfrm rot="719814">
            <a:off x="4008432" y="465082"/>
            <a:ext cx="4572000" cy="923330"/>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r>
              <a:rPr lang="en-US" dirty="0" smtClean="0"/>
              <a:t>You are sick scumbags. I will never purchase your products -- ever. You pieces-of-</a:t>
            </a:r>
            <a:r>
              <a:rPr lang="en-US" dirty="0" err="1" smtClean="0"/>
              <a:t>sh</a:t>
            </a:r>
            <a:r>
              <a:rPr lang="en-US" dirty="0" smtClean="0"/>
              <a:t>*$ need to die, soon.</a:t>
            </a:r>
            <a:endParaRPr lang="en-US" dirty="0"/>
          </a:p>
        </p:txBody>
      </p:sp>
      <p:sp>
        <p:nvSpPr>
          <p:cNvPr id="6" name="Rectangle 5"/>
          <p:cNvSpPr/>
          <p:nvPr/>
        </p:nvSpPr>
        <p:spPr>
          <a:xfrm>
            <a:off x="3657600" y="1600200"/>
            <a:ext cx="4572000" cy="830997"/>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r>
              <a:rPr lang="en-US" sz="2400" dirty="0" smtClean="0">
                <a:latin typeface="Tw Cen MT Condensed" pitchFamily="34" charset="0"/>
              </a:rPr>
              <a:t>May the laws of karma come crashing down on you utterly despicable greedy bastards.</a:t>
            </a:r>
            <a:endParaRPr lang="en-US" sz="2400" dirty="0">
              <a:latin typeface="Tw Cen MT Condensed" pitchFamily="34" charset="0"/>
            </a:endParaRPr>
          </a:p>
        </p:txBody>
      </p:sp>
      <p:sp>
        <p:nvSpPr>
          <p:cNvPr id="7" name="Rectangle 6"/>
          <p:cNvSpPr/>
          <p:nvPr/>
        </p:nvSpPr>
        <p:spPr>
          <a:xfrm rot="1346608">
            <a:off x="108852" y="4563891"/>
            <a:ext cx="4572000" cy="1477328"/>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dirty="0" smtClean="0">
                <a:latin typeface="Arial Black" pitchFamily="34" charset="0"/>
              </a:rPr>
              <a:t>Stop hiring illegal immigrants, start paying living wages, and being fair, moral, ethical, and legal. You owe it to your country.</a:t>
            </a:r>
            <a:r>
              <a:rPr lang="en-US" dirty="0" smtClean="0"/>
              <a:t/>
            </a:r>
            <a:br>
              <a:rPr lang="en-US" dirty="0" smtClean="0"/>
            </a:br>
            <a:endParaRPr lang="en-US" dirty="0"/>
          </a:p>
        </p:txBody>
      </p:sp>
      <p:sp>
        <p:nvSpPr>
          <p:cNvPr id="8" name="Rectangle 7"/>
          <p:cNvSpPr/>
          <p:nvPr/>
        </p:nvSpPr>
        <p:spPr>
          <a:xfrm rot="21329456">
            <a:off x="4165796" y="5203240"/>
            <a:ext cx="4572000" cy="1477328"/>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r>
              <a:rPr lang="en-US" dirty="0" smtClean="0">
                <a:latin typeface="Century" pitchFamily="18" charset="0"/>
              </a:rPr>
              <a:t>why can't you guys come clean about the recruitment of Mexican workers, their employment by you all. WTF? And do you think it is good that your pork never sees the light of day while it is alive? </a:t>
            </a:r>
            <a:endParaRPr lang="en-US" dirty="0">
              <a:latin typeface="Century" pitchFamily="18" charset="0"/>
            </a:endParaRPr>
          </a:p>
        </p:txBody>
      </p:sp>
      <p:sp>
        <p:nvSpPr>
          <p:cNvPr id="51201" name="Rectangle 1"/>
          <p:cNvSpPr>
            <a:spLocks noChangeArrowheads="1"/>
          </p:cNvSpPr>
          <p:nvPr/>
        </p:nvSpPr>
        <p:spPr bwMode="auto">
          <a:xfrm rot="21374807">
            <a:off x="3978406" y="2671028"/>
            <a:ext cx="4800600" cy="646331"/>
          </a:xfrm>
          <a:prstGeom prst="rect">
            <a:avLst/>
          </a:prstGeom>
          <a:ln>
            <a:headEnd/>
            <a:tailEnd/>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onsolas" pitchFamily="49" charset="0"/>
                <a:ea typeface="Calibri" pitchFamily="34" charset="0"/>
                <a:cs typeface="Times New Roman" pitchFamily="18" charset="0"/>
              </a:rPr>
              <a:t>Your hunger for $$$ has turned you into EVIL,VILE, HEARTLESS AND MERCILESSNESS SICK SOCIOPATHS!!!!!</a:t>
            </a:r>
            <a:endParaRPr kumimoji="0" lang="en-US" sz="12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onsolas" pitchFamily="49" charset="0"/>
                <a:ea typeface="Calibri" pitchFamily="34" charset="0"/>
                <a:cs typeface="Times New Roman" pitchFamily="18" charset="0"/>
              </a:rPr>
              <a:t>Sadly, your mothers deserve most of the shame.</a:t>
            </a:r>
            <a:endParaRPr kumimoji="0" lang="en-US" sz="1200" b="1" i="0" u="none" strike="noStrike" cap="none" normalizeH="0" baseline="0" dirty="0" smtClean="0">
              <a:ln>
                <a:noFill/>
              </a:ln>
              <a:solidFill>
                <a:schemeClr val="tx1"/>
              </a:solidFill>
              <a:effectLst/>
              <a:latin typeface="Arial" pitchFamily="34" charset="0"/>
            </a:endParaRPr>
          </a:p>
        </p:txBody>
      </p:sp>
      <p:sp>
        <p:nvSpPr>
          <p:cNvPr id="11" name="Rectangle 10"/>
          <p:cNvSpPr/>
          <p:nvPr/>
        </p:nvSpPr>
        <p:spPr>
          <a:xfrm rot="554496">
            <a:off x="1249831" y="3321896"/>
            <a:ext cx="4419600" cy="738664"/>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n-US" sz="1400" b="1" i="1" dirty="0" smtClean="0">
                <a:latin typeface="Courier New" pitchFamily="49" charset="0"/>
                <a:cs typeface="Courier New" pitchFamily="49" charset="0"/>
              </a:rPr>
              <a:t>Please be more socially responsible. Stop contributing to the obesity epidemic in our country</a:t>
            </a:r>
            <a:endParaRPr lang="en-US" sz="1400" b="1" i="1" dirty="0">
              <a:latin typeface="Courier New" pitchFamily="49" charset="0"/>
              <a:cs typeface="Courier New" pitchFamily="49" charset="0"/>
            </a:endParaRPr>
          </a:p>
        </p:txBody>
      </p:sp>
      <p:sp>
        <p:nvSpPr>
          <p:cNvPr id="9" name="Rectangle 8"/>
          <p:cNvSpPr/>
          <p:nvPr/>
        </p:nvSpPr>
        <p:spPr>
          <a:xfrm rot="20918912">
            <a:off x="4389550" y="3869915"/>
            <a:ext cx="4572000" cy="923330"/>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r>
              <a:rPr lang="en-US" dirty="0" smtClean="0">
                <a:latin typeface="Britannic Bold" pitchFamily="34" charset="0"/>
              </a:rPr>
              <a:t>What a heartless killer and pathetic liar you are Mr. Treacy.  How can you live with yourself?</a:t>
            </a:r>
            <a:endParaRPr lang="en-US" dirty="0">
              <a:latin typeface="Britannic Bold"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Animal Care Program</a:t>
            </a:r>
            <a:endParaRPr lang="en-US" dirty="0"/>
          </a:p>
        </p:txBody>
      </p:sp>
      <p:sp>
        <p:nvSpPr>
          <p:cNvPr id="5" name="Content Placeholder 4"/>
          <p:cNvSpPr>
            <a:spLocks noGrp="1"/>
          </p:cNvSpPr>
          <p:nvPr>
            <p:ph idx="1"/>
          </p:nvPr>
        </p:nvSpPr>
        <p:spPr>
          <a:xfrm>
            <a:off x="457200" y="1600200"/>
            <a:ext cx="8229600" cy="4800600"/>
          </a:xfrm>
        </p:spPr>
        <p:txBody>
          <a:bodyPr>
            <a:normAutofit fontScale="92500" lnSpcReduction="10000"/>
          </a:bodyPr>
          <a:lstStyle/>
          <a:p>
            <a:r>
              <a:rPr lang="en-US" dirty="0" smtClean="0"/>
              <a:t>Animal Care Policy</a:t>
            </a:r>
          </a:p>
          <a:p>
            <a:r>
              <a:rPr lang="en-US" dirty="0"/>
              <a:t>Internal Audit </a:t>
            </a:r>
            <a:r>
              <a:rPr lang="en-US" dirty="0" smtClean="0"/>
              <a:t>Program*</a:t>
            </a:r>
            <a:endParaRPr lang="en-US" dirty="0"/>
          </a:p>
          <a:p>
            <a:r>
              <a:rPr lang="en-US" dirty="0"/>
              <a:t>Zero Tolerance</a:t>
            </a:r>
          </a:p>
          <a:p>
            <a:r>
              <a:rPr lang="en-US" dirty="0"/>
              <a:t>Antibiotics Policy</a:t>
            </a:r>
          </a:p>
          <a:p>
            <a:r>
              <a:rPr lang="en-US" dirty="0"/>
              <a:t>PQA+ Program</a:t>
            </a:r>
          </a:p>
          <a:p>
            <a:r>
              <a:rPr lang="en-US" dirty="0"/>
              <a:t>Corporate Animal Care Council</a:t>
            </a:r>
          </a:p>
          <a:p>
            <a:r>
              <a:rPr lang="en-US" dirty="0"/>
              <a:t>Safe Transport—Animal Rescue </a:t>
            </a:r>
            <a:r>
              <a:rPr lang="en-US" dirty="0" smtClean="0"/>
              <a:t>Units*</a:t>
            </a:r>
            <a:endParaRPr lang="en-US" dirty="0"/>
          </a:p>
          <a:p>
            <a:r>
              <a:rPr lang="en-US" dirty="0"/>
              <a:t>CO2 Stunning </a:t>
            </a:r>
          </a:p>
          <a:p>
            <a:r>
              <a:rPr lang="en-US" dirty="0"/>
              <a:t>Conversion to Group </a:t>
            </a:r>
            <a:r>
              <a:rPr lang="en-US" dirty="0" smtClean="0"/>
              <a:t>Housing*</a:t>
            </a:r>
            <a:endParaRPr lang="en-US" dirty="0"/>
          </a:p>
        </p:txBody>
      </p:sp>
      <p:pic>
        <p:nvPicPr>
          <p:cNvPr id="4" name="Picture 18" descr="Animal care.png"/>
          <p:cNvPicPr>
            <a:picLocks noChangeAspect="1"/>
          </p:cNvPicPr>
          <p:nvPr/>
        </p:nvPicPr>
        <p:blipFill>
          <a:blip r:embed="rId2" cstate="print"/>
          <a:srcRect/>
          <a:stretch>
            <a:fillRect/>
          </a:stretch>
        </p:blipFill>
        <p:spPr bwMode="auto">
          <a:xfrm>
            <a:off x="533400" y="30480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549993300"/>
      </p:ext>
    </p:extLst>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90500"/>
            <a:ext cx="8229600" cy="1143000"/>
          </a:xfrm>
        </p:spPr>
        <p:txBody>
          <a:bodyPr/>
          <a:lstStyle/>
          <a:p>
            <a:r>
              <a:rPr lang="en-US" dirty="0" smtClean="0"/>
              <a:t>Conversion to Group Housing</a:t>
            </a:r>
            <a:endParaRPr lang="en-US" dirty="0"/>
          </a:p>
        </p:txBody>
      </p:sp>
      <p:pic>
        <p:nvPicPr>
          <p:cNvPr id="4" name="Content Placeholder 3" descr="Group Housing0001_3.JPG"/>
          <p:cNvPicPr>
            <a:picLocks noChangeAspect="1"/>
          </p:cNvPicPr>
          <p:nvPr/>
        </p:nvPicPr>
        <p:blipFill>
          <a:blip r:embed="rId2" cstate="print"/>
          <a:srcRect/>
          <a:stretch>
            <a:fillRect/>
          </a:stretch>
        </p:blipFill>
        <p:spPr>
          <a:xfrm>
            <a:off x="304800" y="1828800"/>
            <a:ext cx="5011738" cy="33528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Picture 18" descr="Animal care.png"/>
          <p:cNvPicPr>
            <a:picLocks noChangeAspect="1"/>
          </p:cNvPicPr>
          <p:nvPr/>
        </p:nvPicPr>
        <p:blipFill>
          <a:blip r:embed="rId3" cstate="print"/>
          <a:srcRect/>
          <a:stretch>
            <a:fillRect/>
          </a:stretch>
        </p:blipFill>
        <p:spPr bwMode="auto">
          <a:xfrm>
            <a:off x="76200" y="27167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TextBox 2"/>
          <p:cNvSpPr txBox="1"/>
          <p:nvPr/>
        </p:nvSpPr>
        <p:spPr>
          <a:xfrm>
            <a:off x="5791200" y="1952529"/>
            <a:ext cx="3200400" cy="2246769"/>
          </a:xfrm>
          <a:prstGeom prst="rect">
            <a:avLst/>
          </a:prstGeom>
          <a:noFill/>
        </p:spPr>
        <p:txBody>
          <a:bodyPr wrap="square" rtlCol="0">
            <a:spAutoFit/>
          </a:bodyPr>
          <a:lstStyle/>
          <a:p>
            <a:pPr marL="285750" indent="-285750">
              <a:buFont typeface="Arial" pitchFamily="34" charset="0"/>
              <a:buChar char="•"/>
            </a:pPr>
            <a:r>
              <a:rPr lang="en-US" sz="2800" dirty="0" smtClean="0">
                <a:solidFill>
                  <a:srgbClr val="FFC000"/>
                </a:solidFill>
                <a:effectLst>
                  <a:outerShdw blurRad="38100" dist="38100" dir="2700000" algn="tl">
                    <a:srgbClr val="000000">
                      <a:alpha val="43137"/>
                    </a:srgbClr>
                  </a:outerShdw>
                </a:effectLst>
              </a:rPr>
              <a:t>30% </a:t>
            </a:r>
            <a:r>
              <a:rPr lang="en-US" sz="2800" dirty="0" smtClean="0"/>
              <a:t>complete as of Dec. 2011</a:t>
            </a:r>
          </a:p>
          <a:p>
            <a:endParaRPr lang="en-US" sz="2800" dirty="0" smtClean="0"/>
          </a:p>
          <a:p>
            <a:pPr marL="285750" indent="-285750">
              <a:buFont typeface="Arial" pitchFamily="34" charset="0"/>
              <a:buChar char="•"/>
            </a:pPr>
            <a:r>
              <a:rPr lang="en-US" sz="2800" dirty="0" smtClean="0">
                <a:solidFill>
                  <a:srgbClr val="FFC000"/>
                </a:solidFill>
                <a:effectLst>
                  <a:outerShdw blurRad="38100" dist="38100" dir="2700000" algn="tl">
                    <a:srgbClr val="000000">
                      <a:alpha val="43137"/>
                    </a:srgbClr>
                  </a:outerShdw>
                </a:effectLst>
              </a:rPr>
              <a:t>100% </a:t>
            </a:r>
            <a:r>
              <a:rPr lang="en-US" sz="2800" dirty="0" smtClean="0"/>
              <a:t>complete by 2017</a:t>
            </a:r>
            <a:r>
              <a:rPr lang="en-US" dirty="0" smtClean="0"/>
              <a:t>.</a:t>
            </a:r>
            <a:endParaRPr lang="en-US" dirty="0"/>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2744385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Audit Program</a:t>
            </a:r>
            <a:endParaRPr lang="en-US" dirty="0"/>
          </a:p>
        </p:txBody>
      </p:sp>
      <p:pic>
        <p:nvPicPr>
          <p:cNvPr id="5" name="Content Placeholder 4"/>
          <p:cNvPicPr>
            <a:picLocks noGrp="1" noChangeAspect="1"/>
          </p:cNvPicPr>
          <p:nvPr>
            <p:ph idx="1"/>
          </p:nvPr>
        </p:nvPicPr>
        <p:blipFill>
          <a:blip r:embed="rId2"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152400" y="2057400"/>
            <a:ext cx="3581400" cy="23876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18" descr="Animal care.png"/>
          <p:cNvPicPr>
            <a:picLocks noChangeAspect="1"/>
          </p:cNvPicPr>
          <p:nvPr/>
        </p:nvPicPr>
        <p:blipFill>
          <a:blip r:embed="rId3" cstate="print"/>
          <a:srcRect/>
          <a:stretch>
            <a:fillRect/>
          </a:stretch>
        </p:blipFill>
        <p:spPr bwMode="auto">
          <a:xfrm>
            <a:off x="381000" y="30480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p:cNvSpPr txBox="1"/>
          <p:nvPr/>
        </p:nvSpPr>
        <p:spPr>
          <a:xfrm>
            <a:off x="4038600" y="1447800"/>
            <a:ext cx="5102087" cy="5570756"/>
          </a:xfrm>
          <a:prstGeom prst="rect">
            <a:avLst/>
          </a:prstGeom>
          <a:noFill/>
        </p:spPr>
        <p:txBody>
          <a:bodyPr wrap="square" rtlCol="0">
            <a:spAutoFit/>
          </a:bodyPr>
          <a:lstStyle/>
          <a:p>
            <a:pPr marL="342900" indent="-342900">
              <a:buFont typeface="Arial" pitchFamily="34" charset="0"/>
              <a:buChar char="•"/>
            </a:pPr>
            <a:r>
              <a:rPr lang="en-US" sz="2400" dirty="0"/>
              <a:t>Comprehensive </a:t>
            </a:r>
            <a:r>
              <a:rPr lang="en-US" sz="2400" dirty="0" smtClean="0"/>
              <a:t>audits </a:t>
            </a:r>
            <a:r>
              <a:rPr lang="en-US" sz="2400" dirty="0"/>
              <a:t>on </a:t>
            </a:r>
            <a:r>
              <a:rPr lang="en-US" sz="2400" dirty="0">
                <a:solidFill>
                  <a:srgbClr val="FFC000"/>
                </a:solidFill>
                <a:effectLst>
                  <a:outerShdw blurRad="38100" dist="38100" dir="2700000" algn="tl">
                    <a:srgbClr val="000000">
                      <a:alpha val="43137"/>
                    </a:srgbClr>
                  </a:outerShdw>
                </a:effectLst>
              </a:rPr>
              <a:t>every company farm every </a:t>
            </a:r>
            <a:r>
              <a:rPr lang="en-US" sz="2400" dirty="0" smtClean="0">
                <a:solidFill>
                  <a:srgbClr val="FFC000"/>
                </a:solidFill>
                <a:effectLst>
                  <a:outerShdw blurRad="38100" dist="38100" dir="2700000" algn="tl">
                    <a:srgbClr val="000000">
                      <a:alpha val="43137"/>
                    </a:srgbClr>
                  </a:outerShdw>
                </a:effectLst>
              </a:rPr>
              <a:t>year</a:t>
            </a:r>
          </a:p>
          <a:p>
            <a:pPr marL="342900" indent="-342900">
              <a:buFont typeface="Arial" pitchFamily="34" charset="0"/>
              <a:buChar char="•"/>
            </a:pPr>
            <a:endParaRPr lang="en-US" sz="1100" dirty="0">
              <a:solidFill>
                <a:srgbClr val="FFC000"/>
              </a:solidFill>
              <a:effectLst>
                <a:outerShdw blurRad="38100" dist="38100" dir="2700000" algn="tl">
                  <a:srgbClr val="000000">
                    <a:alpha val="43137"/>
                  </a:srgbClr>
                </a:outerShdw>
              </a:effectLst>
            </a:endParaRPr>
          </a:p>
          <a:p>
            <a:pPr marL="342900" indent="-342900">
              <a:buFont typeface="Arial" pitchFamily="34" charset="0"/>
              <a:buChar char="•"/>
            </a:pPr>
            <a:r>
              <a:rPr lang="en-US" sz="2400" dirty="0" smtClean="0"/>
              <a:t>Measures </a:t>
            </a:r>
            <a:r>
              <a:rPr lang="en-US" sz="2400" dirty="0"/>
              <a:t>compliance with company Animal Care Policy, delivery of  sound animal </a:t>
            </a:r>
            <a:r>
              <a:rPr lang="en-US" sz="2400" dirty="0" smtClean="0"/>
              <a:t>care</a:t>
            </a:r>
          </a:p>
          <a:p>
            <a:pPr marL="342900" indent="-342900">
              <a:buFont typeface="Arial" pitchFamily="34" charset="0"/>
              <a:buChar char="•"/>
            </a:pPr>
            <a:endParaRPr lang="en-US" sz="1100" dirty="0"/>
          </a:p>
          <a:p>
            <a:pPr marL="342900" indent="-342900">
              <a:buFont typeface="Arial" pitchFamily="34" charset="0"/>
              <a:buChar char="•"/>
            </a:pPr>
            <a:r>
              <a:rPr lang="en-US" sz="2400" dirty="0"/>
              <a:t>A</a:t>
            </a:r>
            <a:r>
              <a:rPr lang="en-US" sz="2400" dirty="0" smtClean="0"/>
              <a:t>uditors </a:t>
            </a:r>
            <a:r>
              <a:rPr lang="en-US" sz="2400" dirty="0"/>
              <a:t>trained and calibrated by PAACO certified </a:t>
            </a:r>
            <a:r>
              <a:rPr lang="en-US" sz="2400" dirty="0" smtClean="0"/>
              <a:t>trainers</a:t>
            </a:r>
          </a:p>
          <a:p>
            <a:pPr marL="342900" indent="-342900">
              <a:buFont typeface="Arial" pitchFamily="34" charset="0"/>
              <a:buChar char="•"/>
            </a:pPr>
            <a:endParaRPr lang="en-US" sz="1100" dirty="0"/>
          </a:p>
          <a:p>
            <a:pPr marL="342900" indent="-342900">
              <a:buFont typeface="Arial" pitchFamily="34" charset="0"/>
              <a:buChar char="•"/>
            </a:pPr>
            <a:r>
              <a:rPr lang="en-US" sz="2400" dirty="0" smtClean="0"/>
              <a:t>Animal </a:t>
            </a:r>
            <a:r>
              <a:rPr lang="en-US" sz="2400" dirty="0"/>
              <a:t>Care Committee oversight </a:t>
            </a:r>
            <a:r>
              <a:rPr lang="en-US" sz="2400" dirty="0" smtClean="0"/>
              <a:t>&amp; approval</a:t>
            </a:r>
          </a:p>
          <a:p>
            <a:pPr marL="342900" indent="-342900">
              <a:buFont typeface="Arial" pitchFamily="34" charset="0"/>
              <a:buChar char="•"/>
            </a:pPr>
            <a:endParaRPr lang="en-US" sz="1100" dirty="0" smtClean="0"/>
          </a:p>
          <a:p>
            <a:pPr marL="342900" indent="-342900">
              <a:buFont typeface="Arial" pitchFamily="34" charset="0"/>
              <a:buChar char="•"/>
            </a:pPr>
            <a:r>
              <a:rPr lang="en-US" sz="2400" dirty="0" smtClean="0"/>
              <a:t>Evaluates </a:t>
            </a:r>
            <a:r>
              <a:rPr lang="en-US" sz="2400" dirty="0"/>
              <a:t>effectiveness of employee training</a:t>
            </a:r>
          </a:p>
          <a:p>
            <a:pPr marL="285750" indent="-285750">
              <a:buFont typeface="Arial" pitchFamily="34" charset="0"/>
              <a:buChar char="•"/>
            </a:pPr>
            <a:endParaRPr lang="en-US" sz="2400" dirty="0" smtClean="0"/>
          </a:p>
          <a:p>
            <a:pPr marL="285750" indent="-285750">
              <a:buFont typeface="Arial" pitchFamily="34" charset="0"/>
              <a:buChar char="•"/>
            </a:pPr>
            <a:endParaRPr lang="en-US" sz="2400" dirty="0" smtClean="0"/>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053370151"/>
      </p:ext>
    </p:extLst>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Animal Rescue Units</a:t>
            </a:r>
            <a:endParaRPr lang="en-US" dirty="0"/>
          </a:p>
        </p:txBody>
      </p:sp>
      <p:sp>
        <p:nvSpPr>
          <p:cNvPr id="3" name="Content Placeholder 2"/>
          <p:cNvSpPr>
            <a:spLocks noGrp="1"/>
          </p:cNvSpPr>
          <p:nvPr>
            <p:ph idx="1"/>
          </p:nvPr>
        </p:nvSpPr>
        <p:spPr/>
        <p:txBody>
          <a:bodyPr/>
          <a:lstStyle/>
          <a:p>
            <a:r>
              <a:rPr lang="en-US" dirty="0" smtClean="0"/>
              <a:t>5 Trailers in strategic locations</a:t>
            </a:r>
          </a:p>
          <a:p>
            <a:r>
              <a:rPr lang="en-US" dirty="0" smtClean="0"/>
              <a:t>Training for local emergency responders</a:t>
            </a:r>
          </a:p>
          <a:p>
            <a:r>
              <a:rPr lang="en-US" dirty="0" smtClean="0"/>
              <a:t>Internal personnel always on call </a:t>
            </a:r>
          </a:p>
          <a:p>
            <a:r>
              <a:rPr lang="en-US" dirty="0" smtClean="0"/>
              <a:t>Equipment includes: lights, </a:t>
            </a:r>
            <a:r>
              <a:rPr lang="en-US" dirty="0"/>
              <a:t>penning equipment, saws, </a:t>
            </a:r>
            <a:r>
              <a:rPr lang="en-US" dirty="0" smtClean="0"/>
              <a:t>water, generators</a:t>
            </a:r>
            <a:r>
              <a:rPr lang="en-US" dirty="0"/>
              <a:t>, </a:t>
            </a:r>
            <a:r>
              <a:rPr lang="en-US" dirty="0" smtClean="0"/>
              <a:t>etc.</a:t>
            </a:r>
          </a:p>
          <a:p>
            <a:r>
              <a:rPr lang="en-US" dirty="0" smtClean="0"/>
              <a:t>Unique to Murphy-Brown</a:t>
            </a:r>
            <a:endParaRPr lang="en-US" dirty="0"/>
          </a:p>
        </p:txBody>
      </p:sp>
      <p:pic>
        <p:nvPicPr>
          <p:cNvPr id="4" name="Picture 18" descr="Animal care.png"/>
          <p:cNvPicPr>
            <a:picLocks noChangeAspect="1"/>
          </p:cNvPicPr>
          <p:nvPr/>
        </p:nvPicPr>
        <p:blipFill>
          <a:blip r:embed="rId2" cstate="print"/>
          <a:srcRect/>
          <a:stretch>
            <a:fillRect/>
          </a:stretch>
        </p:blipFill>
        <p:spPr bwMode="auto">
          <a:xfrm>
            <a:off x="685800" y="381000"/>
            <a:ext cx="923925"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4045230943"/>
      </p:ext>
    </p:extLst>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0"/>
            <a:ext cx="8229600" cy="1981200"/>
          </a:xfrm>
        </p:spPr>
        <p:txBody>
          <a:bodyPr>
            <a:normAutofit/>
          </a:bodyPr>
          <a:lstStyle/>
          <a:p>
            <a:r>
              <a:rPr lang="en-US" dirty="0" smtClean="0"/>
              <a:t>Is </a:t>
            </a:r>
            <a:r>
              <a:rPr lang="en-US" dirty="0" smtClean="0">
                <a:solidFill>
                  <a:srgbClr val="C00000"/>
                </a:solidFill>
                <a:effectLst>
                  <a:outerShdw blurRad="38100" dist="38100" dir="2700000" algn="tl">
                    <a:srgbClr val="000000">
                      <a:alpha val="43137"/>
                    </a:srgbClr>
                  </a:outerShdw>
                </a:effectLst>
              </a:rPr>
              <a:t>Modern Agriculture </a:t>
            </a:r>
            <a:r>
              <a:rPr lang="en-US" dirty="0" smtClean="0"/>
              <a:t>Bad For Animals &amp; For You? </a:t>
            </a:r>
            <a:endParaRPr lang="en-US" dirty="0"/>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293429818"/>
      </p:ext>
    </p:extLst>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stretch>
            <a:fillRect/>
          </a:stretch>
        </p:blipFill>
        <p:spPr>
          <a:xfrm>
            <a:off x="741217" y="992909"/>
            <a:ext cx="7664609" cy="2932546"/>
          </a:xfrm>
          <a:prstGeom prst="rect">
            <a:avLst/>
          </a:prstGeom>
          <a:effectLst>
            <a:outerShdw blurRad="50800" dist="38100" dir="5400000" algn="t" rotWithShape="0">
              <a:prstClr val="black">
                <a:alpha val="40000"/>
              </a:prstClr>
            </a:outerShdw>
          </a:effectLst>
        </p:spPr>
      </p:pic>
      <p:sp>
        <p:nvSpPr>
          <p:cNvPr id="6" name="Oval 5"/>
          <p:cNvSpPr>
            <a:spLocks noChangeAspect="1"/>
          </p:cNvSpPr>
          <p:nvPr/>
        </p:nvSpPr>
        <p:spPr>
          <a:xfrm>
            <a:off x="1373939" y="3862388"/>
            <a:ext cx="228600" cy="228600"/>
          </a:xfrm>
          <a:prstGeom prst="ellipse">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Univers 47 CondensedLight"/>
            </a:endParaRPr>
          </a:p>
        </p:txBody>
      </p:sp>
      <p:cxnSp>
        <p:nvCxnSpPr>
          <p:cNvPr id="12" name="Straight Connector 11"/>
          <p:cNvCxnSpPr/>
          <p:nvPr/>
        </p:nvCxnSpPr>
        <p:spPr>
          <a:xfrm flipH="1">
            <a:off x="1627910" y="1475184"/>
            <a:ext cx="2208016" cy="2380998"/>
          </a:xfrm>
          <a:prstGeom prst="line">
            <a:avLst/>
          </a:prstGeom>
          <a:ln w="38100" cap="rnd" cmpd="sng">
            <a:solidFill>
              <a:srgbClr val="595959"/>
            </a:solidFill>
            <a:prstDash val="sysDot"/>
            <a:round/>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107885" y="504284"/>
            <a:ext cx="569800" cy="3612527"/>
          </a:xfrm>
          <a:prstGeom prst="rect">
            <a:avLst/>
          </a:prstGeom>
          <a:noFill/>
        </p:spPr>
        <p:txBody>
          <a:bodyPr wrap="none" rtlCol="0">
            <a:spAutoFit/>
          </a:bodyPr>
          <a:lstStyle/>
          <a:p>
            <a:pPr algn="ctr">
              <a:lnSpc>
                <a:spcPct val="215000"/>
              </a:lnSpc>
            </a:pPr>
            <a:r>
              <a:rPr lang="en-US" dirty="0" smtClean="0">
                <a:latin typeface="Tw Cen MT" pitchFamily="34" charset="0"/>
                <a:cs typeface="Univers 47 CondensedLight"/>
              </a:rPr>
              <a:t>500</a:t>
            </a:r>
          </a:p>
          <a:p>
            <a:pPr algn="ctr">
              <a:lnSpc>
                <a:spcPct val="215000"/>
              </a:lnSpc>
            </a:pPr>
            <a:r>
              <a:rPr lang="en-US" dirty="0" smtClean="0">
                <a:latin typeface="Tw Cen MT" pitchFamily="34" charset="0"/>
                <a:cs typeface="Univers 47 CondensedLight"/>
              </a:rPr>
              <a:t>400</a:t>
            </a:r>
          </a:p>
          <a:p>
            <a:pPr algn="ctr">
              <a:lnSpc>
                <a:spcPct val="215000"/>
              </a:lnSpc>
            </a:pPr>
            <a:r>
              <a:rPr lang="en-US" dirty="0" smtClean="0">
                <a:latin typeface="Tw Cen MT" pitchFamily="34" charset="0"/>
                <a:cs typeface="Univers 47 CondensedLight"/>
              </a:rPr>
              <a:t>300</a:t>
            </a:r>
          </a:p>
          <a:p>
            <a:pPr algn="ctr">
              <a:lnSpc>
                <a:spcPct val="215000"/>
              </a:lnSpc>
            </a:pPr>
            <a:r>
              <a:rPr lang="en-US" dirty="0" smtClean="0">
                <a:latin typeface="Tw Cen MT" pitchFamily="34" charset="0"/>
                <a:cs typeface="Univers 47 CondensedLight"/>
              </a:rPr>
              <a:t>200</a:t>
            </a:r>
          </a:p>
          <a:p>
            <a:pPr algn="ctr">
              <a:lnSpc>
                <a:spcPct val="215000"/>
              </a:lnSpc>
            </a:pPr>
            <a:r>
              <a:rPr lang="en-US" dirty="0" smtClean="0">
                <a:latin typeface="Tw Cen MT" pitchFamily="34" charset="0"/>
                <a:cs typeface="Univers 47 CondensedLight"/>
              </a:rPr>
              <a:t>100</a:t>
            </a:r>
          </a:p>
          <a:p>
            <a:pPr algn="ctr">
              <a:lnSpc>
                <a:spcPct val="215000"/>
              </a:lnSpc>
            </a:pPr>
            <a:endParaRPr lang="en-US" dirty="0" smtClean="0">
              <a:latin typeface="Tw Cen MT" pitchFamily="34" charset="0"/>
              <a:cs typeface="Univers 47 CondensedLight"/>
            </a:endParaRPr>
          </a:p>
        </p:txBody>
      </p:sp>
      <p:sp>
        <p:nvSpPr>
          <p:cNvPr id="2" name="TextBox 1"/>
          <p:cNvSpPr txBox="1"/>
          <p:nvPr/>
        </p:nvSpPr>
        <p:spPr>
          <a:xfrm>
            <a:off x="501147" y="4688089"/>
            <a:ext cx="8245475" cy="1518877"/>
          </a:xfrm>
          <a:prstGeom prst="rect">
            <a:avLst/>
          </a:prstGeom>
          <a:noFill/>
        </p:spPr>
        <p:txBody>
          <a:bodyPr wrap="square" lIns="0" tIns="0" rIns="0" bIns="0" rtlCol="0">
            <a:spAutoFit/>
          </a:bodyPr>
          <a:lstStyle/>
          <a:p>
            <a:pPr>
              <a:lnSpc>
                <a:spcPct val="110000"/>
              </a:lnSpc>
            </a:pPr>
            <a:r>
              <a:rPr lang="en-US" dirty="0" smtClean="0">
                <a:latin typeface="Tw Cen MT" pitchFamily="34" charset="0"/>
                <a:cs typeface="Univers 47 CondensedLight"/>
              </a:rPr>
              <a:t>A </a:t>
            </a:r>
            <a:r>
              <a:rPr lang="en-US" dirty="0">
                <a:latin typeface="Tw Cen MT" pitchFamily="34" charset="0"/>
                <a:cs typeface="Univers 47 CondensedLight"/>
              </a:rPr>
              <a:t>2011 study by Peter R. Davies, a professor in the University </a:t>
            </a:r>
            <a:r>
              <a:rPr lang="en-US" dirty="0" smtClean="0">
                <a:latin typeface="Tw Cen MT" pitchFamily="34" charset="0"/>
                <a:cs typeface="Univers 47 CondensedLight"/>
              </a:rPr>
              <a:t>of </a:t>
            </a:r>
            <a:r>
              <a:rPr lang="en-US" dirty="0">
                <a:latin typeface="Tw Cen MT" pitchFamily="34" charset="0"/>
                <a:cs typeface="Univers 47 CondensedLight"/>
              </a:rPr>
              <a:t>Minnesota College </a:t>
            </a:r>
            <a:r>
              <a:rPr lang="en-US" dirty="0" smtClean="0">
                <a:latin typeface="Tw Cen MT" pitchFamily="34" charset="0"/>
                <a:cs typeface="Univers 47 CondensedLight"/>
              </a:rPr>
              <a:t>of </a:t>
            </a:r>
            <a:r>
              <a:rPr lang="en-US" dirty="0">
                <a:latin typeface="Tw Cen MT" pitchFamily="34" charset="0"/>
                <a:cs typeface="Univers 47 CondensedLight"/>
              </a:rPr>
              <a:t>Veterinary Medicine, </a:t>
            </a:r>
            <a:r>
              <a:rPr lang="en-US" dirty="0" smtClean="0">
                <a:latin typeface="Tw Cen MT" pitchFamily="34" charset="0"/>
                <a:cs typeface="Univers 47 CondensedLight"/>
              </a:rPr>
              <a:t>revealed an </a:t>
            </a:r>
            <a:r>
              <a:rPr lang="en-US" dirty="0">
                <a:latin typeface="Tw Cen MT" pitchFamily="34" charset="0"/>
                <a:cs typeface="Univers 47 CondensedLight"/>
              </a:rPr>
              <a:t>80-fold greater risk (per pig produced) of trichina infections resulting from eating niche market versus commercial pork products. The study concludes that pigs raised in outdoor systems inherently confront higher risks of exposure to foodborne parasites</a:t>
            </a:r>
            <a:r>
              <a:rPr lang="en-US" dirty="0" smtClean="0">
                <a:latin typeface="Tw Cen MT" pitchFamily="34" charset="0"/>
                <a:cs typeface="Univers 47 CondensedLight"/>
              </a:rPr>
              <a:t>.</a:t>
            </a:r>
            <a:endParaRPr lang="en-US" dirty="0">
              <a:latin typeface="Tw Cen MT" pitchFamily="34" charset="0"/>
              <a:cs typeface="Univers 47 CondensedLight"/>
            </a:endParaRPr>
          </a:p>
        </p:txBody>
      </p:sp>
      <p:cxnSp>
        <p:nvCxnSpPr>
          <p:cNvPr id="5" name="Straight Connector 4"/>
          <p:cNvCxnSpPr/>
          <p:nvPr/>
        </p:nvCxnSpPr>
        <p:spPr>
          <a:xfrm>
            <a:off x="0" y="3976688"/>
            <a:ext cx="9144000" cy="0"/>
          </a:xfrm>
          <a:prstGeom prst="line">
            <a:avLst/>
          </a:prstGeom>
          <a:ln w="3810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900778" y="3532968"/>
            <a:ext cx="506549" cy="276999"/>
          </a:xfrm>
          <a:prstGeom prst="rect">
            <a:avLst/>
          </a:prstGeom>
          <a:noFill/>
        </p:spPr>
        <p:txBody>
          <a:bodyPr wrap="none" lIns="0" tIns="0" rIns="0" bIns="0" rtlCol="0">
            <a:spAutoFit/>
          </a:bodyPr>
          <a:lstStyle/>
          <a:p>
            <a:pPr algn="ctr"/>
            <a:r>
              <a:rPr lang="en-US" dirty="0" smtClean="0">
                <a:latin typeface="Tw Cen MT" pitchFamily="34" charset="0"/>
                <a:cs typeface="Univers 47 CondensedLight"/>
              </a:rPr>
              <a:t>2011</a:t>
            </a:r>
          </a:p>
        </p:txBody>
      </p:sp>
      <p:sp>
        <p:nvSpPr>
          <p:cNvPr id="4" name="TextBox 3"/>
          <p:cNvSpPr txBox="1"/>
          <p:nvPr/>
        </p:nvSpPr>
        <p:spPr>
          <a:xfrm>
            <a:off x="578368" y="4034413"/>
            <a:ext cx="8207142" cy="276999"/>
          </a:xfrm>
          <a:prstGeom prst="rect">
            <a:avLst/>
          </a:prstGeom>
          <a:noFill/>
        </p:spPr>
        <p:txBody>
          <a:bodyPr wrap="square" rtlCol="0">
            <a:spAutoFit/>
          </a:bodyPr>
          <a:lstStyle/>
          <a:p>
            <a:pPr>
              <a:tabLst>
                <a:tab pos="796925" algn="ctr"/>
                <a:tab pos="1431925" algn="ctr"/>
                <a:tab pos="2112963" algn="ctr"/>
                <a:tab pos="2690813" algn="ctr"/>
                <a:tab pos="3371850" algn="ctr"/>
                <a:tab pos="4006850" algn="ctr"/>
                <a:tab pos="4629150" algn="ctr"/>
                <a:tab pos="5253038" algn="ctr"/>
                <a:tab pos="5888038" algn="ctr"/>
                <a:tab pos="6511925" algn="ctr"/>
                <a:tab pos="7146925" algn="ctr"/>
                <a:tab pos="7770813" algn="ctr"/>
              </a:tabLst>
            </a:pPr>
            <a:r>
              <a:rPr lang="en-US" sz="1200" b="1" dirty="0" smtClean="0">
                <a:latin typeface="Tw Cen MT" pitchFamily="34" charset="0"/>
                <a:cs typeface="Univers 47 CondensedLight"/>
              </a:rPr>
              <a:t>1947	1952	1957	1962	1967	1972	1977	1982	1987	1992	1997	2002	2007</a:t>
            </a:r>
            <a:endParaRPr lang="en-US" sz="1200" b="1" dirty="0">
              <a:latin typeface="Tw Cen MT" pitchFamily="34" charset="0"/>
              <a:cs typeface="Univers 47 CondensedLight"/>
            </a:endParaRPr>
          </a:p>
        </p:txBody>
      </p:sp>
      <p:sp>
        <p:nvSpPr>
          <p:cNvPr id="11" name="TextBox 10"/>
          <p:cNvSpPr txBox="1"/>
          <p:nvPr/>
        </p:nvSpPr>
        <p:spPr>
          <a:xfrm>
            <a:off x="2722564" y="390164"/>
            <a:ext cx="6232934" cy="1077218"/>
          </a:xfrm>
          <a:prstGeom prst="rect">
            <a:avLst/>
          </a:prstGeom>
          <a:noFill/>
        </p:spPr>
        <p:txBody>
          <a:bodyPr wrap="square" rtlCol="0">
            <a:spAutoFit/>
          </a:bodyPr>
          <a:lstStyle/>
          <a:p>
            <a:r>
              <a:rPr lang="en-US" sz="3200" dirty="0">
                <a:latin typeface="Tw Cen MT" pitchFamily="34" charset="0"/>
                <a:cs typeface="Univers 47 CondensedLight"/>
              </a:rPr>
              <a:t>Number of </a:t>
            </a:r>
            <a:r>
              <a:rPr lang="en-US" sz="3200" dirty="0" smtClean="0">
                <a:latin typeface="Tw Cen MT" pitchFamily="34" charset="0"/>
                <a:cs typeface="Univers 47 CondensedLight"/>
              </a:rPr>
              <a:t>Trichinosis Cases</a:t>
            </a:r>
            <a:br>
              <a:rPr lang="en-US" sz="3200" dirty="0" smtClean="0">
                <a:latin typeface="Tw Cen MT" pitchFamily="34" charset="0"/>
                <a:cs typeface="Univers 47 CondensedLight"/>
              </a:rPr>
            </a:br>
            <a:r>
              <a:rPr lang="en-US" sz="3200" dirty="0" smtClean="0">
                <a:latin typeface="Tw Cen MT" pitchFamily="34" charset="0"/>
                <a:cs typeface="Univers 47 CondensedLight"/>
              </a:rPr>
              <a:t>Reported to </a:t>
            </a:r>
            <a:r>
              <a:rPr lang="en-US" sz="3200" dirty="0">
                <a:latin typeface="Tw Cen MT" pitchFamily="34" charset="0"/>
                <a:cs typeface="Univers 47 CondensedLight"/>
              </a:rPr>
              <a:t>CDC </a:t>
            </a:r>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868508081"/>
      </p:ext>
    </p:extLst>
  </p:cSld>
  <p:clrMapOvr>
    <a:masterClrMapping/>
  </p:clrMapOvr>
  <mc:AlternateContent>
    <mc:Choice xmlns:mc="http://schemas.openxmlformats.org/markup-compatibility/2006" xmlns="" xmlns:p14="http://schemas.microsoft.com/office/powerpoint/2010/main" xmlns:p="http://schemas.openxmlformats.org/presentationml/2006/main" xmlns:r="http://schemas.openxmlformats.org/officeDocument/2006/relationships" xmlns:a="http://schemas.openxmlformats.org/drawingml/2006/main" Requires="p14">
      <p:transition spd="med" p14:dur="600">
        <p:push/>
      </p:transition>
    </mc:Choice>
    <mc:Fallback>
      <p:transition spd="med">
        <p:pu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300"/>
                                        <p:tgtEl>
                                          <p:spTgt spid="12"/>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cTn>
                              </p:par>
                            </p:childTnLst>
                          </p:cTn>
                        </p:par>
                        <p:par>
                          <p:cTn id="17" fill="hold">
                            <p:stCondLst>
                              <p:cond delay="500"/>
                            </p:stCondLst>
                            <p:childTnLst>
                              <p:par>
                                <p:cTn id="18" presetID="10" presetClass="exit" presetSubtype="0" fill="hold" grpId="0" nodeType="afterEffect">
                                  <p:stCondLst>
                                    <p:cond delay="0"/>
                                  </p:stCondLst>
                                  <p:childTnLst>
                                    <p:animEffect transition="out" filter="fade">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par>
                                <p:cTn id="21" presetID="2" presetClass="exit" presetSubtype="8" accel="50000" fill="hold" grpId="0" nodeType="withEffect">
                                  <p:stCondLst>
                                    <p:cond delay="0"/>
                                  </p:stCondLst>
                                  <p:childTnLst>
                                    <p:anim calcmode="lin" valueType="num">
                                      <p:cBhvr additive="base">
                                        <p:cTn id="22" dur="500"/>
                                        <p:tgtEl>
                                          <p:spTgt spid="6"/>
                                        </p:tgtEl>
                                        <p:attrNameLst>
                                          <p:attrName>ppt_x</p:attrName>
                                        </p:attrNameLst>
                                      </p:cBhvr>
                                      <p:tavLst>
                                        <p:tav tm="0">
                                          <p:val>
                                            <p:strVal val="ppt_x"/>
                                          </p:val>
                                        </p:tav>
                                        <p:tav tm="100000">
                                          <p:val>
                                            <p:strVal val="0-ppt_w/2"/>
                                          </p:val>
                                        </p:tav>
                                      </p:tavLst>
                                    </p:anim>
                                    <p:anim calcmode="lin" valueType="num">
                                      <p:cBhvr additive="base">
                                        <p:cTn id="23" dur="500"/>
                                        <p:tgtEl>
                                          <p:spTgt spid="6"/>
                                        </p:tgtEl>
                                        <p:attrNameLst>
                                          <p:attrName>ppt_y</p:attrName>
                                        </p:attrNameLst>
                                      </p:cBhvr>
                                      <p:tavLst>
                                        <p:tav tm="0">
                                          <p:val>
                                            <p:strVal val="ppt_y"/>
                                          </p:val>
                                        </p:tav>
                                        <p:tav tm="100000">
                                          <p:val>
                                            <p:strVal val="ppt_y"/>
                                          </p:val>
                                        </p:tav>
                                      </p:tavLst>
                                    </p:anim>
                                    <p:set>
                                      <p:cBhvr>
                                        <p:cTn id="24" dur="1" fill="hold">
                                          <p:stCondLst>
                                            <p:cond delay="499"/>
                                          </p:stCondLst>
                                        </p:cTn>
                                        <p:tgtEl>
                                          <p:spTgt spid="6"/>
                                        </p:tgtEl>
                                        <p:attrNameLst>
                                          <p:attrName>style.visibility</p:attrName>
                                        </p:attrNameLst>
                                      </p:cBhvr>
                                      <p:to>
                                        <p:strVal val="hidden"/>
                                      </p:to>
                                    </p:se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1000"/>
                                        <p:tgtEl>
                                          <p:spTgt spid="16"/>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p:bldP spid="2" grpId="0"/>
      <p:bldP spid="7" grpId="0"/>
      <p:bldP spid="4" grpId="0"/>
      <p:bldP spid="11" grpId="0"/>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Rockwell"/>
              </a:rPr>
              <a:t>NAS Report Conclusions</a:t>
            </a:r>
            <a:endParaRPr lang="en-US" dirty="0">
              <a:latin typeface="Rockwell"/>
            </a:endParaRPr>
          </a:p>
        </p:txBody>
      </p:sp>
      <p:sp>
        <p:nvSpPr>
          <p:cNvPr id="7" name="Content Placeholder 6"/>
          <p:cNvSpPr>
            <a:spLocks noGrp="1"/>
          </p:cNvSpPr>
          <p:nvPr>
            <p:ph idx="1"/>
          </p:nvPr>
        </p:nvSpPr>
        <p:spPr/>
        <p:txBody>
          <a:bodyPr>
            <a:normAutofit/>
          </a:bodyPr>
          <a:lstStyle/>
          <a:p>
            <a:r>
              <a:rPr lang="en-US" sz="1800" dirty="0" smtClean="0"/>
              <a:t>Traditional, family-based systems do not produce enough food or income to assure that even the producing family has a nutritious diet.</a:t>
            </a:r>
          </a:p>
          <a:p>
            <a:r>
              <a:rPr lang="en-US" sz="1800" dirty="0" smtClean="0"/>
              <a:t>Modern food systems produce reliable supplies of food, but sometimes not affordable for all families.</a:t>
            </a:r>
          </a:p>
          <a:p>
            <a:r>
              <a:rPr lang="en-US" sz="1800" dirty="0" smtClean="0"/>
              <a:t>More resource-efficient means for producing additional volumes of food are needed to feed a global population of nine billion people by 2050.</a:t>
            </a:r>
          </a:p>
          <a:p>
            <a:r>
              <a:rPr lang="en-US" sz="1800" dirty="0" smtClean="0"/>
              <a:t>Advocate “Sustainable Intensification”—Expanding of production rather than expanding land used for agriculture</a:t>
            </a:r>
          </a:p>
          <a:p>
            <a:r>
              <a:rPr lang="en-US" sz="1800" dirty="0" smtClean="0"/>
              <a:t>Stress the importance of using all available technology (GMO’s, etc)</a:t>
            </a:r>
          </a:p>
          <a:p>
            <a:r>
              <a:rPr lang="en-US" sz="1800" dirty="0" smtClean="0"/>
              <a:t>Organic systems cannot provide the needed productivity increases </a:t>
            </a:r>
          </a:p>
          <a:p>
            <a:endParaRPr lang="en-US" sz="1800" dirty="0" smtClean="0"/>
          </a:p>
          <a:p>
            <a:endParaRPr lang="en-US" sz="1800" dirty="0" smtClean="0"/>
          </a:p>
          <a:p>
            <a:pPr>
              <a:buNone/>
            </a:pPr>
            <a:r>
              <a:rPr lang="en-US" sz="1800" b="1" dirty="0" smtClean="0"/>
              <a:t>A Sustainability </a:t>
            </a:r>
            <a:r>
              <a:rPr lang="en-US" sz="1800" b="1" smtClean="0"/>
              <a:t>Challenge: Food </a:t>
            </a:r>
            <a:r>
              <a:rPr lang="en-US" sz="1800" b="1" dirty="0" smtClean="0"/>
              <a:t>Security for All</a:t>
            </a:r>
          </a:p>
          <a:p>
            <a:endParaRPr lang="en-US" sz="1800" dirty="0" smtClean="0"/>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246616105"/>
      </p:ext>
    </p:extLst>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Title 3"/>
          <p:cNvSpPr>
            <a:spLocks noGrp="1"/>
          </p:cNvSpPr>
          <p:nvPr>
            <p:ph type="title" idx="4294967295"/>
          </p:nvPr>
        </p:nvSpPr>
        <p:spPr>
          <a:xfrm>
            <a:off x="0" y="457200"/>
            <a:ext cx="8382000" cy="957263"/>
          </a:xfrm>
        </p:spPr>
        <p:txBody>
          <a:bodyPr lIns="91440" tIns="45720" rIns="91440" bIns="45720" anchor="ctr"/>
          <a:lstStyle/>
          <a:p>
            <a:r>
              <a:rPr lang="en-US" sz="1500" b="1" dirty="0" smtClean="0">
                <a:effectLst>
                  <a:outerShdw blurRad="38100" dist="38100" dir="2700000" algn="tl">
                    <a:srgbClr val="C0C0C0"/>
                  </a:outerShdw>
                </a:effectLst>
                <a:latin typeface="Rockwell" pitchFamily="18" charset="0"/>
                <a:ea typeface="MS PGothic"/>
                <a:cs typeface="MS PGothic"/>
              </a:rPr>
              <a:t>		</a:t>
            </a:r>
          </a:p>
        </p:txBody>
      </p:sp>
      <p:graphicFrame>
        <p:nvGraphicFramePr>
          <p:cNvPr id="10" name="Content Placeholder 9"/>
          <p:cNvGraphicFramePr>
            <a:graphicFrameLocks noGrp="1"/>
          </p:cNvGraphicFramePr>
          <p:nvPr>
            <p:ph idx="4294967295"/>
            <p:extLst>
              <p:ext uri="{D42A27DB-BD31-4B8C-83A1-F6EECF244321}">
                <p14:modId xmlns="" xmlns:p14="http://schemas.microsoft.com/office/powerpoint/2010/main" xmlns:p="http://schemas.openxmlformats.org/presentationml/2006/main" xmlns:r="http://schemas.openxmlformats.org/officeDocument/2006/relationships" xmlns:a="http://schemas.openxmlformats.org/drawingml/2006/main" val="3632545337"/>
              </p:ext>
            </p:extLst>
          </p:nvPr>
        </p:nvGraphicFramePr>
        <p:xfrm>
          <a:off x="-3190" y="350837"/>
          <a:ext cx="9144000" cy="6324600"/>
        </p:xfrm>
        <a:graphic>
          <a:graphicData uri="http://schemas.openxmlformats.org/drawingml/2006/chart">
            <c:chart xmlns:c="http://schemas.openxmlformats.org/drawingml/2006/chart" xmlns:r="http://schemas.openxmlformats.org/officeDocument/2006/relationships" r:id="rId2"/>
          </a:graphicData>
        </a:graphic>
      </p:graphicFrame>
      <p:sp>
        <p:nvSpPr>
          <p:cNvPr id="177156" name="Slide Number Placeholder 1"/>
          <p:cNvSpPr txBox="1">
            <a:spLocks noGrp="1"/>
          </p:cNvSpPr>
          <p:nvPr/>
        </p:nvSpPr>
        <p:spPr bwMode="auto">
          <a:xfrm>
            <a:off x="331788" y="6492875"/>
            <a:ext cx="2133600" cy="365125"/>
          </a:xfrm>
          <a:prstGeom prst="rect">
            <a:avLst/>
          </a:prstGeom>
          <a:noFill/>
          <a:ln w="9525">
            <a:noFill/>
            <a:miter lim="800000"/>
            <a:headEnd/>
            <a:tailEnd/>
          </a:ln>
        </p:spPr>
        <p:txBody>
          <a:bodyPr/>
          <a:lstStyle/>
          <a:p>
            <a:pPr>
              <a:buFont typeface="Monotype Sorts"/>
              <a:buNone/>
            </a:pPr>
            <a:fld id="{B9215297-61F1-4D88-936D-6BC0B9BB784B}" type="slidenum">
              <a:rPr lang="en-US" sz="1400">
                <a:solidFill>
                  <a:schemeClr val="bg1"/>
                </a:solidFill>
                <a:latin typeface="Calibri" pitchFamily="34" charset="0"/>
              </a:rPr>
              <a:pPr>
                <a:buFont typeface="Monotype Sorts"/>
                <a:buNone/>
              </a:pPr>
              <a:t>17</a:t>
            </a:fld>
            <a:endParaRPr lang="en-US" sz="1400">
              <a:solidFill>
                <a:schemeClr val="bg1"/>
              </a:solidFill>
              <a:latin typeface="Calibri" pitchFamily="34" charset="0"/>
            </a:endParaRPr>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8436436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Farm Notices of Violation</a:t>
            </a:r>
            <a:endParaRPr lang="en-US" dirty="0"/>
          </a:p>
        </p:txBody>
      </p:sp>
      <p:graphicFrame>
        <p:nvGraphicFramePr>
          <p:cNvPr id="4" name="Content Placeholder 3"/>
          <p:cNvGraphicFramePr>
            <a:graphicFrameLocks noGrp="1" noChangeAspect="1"/>
          </p:cNvGraphicFramePr>
          <p:nvPr>
            <p:ph idx="1"/>
            <p:extLst>
              <p:ext uri="{D42A27DB-BD31-4B8C-83A1-F6EECF244321}">
                <p14:modId xmlns="" xmlns:p14="http://schemas.microsoft.com/office/powerpoint/2010/main" xmlns:p="http://schemas.openxmlformats.org/presentationml/2006/main" xmlns:r="http://schemas.openxmlformats.org/officeDocument/2006/relationships" xmlns:a="http://schemas.openxmlformats.org/drawingml/2006/main" val="2072997474"/>
              </p:ext>
            </p:extLst>
          </p:nvPr>
        </p:nvGraphicFramePr>
        <p:xfrm>
          <a:off x="465138" y="1285875"/>
          <a:ext cx="8223250" cy="5486400"/>
        </p:xfrm>
        <a:graphic>
          <a:graphicData uri="http://schemas.openxmlformats.org/presentationml/2006/ole">
            <p:oleObj spid="_x0000_s1050" name="Chart" r:id="rId3" imgW="5740400" imgH="3835400" progId="MSGraph.Chart.8">
              <p:embed followColorScheme="full"/>
            </p:oleObj>
          </a:graphicData>
        </a:graphic>
      </p:graphicFrame>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416171848"/>
      </p:ext>
    </p:extLst>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0"/>
            <a:ext cx="8229600" cy="1143000"/>
          </a:xfrm>
        </p:spPr>
        <p:txBody>
          <a:bodyPr>
            <a:noAutofit/>
          </a:bodyPr>
          <a:lstStyle/>
          <a:p>
            <a:r>
              <a:rPr lang="en-US" sz="7200" dirty="0" smtClean="0">
                <a:solidFill>
                  <a:schemeClr val="accent2">
                    <a:lumMod val="75000"/>
                  </a:schemeClr>
                </a:solidFill>
                <a:effectLst>
                  <a:outerShdw blurRad="38100" dist="38100" dir="2700000" algn="tl">
                    <a:srgbClr val="000000">
                      <a:alpha val="43137"/>
                    </a:srgbClr>
                  </a:outerShdw>
                </a:effectLst>
              </a:rPr>
              <a:t>Transparency</a:t>
            </a:r>
            <a:endParaRPr lang="en-US" sz="7200" dirty="0">
              <a:solidFill>
                <a:schemeClr val="accent2">
                  <a:lumMod val="75000"/>
                </a:schemeClr>
              </a:solidFill>
              <a:effectLst>
                <a:outerShdw blurRad="38100" dist="38100" dir="2700000" algn="tl">
                  <a:srgbClr val="000000">
                    <a:alpha val="43137"/>
                  </a:srgbClr>
                </a:outerShdw>
              </a:effectLst>
            </a:endParaRPr>
          </a:p>
        </p:txBody>
      </p:sp>
      <p:sp>
        <p:nvSpPr>
          <p:cNvPr id="4" name="TextBox 3"/>
          <p:cNvSpPr txBox="1"/>
          <p:nvPr/>
        </p:nvSpPr>
        <p:spPr>
          <a:xfrm>
            <a:off x="4343400" y="3124200"/>
            <a:ext cx="3352800" cy="830997"/>
          </a:xfrm>
          <a:prstGeom prst="rect">
            <a:avLst/>
          </a:prstGeom>
          <a:noFill/>
        </p:spPr>
        <p:txBody>
          <a:bodyPr wrap="square" rtlCol="0">
            <a:spAutoFit/>
          </a:bodyPr>
          <a:lstStyle/>
          <a:p>
            <a:r>
              <a:rPr lang="en-US" sz="4800" dirty="0" smtClean="0"/>
              <a:t>is key</a:t>
            </a:r>
            <a:endParaRPr lang="en-US" sz="4800" dirty="0"/>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6383450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7" name="Title 1"/>
          <p:cNvSpPr>
            <a:spLocks noGrp="1"/>
          </p:cNvSpPr>
          <p:nvPr>
            <p:ph type="title"/>
          </p:nvPr>
        </p:nvSpPr>
        <p:spPr>
          <a:xfrm>
            <a:off x="228600" y="381000"/>
            <a:ext cx="8229600" cy="639763"/>
          </a:xfrm>
        </p:spPr>
        <p:txBody>
          <a:bodyPr>
            <a:noAutofit/>
          </a:bodyPr>
          <a:lstStyle/>
          <a:p>
            <a:r>
              <a:rPr lang="en-US" sz="4800" dirty="0" smtClean="0"/>
              <a:t>Social Media</a:t>
            </a:r>
          </a:p>
        </p:txBody>
      </p:sp>
      <p:pic>
        <p:nvPicPr>
          <p:cNvPr id="1026" name="Picture 2"/>
          <p:cNvPicPr>
            <a:picLocks noChangeAspect="1" noChangeArrowheads="1"/>
          </p:cNvPicPr>
          <p:nvPr/>
        </p:nvPicPr>
        <p:blipFill rotWithShape="1">
          <a:blip r:embed="rId2"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rcRect l="15295" t="7288" r="16256" b="2522"/>
          <a:stretch/>
        </p:blipFill>
        <p:spPr bwMode="auto">
          <a:xfrm>
            <a:off x="5715000" y="1066800"/>
            <a:ext cx="3170932" cy="34290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28" name="Picture 4"/>
          <p:cNvPicPr>
            <a:picLocks noChangeAspect="1" noChangeArrowheads="1"/>
          </p:cNvPicPr>
          <p:nvPr/>
        </p:nvPicPr>
        <p:blipFill>
          <a:blip r:embed="rId3"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rcRect/>
          <a:stretch>
            <a:fillRect/>
          </a:stretch>
        </p:blipFill>
        <p:spPr bwMode="auto">
          <a:xfrm rot="659621">
            <a:off x="-166141" y="979398"/>
            <a:ext cx="4249538" cy="3857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27" name="Picture 3"/>
          <p:cNvPicPr>
            <a:picLocks noChangeAspect="1" noChangeArrowheads="1"/>
          </p:cNvPicPr>
          <p:nvPr/>
        </p:nvPicPr>
        <p:blipFill rotWithShape="1">
          <a:blip r:embed="rId4"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rcRect l="2092" t="7982" r="26997" b="3379"/>
          <a:stretch/>
        </p:blipFill>
        <p:spPr bwMode="auto">
          <a:xfrm>
            <a:off x="2209800" y="2057400"/>
            <a:ext cx="4404866" cy="44048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2512198710"/>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Integrated Report</a:t>
            </a:r>
            <a:endParaRPr lang="en-US" dirty="0"/>
          </a:p>
        </p:txBody>
      </p:sp>
      <p:pic>
        <p:nvPicPr>
          <p:cNvPr id="1026" name="Picture 2"/>
          <p:cNvPicPr>
            <a:picLocks noChangeAspect="1" noChangeArrowheads="1"/>
          </p:cNvPicPr>
          <p:nvPr/>
        </p:nvPicPr>
        <p:blipFill>
          <a:blip r:embed="rId2" cstate="print"/>
          <a:srcRect l="26250" t="8594" r="27500" b="16406"/>
          <a:stretch>
            <a:fillRect/>
          </a:stretch>
        </p:blipFill>
        <p:spPr bwMode="auto">
          <a:xfrm>
            <a:off x="2438400" y="1295400"/>
            <a:ext cx="3994150" cy="51816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596736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81000" y="762000"/>
            <a:ext cx="8229600" cy="1143000"/>
          </a:xfrm>
        </p:spPr>
        <p:txBody>
          <a:bodyPr>
            <a:normAutofit fontScale="90000"/>
          </a:bodyPr>
          <a:lstStyle/>
          <a:p>
            <a:pPr algn="l"/>
            <a:r>
              <a:rPr lang="en-US" b="1" dirty="0" smtClean="0"/>
              <a:t>Think </a:t>
            </a:r>
            <a:r>
              <a:rPr lang="en-US" b="1" dirty="0" smtClean="0">
                <a:solidFill>
                  <a:schemeClr val="accent6">
                    <a:lumMod val="75000"/>
                  </a:schemeClr>
                </a:solidFill>
                <a:effectLst>
                  <a:outerShdw blurRad="38100" dist="38100" dir="2700000" algn="tl">
                    <a:srgbClr val="000000">
                      <a:alpha val="43137"/>
                    </a:srgbClr>
                  </a:outerShdw>
                </a:effectLst>
              </a:rPr>
              <a:t>Big. </a:t>
            </a:r>
            <a:r>
              <a:rPr lang="en-US" b="1" dirty="0" smtClean="0"/>
              <a:t>Think </a:t>
            </a:r>
            <a:r>
              <a:rPr lang="en-US" b="1" dirty="0" smtClean="0">
                <a:solidFill>
                  <a:schemeClr val="accent6">
                    <a:lumMod val="75000"/>
                  </a:schemeClr>
                </a:solidFill>
                <a:effectLst>
                  <a:outerShdw blurRad="38100" dist="38100" dir="2700000" algn="tl">
                    <a:srgbClr val="000000">
                      <a:alpha val="43137"/>
                    </a:srgbClr>
                  </a:outerShdw>
                </a:effectLst>
              </a:rPr>
              <a:t>Differently.</a:t>
            </a:r>
            <a:r>
              <a:rPr lang="en-US" sz="4000" dirty="0" smtClean="0"/>
              <a:t/>
            </a:r>
            <a:br>
              <a:rPr lang="en-US" sz="4000" dirty="0" smtClean="0"/>
            </a:br>
            <a:endParaRPr lang="en-US" sz="4000" dirty="0" smtClean="0"/>
          </a:p>
        </p:txBody>
      </p:sp>
      <p:sp>
        <p:nvSpPr>
          <p:cNvPr id="18435" name="Rectangle 3"/>
          <p:cNvSpPr>
            <a:spLocks noGrp="1" noChangeArrowheads="1"/>
          </p:cNvSpPr>
          <p:nvPr>
            <p:ph type="body" idx="1"/>
          </p:nvPr>
        </p:nvSpPr>
        <p:spPr>
          <a:xfrm>
            <a:off x="609600" y="1600200"/>
            <a:ext cx="7924800" cy="4343400"/>
          </a:xfrm>
        </p:spPr>
        <p:txBody>
          <a:bodyPr/>
          <a:lstStyle/>
          <a:p>
            <a:r>
              <a:rPr lang="en-US" sz="2800" dirty="0" smtClean="0"/>
              <a:t>Think like EPA</a:t>
            </a:r>
          </a:p>
          <a:p>
            <a:r>
              <a:rPr lang="en-US" sz="2800" dirty="0" smtClean="0"/>
              <a:t>Think like an animal lover</a:t>
            </a:r>
          </a:p>
          <a:p>
            <a:r>
              <a:rPr lang="en-US" sz="2800" dirty="0" smtClean="0"/>
              <a:t>Think like a neighbor</a:t>
            </a:r>
          </a:p>
          <a:p>
            <a:r>
              <a:rPr lang="en-US" sz="2800" dirty="0" smtClean="0"/>
              <a:t>Think like someone who has never been on a farm</a:t>
            </a:r>
          </a:p>
          <a:p>
            <a:r>
              <a:rPr lang="en-US" sz="2800" dirty="0" smtClean="0"/>
              <a:t>Think like a customer</a:t>
            </a:r>
          </a:p>
          <a:p>
            <a:r>
              <a:rPr lang="en-US" sz="2800" dirty="0" smtClean="0"/>
              <a:t>Think like a philosopher</a:t>
            </a:r>
          </a:p>
          <a:p>
            <a:r>
              <a:rPr lang="en-US" sz="2800" dirty="0" smtClean="0"/>
              <a:t>Think like a consumer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fill="hold"/>
                                        <p:tgtEl>
                                          <p:spTgt spid="184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5">
                                            <p:txEl>
                                              <p:pRg st="1" end="1"/>
                                            </p:txEl>
                                          </p:spTgt>
                                        </p:tgtEl>
                                        <p:attrNameLst>
                                          <p:attrName>style.visibility</p:attrName>
                                        </p:attrNameLst>
                                      </p:cBhvr>
                                      <p:to>
                                        <p:strVal val="visible"/>
                                      </p:to>
                                    </p:set>
                                    <p:anim calcmode="lin" valueType="num">
                                      <p:cBhvr additive="base">
                                        <p:cTn id="13" dur="500" fill="hold"/>
                                        <p:tgtEl>
                                          <p:spTgt spid="1843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 calcmode="lin" valueType="num">
                                      <p:cBhvr additive="base">
                                        <p:cTn id="19" dur="500" fill="hold"/>
                                        <p:tgtEl>
                                          <p:spTgt spid="1843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43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435">
                                            <p:txEl>
                                              <p:pRg st="3" end="3"/>
                                            </p:txEl>
                                          </p:spTgt>
                                        </p:tgtEl>
                                        <p:attrNameLst>
                                          <p:attrName>style.visibility</p:attrName>
                                        </p:attrNameLst>
                                      </p:cBhvr>
                                      <p:to>
                                        <p:strVal val="visible"/>
                                      </p:to>
                                    </p:set>
                                    <p:anim calcmode="lin" valueType="num">
                                      <p:cBhvr additive="base">
                                        <p:cTn id="25" dur="500" fill="hold"/>
                                        <p:tgtEl>
                                          <p:spTgt spid="1843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43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8435">
                                            <p:txEl>
                                              <p:pRg st="4" end="4"/>
                                            </p:txEl>
                                          </p:spTgt>
                                        </p:tgtEl>
                                        <p:attrNameLst>
                                          <p:attrName>style.visibility</p:attrName>
                                        </p:attrNameLst>
                                      </p:cBhvr>
                                      <p:to>
                                        <p:strVal val="visible"/>
                                      </p:to>
                                    </p:set>
                                    <p:anim calcmode="lin" valueType="num">
                                      <p:cBhvr additive="base">
                                        <p:cTn id="31" dur="500" fill="hold"/>
                                        <p:tgtEl>
                                          <p:spTgt spid="1843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843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8435">
                                            <p:txEl>
                                              <p:pRg st="5" end="5"/>
                                            </p:txEl>
                                          </p:spTgt>
                                        </p:tgtEl>
                                        <p:attrNameLst>
                                          <p:attrName>style.visibility</p:attrName>
                                        </p:attrNameLst>
                                      </p:cBhvr>
                                      <p:to>
                                        <p:strVal val="visible"/>
                                      </p:to>
                                    </p:set>
                                    <p:anim calcmode="lin" valueType="num">
                                      <p:cBhvr additive="base">
                                        <p:cTn id="37" dur="500" fill="hold"/>
                                        <p:tgtEl>
                                          <p:spTgt spid="1843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843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8435">
                                            <p:txEl>
                                              <p:pRg st="6" end="6"/>
                                            </p:txEl>
                                          </p:spTgt>
                                        </p:tgtEl>
                                        <p:attrNameLst>
                                          <p:attrName>style.visibility</p:attrName>
                                        </p:attrNameLst>
                                      </p:cBhvr>
                                      <p:to>
                                        <p:strVal val="visible"/>
                                      </p:to>
                                    </p:set>
                                    <p:anim calcmode="lin" valueType="num">
                                      <p:cBhvr additive="base">
                                        <p:cTn id="43" dur="500" fill="hold"/>
                                        <p:tgtEl>
                                          <p:spTgt spid="1843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843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descr="youtube.png">
            <a:hlinkClick r:id="rId2"/>
          </p:cNvPr>
          <p:cNvPicPr>
            <a:picLocks noChangeAspect="1"/>
          </p:cNvPicPr>
          <p:nvPr/>
        </p:nvPicPr>
        <p:blipFill>
          <a:blip r:embed="rId3"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5746698" y="4572000"/>
            <a:ext cx="502879" cy="50287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Picture 7" descr="twitter.png">
            <a:hlinkClick r:id="rId4"/>
          </p:cNvPr>
          <p:cNvPicPr>
            <a:picLocks noChangeAspect="1"/>
          </p:cNvPicPr>
          <p:nvPr/>
        </p:nvPicPr>
        <p:blipFill>
          <a:blip r:embed="rId5"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4191000" y="4572000"/>
            <a:ext cx="502879" cy="50287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Picture 8" descr="facebook.png">
            <a:hlinkClick r:id="rId6"/>
          </p:cNvPr>
          <p:cNvPicPr>
            <a:picLocks noChangeAspect="1"/>
          </p:cNvPicPr>
          <p:nvPr/>
        </p:nvPicPr>
        <p:blipFill>
          <a:blip r:embed="rId7"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2635302" y="4572000"/>
            <a:ext cx="502879" cy="50287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TextBox 9"/>
          <p:cNvSpPr txBox="1"/>
          <p:nvPr/>
        </p:nvSpPr>
        <p:spPr>
          <a:xfrm>
            <a:off x="2285701" y="5231124"/>
            <a:ext cx="1175450" cy="276999"/>
          </a:xfrm>
          <a:prstGeom prst="rect">
            <a:avLst/>
          </a:prstGeom>
          <a:noFill/>
        </p:spPr>
        <p:txBody>
          <a:bodyPr wrap="none" rtlCol="0">
            <a:spAutoFit/>
          </a:bodyPr>
          <a:lstStyle/>
          <a:p>
            <a:pPr algn="ctr"/>
            <a:r>
              <a:rPr lang="en-US" sz="1200" b="1" dirty="0" err="1" smtClean="0">
                <a:latin typeface="Tw Cen MT" pitchFamily="34" charset="0"/>
                <a:cs typeface="Univers 47 CondensedLight"/>
              </a:rPr>
              <a:t>smithfieldfoods</a:t>
            </a:r>
            <a:endParaRPr lang="en-US" sz="1200" b="1" dirty="0">
              <a:latin typeface="Tw Cen MT" pitchFamily="34" charset="0"/>
              <a:cs typeface="Univers 47 CondensedLight"/>
            </a:endParaRPr>
          </a:p>
        </p:txBody>
      </p:sp>
      <p:sp>
        <p:nvSpPr>
          <p:cNvPr id="11" name="TextBox 10"/>
          <p:cNvSpPr txBox="1"/>
          <p:nvPr/>
        </p:nvSpPr>
        <p:spPr>
          <a:xfrm>
            <a:off x="5391650" y="5231124"/>
            <a:ext cx="1175450" cy="276999"/>
          </a:xfrm>
          <a:prstGeom prst="rect">
            <a:avLst/>
          </a:prstGeom>
          <a:noFill/>
        </p:spPr>
        <p:txBody>
          <a:bodyPr wrap="none" rtlCol="0">
            <a:spAutoFit/>
          </a:bodyPr>
          <a:lstStyle/>
          <a:p>
            <a:pPr algn="ctr"/>
            <a:r>
              <a:rPr lang="en-US" sz="1200" b="1" dirty="0" err="1" smtClean="0">
                <a:latin typeface="Tw Cen MT" pitchFamily="34" charset="0"/>
                <a:cs typeface="Univers 47 CondensedLight"/>
              </a:rPr>
              <a:t>smithfieldfoods</a:t>
            </a:r>
            <a:endParaRPr lang="en-US" sz="1200" b="1" dirty="0">
              <a:latin typeface="Tw Cen MT" pitchFamily="34" charset="0"/>
              <a:cs typeface="Univers 47 CondensedLight"/>
            </a:endParaRPr>
          </a:p>
        </p:txBody>
      </p:sp>
      <p:sp>
        <p:nvSpPr>
          <p:cNvPr id="14" name="TextBox 13"/>
          <p:cNvSpPr txBox="1"/>
          <p:nvPr/>
        </p:nvSpPr>
        <p:spPr>
          <a:xfrm>
            <a:off x="3923761" y="5231124"/>
            <a:ext cx="994183" cy="276999"/>
          </a:xfrm>
          <a:prstGeom prst="rect">
            <a:avLst/>
          </a:prstGeom>
          <a:noFill/>
        </p:spPr>
        <p:txBody>
          <a:bodyPr wrap="none" rtlCol="0">
            <a:spAutoFit/>
          </a:bodyPr>
          <a:lstStyle/>
          <a:p>
            <a:pPr algn="ctr"/>
            <a:r>
              <a:rPr lang="en-US" sz="1200" b="1" dirty="0" err="1" smtClean="0">
                <a:latin typeface="Tw Cen MT" pitchFamily="34" charset="0"/>
                <a:cs typeface="Univers 47 CondensedLight"/>
              </a:rPr>
              <a:t>smithfieldcsr</a:t>
            </a:r>
            <a:endParaRPr lang="en-US" sz="1200" b="1" dirty="0">
              <a:latin typeface="Tw Cen MT" pitchFamily="34" charset="0"/>
              <a:cs typeface="Univers 47 CondensedLight"/>
            </a:endParaRPr>
          </a:p>
        </p:txBody>
      </p:sp>
      <p:grpSp>
        <p:nvGrpSpPr>
          <p:cNvPr id="2" name="Group 17"/>
          <p:cNvGrpSpPr>
            <a:grpSpLocks noChangeAspect="1"/>
          </p:cNvGrpSpPr>
          <p:nvPr/>
        </p:nvGrpSpPr>
        <p:grpSpPr>
          <a:xfrm>
            <a:off x="1993256" y="1911032"/>
            <a:ext cx="5157488" cy="2057400"/>
            <a:chOff x="1164166" y="2475260"/>
            <a:chExt cx="7776680" cy="3102235"/>
          </a:xfrm>
        </p:grpSpPr>
        <p:pic>
          <p:nvPicPr>
            <p:cNvPr id="19" name="Picture 18" descr="smithfield_logo.png"/>
            <p:cNvPicPr>
              <a:picLocks noChangeAspect="1"/>
            </p:cNvPicPr>
            <p:nvPr/>
          </p:nvPicPr>
          <p:blipFill>
            <a:blip r:embed="rId8"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1164166" y="2475260"/>
              <a:ext cx="7776680" cy="2223999"/>
            </a:xfrm>
            <a:prstGeom prst="rect">
              <a:avLst/>
            </a:prstGeom>
          </p:spPr>
        </p:pic>
        <p:pic>
          <p:nvPicPr>
            <p:cNvPr id="20" name="Picture 19" descr="good_food_logo.png"/>
            <p:cNvPicPr>
              <a:picLocks noChangeAspect="1"/>
            </p:cNvPicPr>
            <p:nvPr/>
          </p:nvPicPr>
          <p:blipFill>
            <a:blip r:embed="rId9" cstate="print">
              <a:extLst>
                <a:ext uri="{28A0092B-C50C-407E-A947-70E740481C1C}">
                  <a14:useLocalDpi xmlns="" xmlns:a14="http://schemas.microsoft.com/office/drawing/2010/main" xmlns:p="http://schemas.openxmlformats.org/presentationml/2006/main" xmlns:r="http://schemas.openxmlformats.org/officeDocument/2006/relationships" xmlns:a="http://schemas.openxmlformats.org/drawingml/2006/main" val="0"/>
                </a:ext>
              </a:extLst>
            </a:blip>
            <a:stretch>
              <a:fillRect/>
            </a:stretch>
          </p:blipFill>
          <p:spPr>
            <a:xfrm>
              <a:off x="1412875" y="4639729"/>
              <a:ext cx="7399130" cy="937766"/>
            </a:xfrm>
            <a:prstGeom prst="rect">
              <a:avLst/>
            </a:prstGeom>
          </p:spPr>
        </p:pic>
      </p:grpSp>
      <p:sp>
        <p:nvSpPr>
          <p:cNvPr id="12" name="TextBox 11"/>
          <p:cNvSpPr txBox="1"/>
          <p:nvPr/>
        </p:nvSpPr>
        <p:spPr>
          <a:xfrm>
            <a:off x="1295400" y="5562600"/>
            <a:ext cx="6553200" cy="369332"/>
          </a:xfrm>
          <a:prstGeom prst="rect">
            <a:avLst/>
          </a:prstGeom>
          <a:noFill/>
        </p:spPr>
        <p:txBody>
          <a:bodyPr wrap="square" rtlCol="0">
            <a:spAutoFit/>
          </a:bodyPr>
          <a:lstStyle/>
          <a:p>
            <a:pPr algn="ctr"/>
            <a:r>
              <a:rPr lang="en-US" dirty="0" smtClean="0"/>
              <a:t>www.smithfieldcommitments.com</a:t>
            </a:r>
            <a:endParaRPr lang="en-US" dirty="0"/>
          </a:p>
        </p:txBody>
      </p:sp>
    </p:spTree>
    <p:extLst>
      <p:ext uri="{BB962C8B-B14F-4D97-AF65-F5344CB8AC3E}">
        <p14:creationId xmlns="" xmlns:p14="http://schemas.microsoft.com/office/powerpoint/2010/main" xmlns:p="http://schemas.openxmlformats.org/presentationml/2006/main" xmlns:r="http://schemas.openxmlformats.org/officeDocument/2006/relationships" xmlns:a="http://schemas.openxmlformats.org/drawingml/2006/main" val="3662411269"/>
      </p:ext>
    </p:extLst>
  </p:cSld>
  <p:clrMapOvr>
    <a:masterClrMapping/>
  </p:clrMapOvr>
  <mc:AlternateContent>
    <mc:Choice xmlns:mc="http://schemas.openxmlformats.org/markup-compatibility/2006" xmlns="" xmlns:p14="http://schemas.microsoft.com/office/powerpoint/2010/main" xmlns:p="http://schemas.openxmlformats.org/presentationml/2006/main" xmlns:r="http://schemas.openxmlformats.org/officeDocument/2006/relationships" xmlns:a="http://schemas.openxmlformats.org/drawingml/2006/main" Requires="p14">
      <p:transition spd="med" p14:dur="600">
        <p:push/>
      </p:transition>
    </mc:Choice>
    <mc:Fallback>
      <p:transition spd="med">
        <p:push/>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232323"/>
    </a:dk1>
    <a:lt1>
      <a:srgbClr val="FFFFFF"/>
    </a:lt1>
    <a:dk2>
      <a:srgbClr val="F6BF69"/>
    </a:dk2>
    <a:lt2>
      <a:srgbClr val="000000"/>
    </a:lt2>
    <a:accent1>
      <a:srgbClr val="004E47"/>
    </a:accent1>
    <a:accent2>
      <a:srgbClr val="00279F"/>
    </a:accent2>
    <a:accent3>
      <a:srgbClr val="FFFFFF"/>
    </a:accent3>
    <a:accent4>
      <a:srgbClr val="1C1C1C"/>
    </a:accent4>
    <a:accent5>
      <a:srgbClr val="AAB2B1"/>
    </a:accent5>
    <a:accent6>
      <a:srgbClr val="002290"/>
    </a:accent6>
    <a:hlink>
      <a:srgbClr val="FE9B03"/>
    </a:hlink>
    <a:folHlink>
      <a:srgbClr val="FFFFFF"/>
    </a:folHlink>
  </a:clrScheme>
  <a:fontScheme name="PorkCheckoff">
    <a:majorFont>
      <a:latin typeface="Helvetica"/>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14312</TotalTime>
  <Words>1271</Words>
  <Application>Microsoft Macintosh PowerPoint</Application>
  <PresentationFormat>On-screen Show (4:3)</PresentationFormat>
  <Paragraphs>183</Paragraphs>
  <Slides>23</Slides>
  <Notes>4</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23</vt:i4>
      </vt:variant>
    </vt:vector>
  </HeadingPairs>
  <TitlesOfParts>
    <vt:vector size="25" baseType="lpstr">
      <vt:lpstr>Office Theme</vt:lpstr>
      <vt:lpstr>Chart</vt:lpstr>
      <vt:lpstr>Slide 1</vt:lpstr>
      <vt:lpstr>International Food Company</vt:lpstr>
      <vt:lpstr>Food Industry Leader</vt:lpstr>
      <vt:lpstr>Our Brand Portfolio</vt:lpstr>
      <vt:lpstr>Where Our Journey Began</vt:lpstr>
      <vt:lpstr>Slide 6</vt:lpstr>
      <vt:lpstr>Slide 7</vt:lpstr>
      <vt:lpstr>Slide 8</vt:lpstr>
      <vt:lpstr>Slide 9</vt:lpstr>
      <vt:lpstr>Animal Care Program</vt:lpstr>
      <vt:lpstr>Conversion to Group Housing</vt:lpstr>
      <vt:lpstr>Internal Audit Program</vt:lpstr>
      <vt:lpstr>Animal Rescue Units</vt:lpstr>
      <vt:lpstr>Is Modern Agriculture Bad For Animals &amp; For You? </vt:lpstr>
      <vt:lpstr>Slide 15</vt:lpstr>
      <vt:lpstr>NAS Report Conclusions</vt:lpstr>
      <vt:lpstr>  </vt:lpstr>
      <vt:lpstr>Farm Notices of Violation</vt:lpstr>
      <vt:lpstr>Transparency</vt:lpstr>
      <vt:lpstr>Social Media</vt:lpstr>
      <vt:lpstr>Integrated Report</vt:lpstr>
      <vt:lpstr>Think Big. Think Differently. </vt:lpstr>
      <vt:lpstr>Slide 23</vt:lpstr>
    </vt:vector>
  </TitlesOfParts>
  <Company>Smithfield,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Smithfield User</dc:creator>
  <cp:lastModifiedBy>Liberty Mulkani</cp:lastModifiedBy>
  <cp:revision>47</cp:revision>
  <dcterms:created xsi:type="dcterms:W3CDTF">2012-10-30T19:45:59Z</dcterms:created>
  <dcterms:modified xsi:type="dcterms:W3CDTF">2012-10-30T19:46:18Z</dcterms:modified>
</cp:coreProperties>
</file>