
<file path=[Content_Types].xml><?xml version="1.0" encoding="utf-8"?>
<Types xmlns="http://schemas.openxmlformats.org/package/2006/content-types">
  <Override PartName="/ppt/slides/slide14.xml" ContentType="application/vnd.openxmlformats-officedocument.presentationml.slide+xml"/>
  <Override PartName="/ppt/slideLayouts/slideLayout8.xml" ContentType="application/vnd.openxmlformats-officedocument.presentationml.slideLayout+xml"/>
  <Override PartName="/ppt/slides/slide52.xml" ContentType="application/vnd.openxmlformats-officedocument.presentationml.slide+xml"/>
  <Override PartName="/ppt/slides/slide49.xml" ContentType="application/vnd.openxmlformats-officedocument.presentationml.slide+xml"/>
  <Override PartName="/ppt/slides/slide33.xml" ContentType="application/vnd.openxmlformats-officedocument.presentationml.slide+xml"/>
  <Override PartName="/ppt/notesSlides/notesSlide30.xml" ContentType="application/vnd.openxmlformats-officedocument.presentationml.notesSlide+xml"/>
  <Default Extension="bin" ContentType="application/vnd.openxmlformats-officedocument.presentationml.printerSettings"/>
  <Override PartName="/ppt/notesSlides/notesSlide13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2.xml" ContentType="application/vnd.openxmlformats-officedocument.presentationml.notesSlide+xml"/>
  <Override PartName="/ppt/slides/slide18.xml" ContentType="application/vnd.openxmlformats-officedocument.presentationml.slide+xml"/>
  <Override PartName="/ppt/slides/slide37.xml" ContentType="application/vnd.openxmlformats-officedocument.presentationml.slide+xml"/>
  <Override PartName="/ppt/notesSlides/notesSlide48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4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s/slide23.xml" ContentType="application/vnd.openxmlformats-officedocument.presentationml.slide+xml"/>
  <Override PartName="/ppt/slides/slide42.xml" ContentType="application/vnd.openxmlformats-officedocument.presentationml.slide+xml"/>
  <Override PartName="/ppt/theme/theme1.xml" ContentType="application/vnd.openxmlformats-officedocument.theme+xml"/>
  <Override PartName="/ppt/slideLayouts/slideLayout10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22.xml" ContentType="application/vnd.openxmlformats-officedocument.presentationml.notesSlide+xml"/>
  <Override PartName="/ppt/slides/slide7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30.xml" ContentType="application/vnd.openxmlformats-officedocument.presentationml.slide+xml"/>
  <Override PartName="/ppt/slides/slide27.xml" ContentType="application/vnd.openxmlformats-officedocument.presentationml.slide+xml"/>
  <Override PartName="/ppt/slides/slide11.xml" ContentType="application/vnd.openxmlformats-officedocument.presentationml.slide+xml"/>
  <Override PartName="/ppt/slides/slide46.xml" ContentType="application/vnd.openxmlformats-officedocument.presentationml.slide+xml"/>
  <Override PartName="/ppt/notesSlides/notesSlide41.xml" ContentType="application/vnd.openxmlformats-officedocument.presentationml.notesSlide+xml"/>
  <Override PartName="/ppt/notesSlides/notesSlide8.xml" ContentType="application/vnd.openxmlformats-officedocument.presentationml.notesSlide+xml"/>
  <Override PartName="/ppt/slideLayouts/slideLayout14.xml" ContentType="application/vnd.openxmlformats-officedocument.presentationml.slideLayout+xml"/>
  <Override PartName="/ppt/notesSlides/notesSlide26.xml" ContentType="application/vnd.openxmlformats-officedocument.presentationml.notesSlide+xml"/>
  <Override PartName="/ppt/notesSlides/notesSlide45.xml" ContentType="application/vnd.openxmlformats-officedocument.presentationml.notesSlide+xml"/>
  <Override PartName="/ppt/slideLayouts/slideLayout9.xml" ContentType="application/vnd.openxmlformats-officedocument.presentationml.slideLayout+xml"/>
  <Override PartName="/ppt/slides/slide34.xml" ContentType="application/vnd.openxmlformats-officedocument.presentationml.slide+xml"/>
  <Override PartName="/ppt/slides/slide15.xml" ContentType="application/vnd.openxmlformats-officedocument.presentationml.slide+xml"/>
  <Override PartName="/ppt/notesSlides/notesSlide31.xml" ContentType="application/vnd.openxmlformats-officedocument.presentationml.notesSlide+xml"/>
  <Override PartName="/ppt/notesSlides/notesSlide50.xml" ContentType="application/vnd.openxmlformats-officedocument.presentationml.notes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notesSlides/notesSlide14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19.xml" ContentType="application/vnd.openxmlformats-officedocument.presentationml.slide+xml"/>
  <Override PartName="/ppt/slides/slide38.xml" ContentType="application/vnd.openxmlformats-officedocument.presentationml.slide+xml"/>
  <Override PartName="/ppt/notesSlides/notesSlide49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35.xml" ContentType="application/vnd.openxmlformats-officedocument.presentationml.notesSlide+xml"/>
  <Override PartName="/ppt/slideLayouts/slideLayout2.xml" ContentType="application/vnd.openxmlformats-officedocument.presentationml.slideLayout+xml"/>
  <Override PartName="/ppt/slides/slide24.xml" ContentType="application/vnd.openxmlformats-officedocument.presentationml.slide+xml"/>
  <Override PartName="/ppt/slides/slide43.xml" ContentType="application/vnd.openxmlformats-officedocument.presentationml.slide+xml"/>
  <Override PartName="/ppt/theme/theme2.xml" ContentType="application/vnd.openxmlformats-officedocument.theme+xml"/>
  <Override PartName="/ppt/slideLayouts/slideLayout11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ppt/notesSlides/notesSlide7.xml" ContentType="application/vnd.openxmlformats-officedocument.presentationml.notesSlide+xml"/>
  <Default Extension="jpeg" ContentType="image/jpeg"/>
  <Override PartName="/ppt/notesSlides/notesSlide23.xml" ContentType="application/vnd.openxmlformats-officedocument.presentationml.notesSlide+xml"/>
  <Override PartName="/ppt/slides/slide8.xml" ContentType="application/vnd.openxmlformats-officedocument.presentationml.slide+xml"/>
  <Override PartName="/ppt/slides/slide12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8.xml" ContentType="application/vnd.openxmlformats-officedocument.presentationml.slide+xml"/>
  <Override PartName="/ppt/slides/slide50.xml" ContentType="application/vnd.openxmlformats-officedocument.presentationml.slide+xml"/>
  <Override PartName="/ppt/slides/slide47.xml" ContentType="application/vnd.openxmlformats-officedocument.presentationml.slide+xml"/>
  <Override PartName="/ppt/slides/slide31.xml" ContentType="application/vnd.openxmlformats-officedocument.presentationml.slide+xml"/>
  <Override PartName="/ppt/notesSlides/notesSlide4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Default Extension="rels" ContentType="application/vnd.openxmlformats-package.relationships+xml"/>
  <Override PartName="/ppt/notesSlides/notesSlide27.xml" ContentType="application/vnd.openxmlformats-officedocument.presentationml.notesSlide+xml"/>
  <Override PartName="/ppt/notesSlides/notesSlide46.xml" ContentType="application/vnd.openxmlformats-officedocument.presentationml.notesSlide+xml"/>
  <Override PartName="/ppt/slides/slide16.xml" ContentType="application/vnd.openxmlformats-officedocument.presentationml.slide+xml"/>
  <Override PartName="/ppt/slides/slide35.xml" ContentType="application/vnd.openxmlformats-officedocument.presentationml.slide+xml"/>
  <Override PartName="/ppt/slides/slide1.xml" ContentType="application/vnd.openxmlformats-officedocument.presentationml.slide+xml"/>
  <Override PartName="/ppt/notesSlides/notesSlide32.xml" ContentType="application/vnd.openxmlformats-officedocument.presentationml.notesSlide+xml"/>
  <Override PartName="/ppt/notesSlides/notesSlide51.xml" ContentType="application/vnd.openxmlformats-officedocument.presentationml.notesSlide+xml"/>
  <Override PartName="/ppt/slides/slide21.xml" ContentType="application/vnd.openxmlformats-officedocument.presentationml.slide+xml"/>
  <Override PartName="/ppt/slides/slide40.xml" ContentType="application/vnd.openxmlformats-officedocument.presentationml.slide+xml"/>
  <Override PartName="/ppt/notesSlides/notesSlide15.xml" ContentType="application/vnd.openxmlformats-officedocument.presentationml.notesSlide+xml"/>
  <Override PartName="/ppt/notesSlides/notesSlide4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5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slides/slide25.xml" ContentType="application/vnd.openxmlformats-officedocument.presentationml.slide+xml"/>
  <Override PartName="/ppt/slides/slide44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9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24.xml" ContentType="application/vnd.openxmlformats-officedocument.presentationml.notesSlide+xml"/>
  <Override PartName="/ppt/slides/slide9.xml" ContentType="application/vnd.openxmlformats-officedocument.presentationml.slide+xml"/>
  <Override PartName="/ppt/slides/slide13.xml" ContentType="application/vnd.openxmlformats-officedocument.presentationml.slide+xml"/>
  <Default Extension="xml" ContentType="application/xml"/>
  <Override PartName="/ppt/tableStyles.xml" ContentType="application/vnd.openxmlformats-officedocument.presentationml.tableStyles+xml"/>
  <Override PartName="/ppt/slides/slide51.xml" ContentType="application/vnd.openxmlformats-officedocument.presentationml.slide+xml"/>
  <Override PartName="/ppt/slides/slide48.xml" ContentType="application/vnd.openxmlformats-officedocument.presentationml.slide+xml"/>
  <Override PartName="/ppt/notesSlides/notesSlide10.xml" ContentType="application/vnd.openxmlformats-officedocument.presentationml.notesSlide+xml"/>
  <Override PartName="/ppt/slideLayouts/slideLayout7.xml" ContentType="application/vnd.openxmlformats-officedocument.presentationml.slideLayout+xml"/>
  <Override PartName="/ppt/slides/slide32.xml" ContentType="application/vnd.openxmlformats-officedocument.presentationml.slide+xml"/>
  <Override PartName="/ppt/viewProps.xml" ContentType="application/vnd.openxmlformats-officedocument.presentationml.viewProps+xml"/>
  <Override PartName="/ppt/slides/slide29.xml" ContentType="application/vnd.openxmlformats-officedocument.presentationml.slide+xml"/>
  <Override PartName="/ppt/notesSlides/notesSlide43.xml" ContentType="application/vnd.openxmlformats-officedocument.presentationml.notesSlide+xml"/>
  <Override PartName="/docProps/app.xml" ContentType="application/vnd.openxmlformats-officedocument.extended-properties+xml"/>
  <Override PartName="/ppt/notesMasters/notesMaster1.xml" ContentType="application/vnd.openxmlformats-officedocument.presentationml.notesMaster+xml"/>
  <Override PartName="/ppt/notesSlides/notesSlide12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1.xml" ContentType="application/vnd.openxmlformats-officedocument.presentationml.notesSlide+xml"/>
  <Override PartName="/ppt/slides/slide17.xml" ContentType="application/vnd.openxmlformats-officedocument.presentationml.slide+xml"/>
  <Override PartName="/ppt/slides/slide36.xml" ContentType="application/vnd.openxmlformats-officedocument.presentationml.slide+xml"/>
  <Override PartName="/ppt/presentation.xml" ContentType="application/vnd.openxmlformats-officedocument.presentationml.presentation.main+xml"/>
  <Override PartName="/ppt/notesSlides/notesSlide47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33.xml" ContentType="application/vnd.openxmlformats-officedocument.presentationml.notesSlide+xml"/>
  <Override PartName="/ppt/notesSlides/notesSlide52.xml" ContentType="application/vnd.openxmlformats-officedocument.presentationml.notesSlide+xml"/>
  <Override PartName="/ppt/slides/slide22.xml" ContentType="application/vnd.openxmlformats-officedocument.presentationml.slide+xml"/>
  <Override PartName="/ppt/slides/slide41.xml" ContentType="application/vnd.openxmlformats-officedocument.presentationml.slide+xml"/>
  <Override PartName="/ppt/notesSlides/notesSlide16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40.xml" ContentType="application/vnd.openxmlformats-officedocument.presentationml.notesSlide+xml"/>
  <Override PartName="/ppt/slideLayouts/slideLayout4.xml" ContentType="application/vnd.openxmlformats-officedocument.presentationml.slideLayout+xml"/>
  <Override PartName="/ppt/slides/slide10.xml" ContentType="application/vnd.openxmlformats-officedocument.presentationml.slide+xml"/>
  <Override PartName="/ppt/slides/slide26.xml" ContentType="application/vnd.openxmlformats-officedocument.presentationml.slide+xml"/>
  <Override PartName="/ppt/slides/slide45.xml" ContentType="application/vnd.openxmlformats-officedocument.presentationml.slide+xml"/>
  <Override PartName="/ppt/slides/slide6.xml" ContentType="application/vnd.openxmlformats-officedocument.presentationml.slide+xml"/>
  <Override PartName="/ppt/slideLayouts/slideLayout13.xml" ContentType="application/vnd.openxmlformats-officedocument.presentationml.slideLayout+xml"/>
  <Override PartName="/ppt/notesSlides/notesSlide39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44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>
  <p:sldMasterIdLst>
    <p:sldMasterId id="2147483828" r:id="rId1"/>
  </p:sldMasterIdLst>
  <p:notesMasterIdLst>
    <p:notesMasterId r:id="rId54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87" r:id="rId9"/>
    <p:sldId id="324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323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8" r:id="rId35"/>
    <p:sldId id="321" r:id="rId36"/>
    <p:sldId id="322" r:id="rId37"/>
    <p:sldId id="290" r:id="rId38"/>
    <p:sldId id="292" r:id="rId39"/>
    <p:sldId id="293" r:id="rId40"/>
    <p:sldId id="325" r:id="rId41"/>
    <p:sldId id="296" r:id="rId42"/>
    <p:sldId id="297" r:id="rId43"/>
    <p:sldId id="298" r:id="rId44"/>
    <p:sldId id="313" r:id="rId45"/>
    <p:sldId id="312" r:id="rId46"/>
    <p:sldId id="301" r:id="rId47"/>
    <p:sldId id="302" r:id="rId48"/>
    <p:sldId id="303" r:id="rId49"/>
    <p:sldId id="314" r:id="rId50"/>
    <p:sldId id="304" r:id="rId51"/>
    <p:sldId id="306" r:id="rId52"/>
    <p:sldId id="308" r:id="rId5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84" charset="0"/>
        <a:ea typeface="ＭＳ Ｐゴシック" pitchFamily="84" charset="-128"/>
        <a:cs typeface="ＭＳ Ｐゴシック" pitchFamily="84" charset="-128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84" charset="0"/>
        <a:ea typeface="ＭＳ Ｐゴシック" pitchFamily="84" charset="-128"/>
        <a:cs typeface="ＭＳ Ｐゴシック" pitchFamily="84" charset="-128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84" charset="0"/>
        <a:ea typeface="ＭＳ Ｐゴシック" pitchFamily="84" charset="-128"/>
        <a:cs typeface="ＭＳ Ｐゴシック" pitchFamily="84" charset="-128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84" charset="0"/>
        <a:ea typeface="ＭＳ Ｐゴシック" pitchFamily="84" charset="-128"/>
        <a:cs typeface="ＭＳ Ｐゴシック" pitchFamily="84" charset="-128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84" charset="0"/>
        <a:ea typeface="ＭＳ Ｐゴシック" pitchFamily="84" charset="-128"/>
        <a:cs typeface="ＭＳ Ｐゴシック" pitchFamily="84" charset="-128"/>
      </a:defRPr>
    </a:lvl5pPr>
    <a:lvl6pPr marL="2286000" algn="l" defTabSz="457200" rtl="0" eaLnBrk="1" latinLnBrk="0" hangingPunct="1">
      <a:defRPr sz="2400" kern="1200">
        <a:solidFill>
          <a:schemeClr val="tx1"/>
        </a:solidFill>
        <a:latin typeface="Arial" pitchFamily="84" charset="0"/>
        <a:ea typeface="ＭＳ Ｐゴシック" pitchFamily="84" charset="-128"/>
        <a:cs typeface="ＭＳ Ｐゴシック" pitchFamily="84" charset="-128"/>
      </a:defRPr>
    </a:lvl6pPr>
    <a:lvl7pPr marL="2743200" algn="l" defTabSz="457200" rtl="0" eaLnBrk="1" latinLnBrk="0" hangingPunct="1">
      <a:defRPr sz="2400" kern="1200">
        <a:solidFill>
          <a:schemeClr val="tx1"/>
        </a:solidFill>
        <a:latin typeface="Arial" pitchFamily="84" charset="0"/>
        <a:ea typeface="ＭＳ Ｐゴシック" pitchFamily="84" charset="-128"/>
        <a:cs typeface="ＭＳ Ｐゴシック" pitchFamily="84" charset="-128"/>
      </a:defRPr>
    </a:lvl7pPr>
    <a:lvl8pPr marL="3200400" algn="l" defTabSz="457200" rtl="0" eaLnBrk="1" latinLnBrk="0" hangingPunct="1">
      <a:defRPr sz="2400" kern="1200">
        <a:solidFill>
          <a:schemeClr val="tx1"/>
        </a:solidFill>
        <a:latin typeface="Arial" pitchFamily="84" charset="0"/>
        <a:ea typeface="ＭＳ Ｐゴシック" pitchFamily="84" charset="-128"/>
        <a:cs typeface="ＭＳ Ｐゴシック" pitchFamily="84" charset="-128"/>
      </a:defRPr>
    </a:lvl8pPr>
    <a:lvl9pPr marL="3657600" algn="l" defTabSz="457200" rtl="0" eaLnBrk="1" latinLnBrk="0" hangingPunct="1">
      <a:defRPr sz="2400" kern="1200">
        <a:solidFill>
          <a:schemeClr val="tx1"/>
        </a:solidFill>
        <a:latin typeface="Arial" pitchFamily="84" charset="0"/>
        <a:ea typeface="ＭＳ Ｐゴシック" pitchFamily="84" charset="-128"/>
        <a:cs typeface="ＭＳ Ｐゴシック" pitchFamily="84" charset="-12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>
          <a:srgbClr val="FF0000"/>
        </p14:laserClr>
      </p:ext>
      <p:ext uri="{2FDB2607-1784-4EEB-B798-7EB5836EED8A}">
        <p14:showMediaCtrls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"/>
      </p:ext>
    </p:extLst>
  </p:showPr>
  <p:extLst>
    <p:ext uri="{E76CE94A-603C-4142-B9EB-6D1370010A27}">
      <p14:discardImageEditData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0"/>
    </p:ext>
    <p:ext uri="{D31A062A-798A-4329-ABDD-BBA856620510}">
      <p14:defaultImageDpi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20065" autoAdjust="0"/>
    <p:restoredTop sz="94643" autoAdjust="0"/>
  </p:normalViewPr>
  <p:slideViewPr>
    <p:cSldViewPr>
      <p:cViewPr varScale="1">
        <p:scale>
          <a:sx n="112" d="100"/>
          <a:sy n="112" d="100"/>
        </p:scale>
        <p:origin x="-568" y="-1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9" d="100"/>
          <a:sy n="89" d="100"/>
        </p:scale>
        <p:origin x="-2104" y="-10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notesMaster" Target="notesMasters/notesMaster1.xml"/><Relationship Id="rId55" Type="http://schemas.openxmlformats.org/officeDocument/2006/relationships/printerSettings" Target="printerSettings/printerSettings1.bin"/><Relationship Id="rId56" Type="http://schemas.openxmlformats.org/officeDocument/2006/relationships/presProps" Target="presProps.xml"/><Relationship Id="rId57" Type="http://schemas.openxmlformats.org/officeDocument/2006/relationships/viewProps" Target="viewProps.xml"/><Relationship Id="rId58" Type="http://schemas.openxmlformats.org/officeDocument/2006/relationships/theme" Target="theme/theme1.xml"/><Relationship Id="rId59" Type="http://schemas.openxmlformats.org/officeDocument/2006/relationships/tableStyles" Target="tableStyles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12174470-7350-4EE8-88ED-9C383B25FE61}" type="datetimeFigureOut">
              <a:rPr lang="en-US"/>
              <a:pPr>
                <a:defRPr/>
              </a:pPr>
              <a:t>10/30/12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63F91DB0-D25A-4AFD-8F73-D39EA9EDA41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82013558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84" charset="-128"/>
        <a:cs typeface="ＭＳ Ｐゴシック" pitchFamily="84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8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8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8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8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2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2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2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3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3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_rels/notesSlide3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_rels/notesSlide3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</file>

<file path=ppt/notesSlides/_rels/notesSlide3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</file>

<file path=ppt/notesSlides/_rels/notesSlide3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5.xml"/></Relationships>
</file>

<file path=ppt/notesSlides/_rels/notesSlide3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6.xml"/></Relationships>
</file>

<file path=ppt/notesSlides/_rels/notesSlide3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7.xml"/></Relationships>
</file>

<file path=ppt/notesSlides/_rels/notesSlide3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8.xml"/></Relationships>
</file>

<file path=ppt/notesSlides/_rels/notesSlide3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9.xml"/></Relationships>
</file>

<file path=ppt/notesSlides/_rels/notesSlide4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0.xml"/></Relationships>
</file>

<file path=ppt/notesSlides/_rels/notesSlide4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1.xml"/></Relationships>
</file>

<file path=ppt/notesSlides/_rels/notesSlide4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2.xml"/></Relationships>
</file>

<file path=ppt/notesSlides/_rels/notesSlide4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3.xml"/></Relationships>
</file>

<file path=ppt/notesSlides/_rels/notesSlide4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4.xml"/></Relationships>
</file>

<file path=ppt/notesSlides/_rels/notesSlide4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5.xml"/></Relationships>
</file>

<file path=ppt/notesSlides/_rels/notesSlide4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6.xml"/></Relationships>
</file>

<file path=ppt/notesSlides/_rels/notesSlide4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7.xml"/></Relationships>
</file>

<file path=ppt/notesSlides/_rels/notesSlide4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8.xml"/></Relationships>
</file>

<file path=ppt/notesSlides/_rels/notesSlide4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9.xml"/></Relationships>
</file>

<file path=ppt/notesSlides/_rels/notesSlide5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0.xml"/></Relationships>
</file>

<file path=ppt/notesSlides/_rels/notesSlide5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1.xml"/></Relationships>
</file>

<file path=ppt/notesSlides/_rels/notesSlide5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2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8435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BDB8C42-BB82-45DC-94B6-EB716E0896EB}" type="slidenum">
              <a:rPr lang="en-US">
                <a:ea typeface="ＭＳ Ｐゴシック" pitchFamily="84" charset="-128"/>
                <a:cs typeface="ＭＳ Ｐゴシック" pitchFamily="8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n-US">
              <a:ea typeface="ＭＳ Ｐゴシック" pitchFamily="84" charset="-128"/>
              <a:cs typeface="ＭＳ Ｐゴシック" pitchFamily="8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DCF2987-66A6-486A-933B-5BE0A59A2F5B}" type="slidenum">
              <a:rPr lang="en-US">
                <a:ea typeface="ＭＳ Ｐゴシック" pitchFamily="84" charset="-128"/>
                <a:cs typeface="ＭＳ Ｐゴシック" pitchFamily="8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en-US">
              <a:ea typeface="ＭＳ Ｐゴシック" pitchFamily="84" charset="-128"/>
              <a:cs typeface="ＭＳ Ｐゴシック" pitchFamily="84" charset="-128"/>
            </a:endParaRPr>
          </a:p>
        </p:txBody>
      </p:sp>
      <p:sp>
        <p:nvSpPr>
          <p:cNvPr id="20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80B13BF-A328-4316-B2DE-FFC79841D579}" type="slidenum">
              <a:rPr lang="en-US">
                <a:ea typeface="ＭＳ Ｐゴシック" pitchFamily="84" charset="-128"/>
                <a:cs typeface="ＭＳ Ｐゴシック" pitchFamily="8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en-US">
              <a:ea typeface="ＭＳ Ｐゴシック" pitchFamily="84" charset="-128"/>
              <a:cs typeface="ＭＳ Ｐゴシック" pitchFamily="84" charset="-128"/>
            </a:endParaRPr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55BB95F-7D2F-43A0-BA67-9AE8F1B72224}" type="slidenum">
              <a:rPr lang="en-US">
                <a:ea typeface="ＭＳ Ｐゴシック" pitchFamily="84" charset="-128"/>
                <a:cs typeface="ＭＳ Ｐゴシック" pitchFamily="8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en-US">
              <a:ea typeface="ＭＳ Ｐゴシック" pitchFamily="84" charset="-128"/>
              <a:cs typeface="ＭＳ Ｐゴシック" pitchFamily="84" charset="-128"/>
            </a:endParaRPr>
          </a:p>
        </p:txBody>
      </p:sp>
      <p:sp>
        <p:nvSpPr>
          <p:cNvPr id="24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37704B-472B-4CF1-87B4-C5271E220147}" type="slidenum">
              <a:rPr lang="en-US">
                <a:ea typeface="ＭＳ Ｐゴシック" pitchFamily="84" charset="-128"/>
                <a:cs typeface="ＭＳ Ｐゴシック" pitchFamily="8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en-US">
              <a:ea typeface="ＭＳ Ｐゴシック" pitchFamily="84" charset="-128"/>
              <a:cs typeface="ＭＳ Ｐゴシック" pitchFamily="84" charset="-128"/>
            </a:endParaRPr>
          </a:p>
        </p:txBody>
      </p:sp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735CA27-DC91-4EC3-B807-C39AE5081AC7}" type="slidenum">
              <a:rPr lang="en-US">
                <a:ea typeface="ＭＳ Ｐゴシック" pitchFamily="84" charset="-128"/>
                <a:cs typeface="ＭＳ Ｐゴシック" pitchFamily="8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en-US">
              <a:ea typeface="ＭＳ Ｐゴシック" pitchFamily="84" charset="-128"/>
              <a:cs typeface="ＭＳ Ｐゴシック" pitchFamily="84" charset="-128"/>
            </a:endParaRPr>
          </a:p>
        </p:txBody>
      </p:sp>
      <p:sp>
        <p:nvSpPr>
          <p:cNvPr id="28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319B531-3F20-4FF3-849A-27A87C2BF356}" type="slidenum">
              <a:rPr lang="en-US">
                <a:ea typeface="ＭＳ Ｐゴシック" pitchFamily="84" charset="-128"/>
                <a:cs typeface="ＭＳ Ｐゴシック" pitchFamily="8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en-US">
              <a:ea typeface="ＭＳ Ｐゴシック" pitchFamily="84" charset="-128"/>
              <a:cs typeface="ＭＳ Ｐゴシック" pitchFamily="84" charset="-128"/>
            </a:endParaRPr>
          </a:p>
        </p:txBody>
      </p:sp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B841FEB-0C36-433E-B5A6-ACFDB21FC02E}" type="slidenum">
              <a:rPr lang="en-US">
                <a:ea typeface="ＭＳ Ｐゴシック" pitchFamily="84" charset="-128"/>
                <a:cs typeface="ＭＳ Ｐゴシック" pitchFamily="8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en-US">
              <a:ea typeface="ＭＳ Ｐゴシック" pitchFamily="84" charset="-128"/>
              <a:cs typeface="ＭＳ Ｐゴシック" pitchFamily="84" charset="-128"/>
            </a:endParaRPr>
          </a:p>
        </p:txBody>
      </p:sp>
      <p:sp>
        <p:nvSpPr>
          <p:cNvPr id="79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Placeholder 2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63" name="Placeholder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80ECBB6-D5D3-4407-8C9F-E325653364AD}" type="slidenum">
              <a:rPr lang="en-US">
                <a:ea typeface="ＭＳ Ｐゴシック" pitchFamily="84" charset="-128"/>
                <a:cs typeface="ＭＳ Ｐゴシック" pitchFamily="8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en-US">
              <a:ea typeface="ＭＳ Ｐゴシック" pitchFamily="84" charset="-128"/>
              <a:cs typeface="ＭＳ Ｐゴシック" pitchFamily="84" charset="-128"/>
            </a:endParaRPr>
          </a:p>
        </p:txBody>
      </p:sp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34819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0DA0D44-DFA8-4C6B-B274-DDCCE7782C65}" type="slidenum">
              <a:rPr lang="en-US">
                <a:ea typeface="ＭＳ Ｐゴシック" pitchFamily="84" charset="-128"/>
                <a:cs typeface="ＭＳ Ｐゴシック" pitchFamily="8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en-US">
              <a:ea typeface="ＭＳ Ｐゴシック" pitchFamily="84" charset="-128"/>
              <a:cs typeface="ＭＳ Ｐゴシック" pitchFamily="84" charset="-128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50BF333-490A-41C0-A518-738CDCD3A81A}" type="slidenum">
              <a:rPr lang="en-US">
                <a:ea typeface="ＭＳ Ｐゴシック" pitchFamily="84" charset="-128"/>
                <a:cs typeface="ＭＳ Ｐゴシック" pitchFamily="8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en-US">
              <a:ea typeface="ＭＳ Ｐゴシック" pitchFamily="84" charset="-128"/>
              <a:cs typeface="ＭＳ Ｐゴシック" pitchFamily="84" charset="-128"/>
            </a:endParaRPr>
          </a:p>
        </p:txBody>
      </p:sp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D6380B8-32EE-4A8A-9E49-5EFBF6809677}" type="slidenum">
              <a:rPr lang="en-US">
                <a:ea typeface="ＭＳ Ｐゴシック" pitchFamily="84" charset="-128"/>
                <a:cs typeface="ＭＳ Ｐゴシック" pitchFamily="8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en-US">
              <a:ea typeface="ＭＳ Ｐゴシック" pitchFamily="84" charset="-128"/>
              <a:cs typeface="ＭＳ Ｐゴシック" pitchFamily="84" charset="-128"/>
            </a:endParaRPr>
          </a:p>
        </p:txBody>
      </p:sp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6491743-B806-4E64-8E40-EAAF4CF65C8A}" type="slidenum">
              <a:rPr lang="en-US">
                <a:ea typeface="ＭＳ Ｐゴシック" pitchFamily="84" charset="-128"/>
                <a:cs typeface="ＭＳ Ｐゴシック" pitchFamily="8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en-US">
              <a:ea typeface="ＭＳ Ｐゴシック" pitchFamily="84" charset="-128"/>
              <a:cs typeface="ＭＳ Ｐゴシック" pitchFamily="84" charset="-128"/>
            </a:endParaRPr>
          </a:p>
        </p:txBody>
      </p:sp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C48FECF-6123-4A36-A2C1-DB04E446911A}" type="slidenum">
              <a:rPr lang="en-US">
                <a:ea typeface="ＭＳ Ｐゴシック" pitchFamily="84" charset="-128"/>
                <a:cs typeface="ＭＳ Ｐゴシック" pitchFamily="8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en-US">
              <a:ea typeface="ＭＳ Ｐゴシック" pitchFamily="84" charset="-128"/>
              <a:cs typeface="ＭＳ Ｐゴシック" pitchFamily="84" charset="-128"/>
            </a:endParaRPr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0136B2C-CC16-4C08-8228-7B01678892AD}" type="slidenum">
              <a:rPr lang="en-US">
                <a:ea typeface="ＭＳ Ｐゴシック" pitchFamily="84" charset="-128"/>
                <a:cs typeface="ＭＳ Ｐゴシック" pitchFamily="8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en-US">
              <a:ea typeface="ＭＳ Ｐゴシック" pitchFamily="84" charset="-128"/>
              <a:cs typeface="ＭＳ Ｐゴシック" pitchFamily="84" charset="-128"/>
            </a:endParaRPr>
          </a:p>
        </p:txBody>
      </p:sp>
      <p:sp>
        <p:nvSpPr>
          <p:cNvPr id="4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1F17D80-E81E-404E-A471-AEA35F013142}" type="slidenum">
              <a:rPr lang="en-US">
                <a:ea typeface="ＭＳ Ｐゴシック" pitchFamily="84" charset="-128"/>
                <a:cs typeface="ＭＳ Ｐゴシック" pitchFamily="8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en-US">
              <a:ea typeface="ＭＳ Ｐゴシック" pitchFamily="84" charset="-128"/>
              <a:cs typeface="ＭＳ Ｐゴシック" pitchFamily="84" charset="-128"/>
            </a:endParaRPr>
          </a:p>
        </p:txBody>
      </p:sp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D6F05A2-68D1-4ECD-8BF1-2A8E88BD814D}" type="slidenum">
              <a:rPr lang="en-US">
                <a:ea typeface="ＭＳ Ｐゴシック" pitchFamily="84" charset="-128"/>
                <a:cs typeface="ＭＳ Ｐゴシック" pitchFamily="8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en-US">
              <a:ea typeface="ＭＳ Ｐゴシック" pitchFamily="84" charset="-128"/>
              <a:cs typeface="ＭＳ Ｐゴシック" pitchFamily="84" charset="-128"/>
            </a:endParaRPr>
          </a:p>
        </p:txBody>
      </p:sp>
      <p:sp>
        <p:nvSpPr>
          <p:cNvPr id="49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6D8A46-B59F-4BD5-8AF8-E9D83E9ADF7C}" type="slidenum">
              <a:rPr lang="en-US">
                <a:ea typeface="ＭＳ Ｐゴシック" pitchFamily="84" charset="-128"/>
                <a:cs typeface="ＭＳ Ｐゴシック" pitchFamily="8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lang="en-US">
              <a:ea typeface="ＭＳ Ｐゴシック" pitchFamily="84" charset="-128"/>
              <a:cs typeface="ＭＳ Ｐゴシック" pitchFamily="84" charset="-128"/>
            </a:endParaRPr>
          </a:p>
        </p:txBody>
      </p:sp>
      <p:sp>
        <p:nvSpPr>
          <p:cNvPr id="51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F65AC4C-98FD-4816-9874-5730D37E49C8}" type="slidenum">
              <a:rPr lang="en-US">
                <a:ea typeface="ＭＳ Ｐゴシック" pitchFamily="84" charset="-128"/>
                <a:cs typeface="ＭＳ Ｐゴシック" pitchFamily="8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en-US">
              <a:ea typeface="ＭＳ Ｐゴシック" pitchFamily="84" charset="-128"/>
              <a:cs typeface="ＭＳ Ｐゴシック" pitchFamily="84" charset="-128"/>
            </a:endParaRPr>
          </a:p>
        </p:txBody>
      </p:sp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Placeholder 2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4387" name="Placeholder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4F75DD4-B15E-45D0-BF33-62D80D415CDF}" type="slidenum">
              <a:rPr lang="en-US">
                <a:ea typeface="ＭＳ Ｐゴシック" pitchFamily="84" charset="-128"/>
                <a:cs typeface="ＭＳ Ｐゴシック" pitchFamily="8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en-US">
              <a:ea typeface="ＭＳ Ｐゴシック" pitchFamily="84" charset="-128"/>
              <a:cs typeface="ＭＳ Ｐゴシック" pitchFamily="84" charset="-128"/>
            </a:endParaRPr>
          </a:p>
        </p:txBody>
      </p:sp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57347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CDD1E1C-2C6E-4A7D-9D70-788FAA289567}" type="slidenum">
              <a:rPr lang="en-US">
                <a:ea typeface="ＭＳ Ｐゴシック" pitchFamily="84" charset="-128"/>
                <a:cs typeface="ＭＳ Ｐゴシック" pitchFamily="8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en-US">
              <a:ea typeface="ＭＳ Ｐゴシック" pitchFamily="84" charset="-128"/>
              <a:cs typeface="ＭＳ Ｐゴシック" pitchFamily="84" charset="-128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0560BC2-2FDE-40CC-B845-6A9BF19F7F86}" type="slidenum">
              <a:rPr lang="en-US">
                <a:ea typeface="ＭＳ Ｐゴシック" pitchFamily="84" charset="-128"/>
                <a:cs typeface="ＭＳ Ｐゴシック" pitchFamily="8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</a:t>
            </a:fld>
            <a:endParaRPr lang="en-US">
              <a:ea typeface="ＭＳ Ｐゴシック" pitchFamily="84" charset="-128"/>
              <a:cs typeface="ＭＳ Ｐゴシック" pitchFamily="84" charset="-128"/>
            </a:endParaRPr>
          </a:p>
        </p:txBody>
      </p:sp>
      <p:sp>
        <p:nvSpPr>
          <p:cNvPr id="59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61443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2806157-CA39-452D-9F46-EE8C1E6884E3}" type="slidenum">
              <a:rPr lang="en-US">
                <a:ea typeface="ＭＳ Ｐゴシック" pitchFamily="84" charset="-128"/>
                <a:cs typeface="ＭＳ Ｐゴシック" pitchFamily="8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25</a:t>
            </a:fld>
            <a:endParaRPr lang="en-US">
              <a:ea typeface="ＭＳ Ｐゴシック" pitchFamily="84" charset="-128"/>
              <a:cs typeface="ＭＳ Ｐゴシック" pitchFamily="84" charset="-128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0EA4A6-7F9B-42C1-BA7F-07337D400B0B}" type="slidenum">
              <a:rPr lang="en-US">
                <a:ea typeface="ＭＳ Ｐゴシック" pitchFamily="84" charset="-128"/>
                <a:cs typeface="ＭＳ Ｐゴシック" pitchFamily="8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26</a:t>
            </a:fld>
            <a:endParaRPr lang="en-US">
              <a:ea typeface="ＭＳ Ｐゴシック" pitchFamily="84" charset="-128"/>
              <a:cs typeface="ＭＳ Ｐゴシック" pitchFamily="84" charset="-128"/>
            </a:endParaRPr>
          </a:p>
        </p:txBody>
      </p:sp>
      <p:sp>
        <p:nvSpPr>
          <p:cNvPr id="634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90FAB3E-4075-468E-B359-90879577C48C}" type="slidenum">
              <a:rPr lang="en-US">
                <a:ea typeface="ＭＳ Ｐゴシック" pitchFamily="84" charset="-128"/>
                <a:cs typeface="ＭＳ Ｐゴシック" pitchFamily="8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</a:t>
            </a:fld>
            <a:endParaRPr lang="en-US">
              <a:ea typeface="ＭＳ Ｐゴシック" pitchFamily="84" charset="-128"/>
              <a:cs typeface="ＭＳ Ｐゴシック" pitchFamily="84" charset="-128"/>
            </a:endParaRPr>
          </a:p>
        </p:txBody>
      </p:sp>
      <p:sp>
        <p:nvSpPr>
          <p:cNvPr id="65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DD23112-6402-45D2-A642-873E80EE57F1}" type="slidenum">
              <a:rPr lang="en-US">
                <a:ea typeface="ＭＳ Ｐゴシック" pitchFamily="84" charset="-128"/>
                <a:cs typeface="ＭＳ Ｐゴシック" pitchFamily="8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28</a:t>
            </a:fld>
            <a:endParaRPr lang="en-US">
              <a:ea typeface="ＭＳ Ｐゴシック" pitchFamily="84" charset="-128"/>
              <a:cs typeface="ＭＳ Ｐゴシック" pitchFamily="84" charset="-128"/>
            </a:endParaRPr>
          </a:p>
        </p:txBody>
      </p:sp>
      <p:sp>
        <p:nvSpPr>
          <p:cNvPr id="67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5A36294-28DC-4BF1-8631-A6F5ED8B3858}" type="slidenum">
              <a:rPr lang="en-US">
                <a:ea typeface="ＭＳ Ｐゴシック" pitchFamily="84" charset="-128"/>
                <a:cs typeface="ＭＳ Ｐゴシック" pitchFamily="8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</a:t>
            </a:fld>
            <a:endParaRPr lang="en-US">
              <a:ea typeface="ＭＳ Ｐゴシック" pitchFamily="84" charset="-128"/>
              <a:cs typeface="ＭＳ Ｐゴシック" pitchFamily="84" charset="-128"/>
            </a:endParaRPr>
          </a:p>
        </p:txBody>
      </p:sp>
      <p:sp>
        <p:nvSpPr>
          <p:cNvPr id="696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DA91F62-C329-452A-B575-84C5F263CDCB}" type="slidenum">
              <a:rPr lang="en-US">
                <a:ea typeface="ＭＳ Ｐゴシック" pitchFamily="84" charset="-128"/>
                <a:cs typeface="ＭＳ Ｐゴシック" pitchFamily="8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30</a:t>
            </a:fld>
            <a:endParaRPr lang="en-US">
              <a:ea typeface="ＭＳ Ｐゴシック" pitchFamily="84" charset="-128"/>
              <a:cs typeface="ＭＳ Ｐゴシック" pitchFamily="84" charset="-128"/>
            </a:endParaRPr>
          </a:p>
        </p:txBody>
      </p:sp>
      <p:sp>
        <p:nvSpPr>
          <p:cNvPr id="71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C281621-D11C-4D16-85CA-5A08DCFC696C}" type="slidenum">
              <a:rPr lang="en-US">
                <a:ea typeface="ＭＳ Ｐゴシック" pitchFamily="84" charset="-128"/>
                <a:cs typeface="ＭＳ Ｐゴシック" pitchFamily="8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31</a:t>
            </a:fld>
            <a:endParaRPr lang="en-US">
              <a:ea typeface="ＭＳ Ｐゴシック" pitchFamily="84" charset="-128"/>
              <a:cs typeface="ＭＳ Ｐゴシック" pitchFamily="84" charset="-128"/>
            </a:endParaRPr>
          </a:p>
        </p:txBody>
      </p:sp>
      <p:sp>
        <p:nvSpPr>
          <p:cNvPr id="73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F9F18EE-7F89-46AB-8B0F-8F6F16262802}" type="slidenum">
              <a:rPr lang="en-US">
                <a:ea typeface="ＭＳ Ｐゴシック" pitchFamily="84" charset="-128"/>
                <a:cs typeface="ＭＳ Ｐゴシック" pitchFamily="8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32</a:t>
            </a:fld>
            <a:endParaRPr lang="en-US">
              <a:ea typeface="ＭＳ Ｐゴシック" pitchFamily="84" charset="-128"/>
              <a:cs typeface="ＭＳ Ｐゴシック" pitchFamily="84" charset="-128"/>
            </a:endParaRPr>
          </a:p>
        </p:txBody>
      </p:sp>
      <p:sp>
        <p:nvSpPr>
          <p:cNvPr id="757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77827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4F2BB5A-52F3-4B5E-ACD5-CF6482A73FF2}" type="slidenum">
              <a:rPr lang="en-US">
                <a:ea typeface="ＭＳ Ｐゴシック" pitchFamily="84" charset="-128"/>
                <a:cs typeface="ＭＳ Ｐゴシック" pitchFamily="8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33</a:t>
            </a:fld>
            <a:endParaRPr lang="en-US">
              <a:ea typeface="ＭＳ Ｐゴシック" pitchFamily="84" charset="-128"/>
              <a:cs typeface="ＭＳ Ｐゴシック" pitchFamily="84" charset="-128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68EA7AF-AD68-4462-9A42-9055689638ED}" type="slidenum">
              <a:rPr lang="en-US">
                <a:ea typeface="ＭＳ Ｐゴシック" pitchFamily="84" charset="-128"/>
                <a:cs typeface="ＭＳ Ｐゴシック" pitchFamily="8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34</a:t>
            </a:fld>
            <a:endParaRPr lang="en-US">
              <a:ea typeface="ＭＳ Ｐゴシック" pitchFamily="84" charset="-128"/>
              <a:cs typeface="ＭＳ Ｐゴシック" pitchFamily="84" charset="-128"/>
            </a:endParaRPr>
          </a:p>
        </p:txBody>
      </p:sp>
      <p:sp>
        <p:nvSpPr>
          <p:cNvPr id="81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>
            <a:prstTxWarp prst="textNoShape">
              <a:avLst/>
            </a:prstTxWarp>
          </a:bodyPr>
          <a:lstStyle/>
          <a:p>
            <a:pPr algn="r">
              <a:defRPr/>
            </a:pPr>
            <a:fld id="{60E802C2-B238-4802-BE1A-B4CEAD00526E}" type="slidenum">
              <a:rPr lang="en-US" sz="1200">
                <a:latin typeface="+mn-lt"/>
              </a:rPr>
              <a:pPr algn="r">
                <a:defRPr/>
              </a:pPr>
              <a:t>35</a:t>
            </a:fld>
            <a:endParaRPr lang="en-US" sz="1200">
              <a:latin typeface="+mn-lt"/>
            </a:endParaRPr>
          </a:p>
        </p:txBody>
      </p:sp>
      <p:sp>
        <p:nvSpPr>
          <p:cNvPr id="86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>
            <a:prstTxWarp prst="textNoShape">
              <a:avLst/>
            </a:prstTxWarp>
          </a:bodyPr>
          <a:lstStyle/>
          <a:p>
            <a:pPr algn="r">
              <a:defRPr/>
            </a:pPr>
            <a:fld id="{CCDA27B6-6F54-472F-8AF1-B0D2D7B0BE83}" type="slidenum">
              <a:rPr lang="en-US" sz="1200">
                <a:latin typeface="+mn-lt"/>
              </a:rPr>
              <a:pPr algn="r">
                <a:defRPr/>
              </a:pPr>
              <a:t>36</a:t>
            </a:fld>
            <a:endParaRPr lang="en-US" sz="1200">
              <a:latin typeface="+mn-lt"/>
            </a:endParaRPr>
          </a:p>
        </p:txBody>
      </p:sp>
      <p:sp>
        <p:nvSpPr>
          <p:cNvPr id="88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8958C6-0A1C-4A96-A47D-56936FE471D1}" type="slidenum">
              <a:rPr lang="en-US">
                <a:ea typeface="ＭＳ Ｐゴシック" pitchFamily="84" charset="-128"/>
                <a:cs typeface="ＭＳ Ｐゴシック" pitchFamily="8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37</a:t>
            </a:fld>
            <a:endParaRPr lang="en-US">
              <a:ea typeface="ＭＳ Ｐゴシック" pitchFamily="84" charset="-128"/>
              <a:cs typeface="ＭＳ Ｐゴシック" pitchFamily="84" charset="-128"/>
            </a:endParaRPr>
          </a:p>
        </p:txBody>
      </p:sp>
      <p:sp>
        <p:nvSpPr>
          <p:cNvPr id="901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F00229C-C984-4FCB-A681-94A5B6AA4532}" type="slidenum">
              <a:rPr lang="en-US">
                <a:ea typeface="ＭＳ Ｐゴシック" pitchFamily="84" charset="-128"/>
                <a:cs typeface="ＭＳ Ｐゴシック" pitchFamily="8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38</a:t>
            </a:fld>
            <a:endParaRPr lang="en-US">
              <a:ea typeface="ＭＳ Ｐゴシック" pitchFamily="84" charset="-128"/>
              <a:cs typeface="ＭＳ Ｐゴシック" pitchFamily="84" charset="-128"/>
            </a:endParaRPr>
          </a:p>
        </p:txBody>
      </p:sp>
      <p:sp>
        <p:nvSpPr>
          <p:cNvPr id="92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8E8A870-3320-4C40-8661-4761AFEF9385}" type="slidenum">
              <a:rPr lang="en-US">
                <a:ea typeface="ＭＳ Ｐゴシック" pitchFamily="84" charset="-128"/>
                <a:cs typeface="ＭＳ Ｐゴシック" pitchFamily="8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39</a:t>
            </a:fld>
            <a:endParaRPr lang="en-US">
              <a:ea typeface="ＭＳ Ｐゴシック" pitchFamily="84" charset="-128"/>
              <a:cs typeface="ＭＳ Ｐゴシック" pitchFamily="84" charset="-128"/>
            </a:endParaRPr>
          </a:p>
        </p:txBody>
      </p:sp>
      <p:sp>
        <p:nvSpPr>
          <p:cNvPr id="942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Placeholder 2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5411" name="Placeholder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A550761-2771-4BCA-A675-A2AE03F2F7E0}" type="slidenum">
              <a:rPr lang="en-US">
                <a:ea typeface="ＭＳ Ｐゴシック" pitchFamily="84" charset="-128"/>
                <a:cs typeface="ＭＳ Ｐゴシック" pitchFamily="8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41</a:t>
            </a:fld>
            <a:endParaRPr lang="en-US">
              <a:ea typeface="ＭＳ Ｐゴシック" pitchFamily="84" charset="-128"/>
              <a:cs typeface="ＭＳ Ｐゴシック" pitchFamily="84" charset="-128"/>
            </a:endParaRPr>
          </a:p>
        </p:txBody>
      </p:sp>
      <p:sp>
        <p:nvSpPr>
          <p:cNvPr id="1003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065A5F2-AA2B-464F-AC31-6CEDFCBC375F}" type="slidenum">
              <a:rPr lang="en-US">
                <a:ea typeface="ＭＳ Ｐゴシック" pitchFamily="84" charset="-128"/>
                <a:cs typeface="ＭＳ Ｐゴシック" pitchFamily="8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42</a:t>
            </a:fld>
            <a:endParaRPr lang="en-US">
              <a:ea typeface="ＭＳ Ｐゴシック" pitchFamily="84" charset="-128"/>
              <a:cs typeface="ＭＳ Ｐゴシック" pitchFamily="84" charset="-128"/>
            </a:endParaRPr>
          </a:p>
        </p:txBody>
      </p:sp>
      <p:sp>
        <p:nvSpPr>
          <p:cNvPr id="1024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5324AAF-1DE4-4A7B-8142-6AD57D35D5CE}" type="slidenum">
              <a:rPr lang="en-US">
                <a:ea typeface="ＭＳ Ｐゴシック" pitchFamily="84" charset="-128"/>
                <a:cs typeface="ＭＳ Ｐゴシック" pitchFamily="8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43</a:t>
            </a:fld>
            <a:endParaRPr lang="en-US">
              <a:ea typeface="ＭＳ Ｐゴシック" pitchFamily="84" charset="-128"/>
              <a:cs typeface="ＭＳ Ｐゴシック" pitchFamily="84" charset="-128"/>
            </a:endParaRPr>
          </a:p>
        </p:txBody>
      </p:sp>
      <p:sp>
        <p:nvSpPr>
          <p:cNvPr id="1044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445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7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649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04451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9FB6E03-D6CB-4CFE-8D92-9CB771C4D0CE}" type="slidenum">
              <a:rPr lang="en-US">
                <a:ea typeface="ＭＳ Ｐゴシック" pitchFamily="84" charset="-128"/>
                <a:cs typeface="ＭＳ Ｐゴシック" pitchFamily="8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44</a:t>
            </a:fld>
            <a:endParaRPr lang="en-US">
              <a:ea typeface="ＭＳ Ｐゴシック" pitchFamily="84" charset="-128"/>
              <a:cs typeface="ＭＳ Ｐゴシック" pitchFamily="84" charset="-128"/>
            </a:endParaRPr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27DC047-82AE-4390-8AEF-771DFBDBE5E5}" type="slidenum">
              <a:rPr lang="en-US">
                <a:ea typeface="ＭＳ Ｐゴシック" pitchFamily="84" charset="-128"/>
                <a:cs typeface="ＭＳ Ｐゴシック" pitchFamily="8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45</a:t>
            </a:fld>
            <a:endParaRPr lang="en-US">
              <a:ea typeface="ＭＳ Ｐゴシック" pitchFamily="84" charset="-128"/>
              <a:cs typeface="ＭＳ Ｐゴシック" pitchFamily="84" charset="-128"/>
            </a:endParaRPr>
          </a:p>
        </p:txBody>
      </p:sp>
      <p:sp>
        <p:nvSpPr>
          <p:cNvPr id="1085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3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059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18787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67AD825-8A21-4E1D-8217-85FEBBB0BE2D}" type="slidenum">
              <a:rPr lang="en-US">
                <a:ea typeface="ＭＳ Ｐゴシック" pitchFamily="84" charset="-128"/>
                <a:cs typeface="ＭＳ Ｐゴシック" pitchFamily="8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46</a:t>
            </a:fld>
            <a:endParaRPr lang="en-US">
              <a:ea typeface="ＭＳ Ｐゴシック" pitchFamily="84" charset="-128"/>
              <a:cs typeface="ＭＳ Ｐゴシック" pitchFamily="84" charset="-128"/>
            </a:endParaRPr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91B23E1-5429-4B3B-9F3E-0FB06CF0C4B8}" type="slidenum">
              <a:rPr lang="en-US">
                <a:ea typeface="ＭＳ Ｐゴシック" pitchFamily="84" charset="-128"/>
                <a:cs typeface="ＭＳ Ｐゴシック" pitchFamily="8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47</a:t>
            </a:fld>
            <a:endParaRPr lang="en-US">
              <a:ea typeface="ＭＳ Ｐゴシック" pitchFamily="84" charset="-128"/>
              <a:cs typeface="ＭＳ Ｐゴシック" pitchFamily="84" charset="-128"/>
            </a:endParaRPr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D81CCFD-21CE-42B3-83AC-D6CFBEF84DE6}" type="slidenum">
              <a:rPr lang="en-US">
                <a:ea typeface="ＭＳ Ｐゴシック" pitchFamily="84" charset="-128"/>
                <a:cs typeface="ＭＳ Ｐゴシック" pitchFamily="8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48</a:t>
            </a:fld>
            <a:endParaRPr lang="en-US">
              <a:ea typeface="ＭＳ Ｐゴシック" pitchFamily="84" charset="-128"/>
              <a:cs typeface="ＭＳ Ｐゴシック" pitchFamily="84" charset="-128"/>
            </a:endParaRPr>
          </a:p>
        </p:txBody>
      </p:sp>
      <p:sp>
        <p:nvSpPr>
          <p:cNvPr id="1146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4691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673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/>
          </a:p>
        </p:txBody>
      </p:sp>
      <p:sp>
        <p:nvSpPr>
          <p:cNvPr id="124931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FD6C799-8D4F-4830-9C39-CEE7B9CE3ECB}" type="slidenum">
              <a:rPr lang="en-US">
                <a:ea typeface="ＭＳ Ｐゴシック" pitchFamily="84" charset="-128"/>
                <a:cs typeface="ＭＳ Ｐゴシック" pitchFamily="8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49</a:t>
            </a:fld>
            <a:endParaRPr lang="en-US">
              <a:ea typeface="ＭＳ Ｐゴシック" pitchFamily="84" charset="-128"/>
              <a:cs typeface="ＭＳ Ｐゴシック" pitchFamily="84" charset="-128"/>
            </a:endParaRPr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7DA27A5-D703-4B24-9B09-27148092BB80}" type="slidenum">
              <a:rPr lang="en-US">
                <a:ea typeface="ＭＳ Ｐゴシック" pitchFamily="84" charset="-128"/>
                <a:cs typeface="ＭＳ Ｐゴシック" pitchFamily="8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50</a:t>
            </a:fld>
            <a:endParaRPr lang="en-US">
              <a:ea typeface="ＭＳ Ｐゴシック" pitchFamily="84" charset="-128"/>
              <a:cs typeface="ＭＳ Ｐゴシック" pitchFamily="84" charset="-128"/>
            </a:endParaRPr>
          </a:p>
        </p:txBody>
      </p:sp>
      <p:sp>
        <p:nvSpPr>
          <p:cNvPr id="1187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878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66A7D77-AEFC-4441-81A2-2F2CCF8DA71B}" type="slidenum">
              <a:rPr lang="en-US">
                <a:ea typeface="ＭＳ Ｐゴシック" pitchFamily="84" charset="-128"/>
                <a:cs typeface="ＭＳ Ｐゴシック" pitchFamily="8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51</a:t>
            </a:fld>
            <a:endParaRPr lang="en-US">
              <a:ea typeface="ＭＳ Ｐゴシック" pitchFamily="84" charset="-128"/>
              <a:cs typeface="ＭＳ Ｐゴシック" pitchFamily="84" charset="-128"/>
            </a:endParaRPr>
          </a:p>
        </p:txBody>
      </p:sp>
      <p:sp>
        <p:nvSpPr>
          <p:cNvPr id="1249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493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6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523B0C2-0851-4E94-8387-22364FD54F1B}" type="slidenum">
              <a:rPr lang="en-US">
                <a:ea typeface="ＭＳ Ｐゴシック" pitchFamily="84" charset="-128"/>
                <a:cs typeface="ＭＳ Ｐゴシック" pitchFamily="8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52</a:t>
            </a:fld>
            <a:endParaRPr lang="en-US">
              <a:ea typeface="ＭＳ Ｐゴシック" pitchFamily="84" charset="-128"/>
              <a:cs typeface="ＭＳ Ｐゴシック" pitchFamily="84" charset="-128"/>
            </a:endParaRPr>
          </a:p>
        </p:txBody>
      </p:sp>
      <p:sp>
        <p:nvSpPr>
          <p:cNvPr id="1290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902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1A68EA-111F-4A9B-A7FE-9F836547E50B}" type="datetimeFigureOut">
              <a:rPr lang="en-US"/>
              <a:pPr>
                <a:defRPr/>
              </a:pPr>
              <a:t>10/30/12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BA8A3C-E711-47F2-9424-4ED3CD3567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A71C44-F5D5-483B-AD19-8949DF4C436A}" type="datetimeFigureOut">
              <a:rPr lang="en-US"/>
              <a:pPr>
                <a:defRPr/>
              </a:pPr>
              <a:t>10/30/12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499539-B2D2-477B-81B6-E1D2D239F7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3CDE31-A6AC-4701-B5A0-0189F333CB26}" type="datetimeFigureOut">
              <a:rPr lang="en-US"/>
              <a:pPr>
                <a:defRPr/>
              </a:pPr>
              <a:t>10/30/12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F12523-D286-4D43-98C9-CB7CE23F85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738BD6-13F1-4068-A19D-66B7C9458444}" type="datetimeFigureOut">
              <a:rPr lang="en-US"/>
              <a:pPr>
                <a:defRPr/>
              </a:pPr>
              <a:t>10/30/12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F9B7DA-7094-41C0-A9B1-CD25552749E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700EE7-294B-4E87-8957-73F1F8E7E297}" type="datetimeFigureOut">
              <a:rPr lang="en-US"/>
              <a:pPr>
                <a:defRPr/>
              </a:pPr>
              <a:t>10/30/12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FD366C-EE0B-4D20-8155-76F44D0B2B0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F11DA0-C13D-4893-B7C8-CB24D48E3DE3}" type="datetimeFigureOut">
              <a:rPr lang="en-US"/>
              <a:pPr>
                <a:defRPr/>
              </a:pPr>
              <a:t>10/30/12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B22E77-E7DD-4058-BD48-8162848CD5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125DB2-53F6-464C-A06B-CF70ECCD0213}" type="datetimeFigureOut">
              <a:rPr lang="en-US"/>
              <a:pPr>
                <a:defRPr/>
              </a:pPr>
              <a:t>10/30/12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2C5189-20EC-4236-B780-D3B8DF02F1B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0C7924-7658-4B73-9A8C-ACD4B3D08421}" type="datetimeFigureOut">
              <a:rPr lang="en-US"/>
              <a:pPr>
                <a:defRPr/>
              </a:pPr>
              <a:t>10/30/12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FEE885-C220-4BA6-8DEE-F2156148876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BB78B-23FA-43EC-8FED-71D7087BB8E4}" type="datetimeFigureOut">
              <a:rPr lang="en-US"/>
              <a:pPr>
                <a:defRPr/>
              </a:pPr>
              <a:t>10/30/12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CC3547-2F16-400F-8511-8E89C914F0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682FD0-178A-480D-A0FB-3B8C4487B021}" type="datetimeFigureOut">
              <a:rPr lang="en-US"/>
              <a:pPr>
                <a:defRPr/>
              </a:pPr>
              <a:t>10/30/12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D0ECF6-55E7-47AE-871E-83C84944460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B48867-B438-4752-97DC-01687FCEB488}" type="datetimeFigureOut">
              <a:rPr lang="en-US"/>
              <a:pPr>
                <a:defRPr/>
              </a:pPr>
              <a:t>10/30/12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CE132B-2547-49D4-A621-93C12B3A192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1066800" y="1066800"/>
            <a:ext cx="7162800" cy="464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57912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48000" y="57912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324600" y="57912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9D7209-D6B4-4503-A2E1-A4DBBACFBD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OverTx">
  <p:cSld name="Title and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1080" y="914400"/>
            <a:ext cx="7162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1080" y="2133600"/>
            <a:ext cx="7162800" cy="16383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1080" y="3924300"/>
            <a:ext cx="7162800" cy="16383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066800" y="5943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276600" y="59436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324600" y="5943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112F9E-1597-41B0-9D44-9F422C146FF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AndTx">
  <p:cSld name="Title, 2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457200"/>
            <a:ext cx="7162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143000" y="1676400"/>
            <a:ext cx="3505200" cy="163830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1143000" y="3467100"/>
            <a:ext cx="3505200" cy="163830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4800600" y="1676400"/>
            <a:ext cx="3505200" cy="3429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1371600" y="5943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505200" y="59436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400800" y="5943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51687-9568-4478-8F7A-6A9D8D9333B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theme" Target="../theme/theme1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dpi="0" rotWithShape="0">
          <a:blip r:embed="rId1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8DD936BF-749E-4C27-B562-514020A26903}" type="datetimeFigureOut">
              <a:rPr lang="en-US"/>
              <a:pPr>
                <a:defRPr/>
              </a:pPr>
              <a:t>10/30/12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B4125A66-B583-4C21-845A-DA85CF9FA8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2" r:id="rId1"/>
    <p:sldLayoutId id="2147483841" r:id="rId2"/>
    <p:sldLayoutId id="2147483840" r:id="rId3"/>
    <p:sldLayoutId id="2147483839" r:id="rId4"/>
    <p:sldLayoutId id="2147483838" r:id="rId5"/>
    <p:sldLayoutId id="2147483837" r:id="rId6"/>
    <p:sldLayoutId id="2147483836" r:id="rId7"/>
    <p:sldLayoutId id="2147483835" r:id="rId8"/>
    <p:sldLayoutId id="2147483834" r:id="rId9"/>
    <p:sldLayoutId id="2147483833" r:id="rId10"/>
    <p:sldLayoutId id="2147483832" r:id="rId11"/>
    <p:sldLayoutId id="2147483843" r:id="rId12"/>
    <p:sldLayoutId id="2147483844" r:id="rId13"/>
    <p:sldLayoutId id="2147483845" r:id="rId1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pitchFamily="84" charset="-128"/>
          <a:cs typeface="ＭＳ Ｐゴシック" pitchFamily="84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84" charset="0"/>
          <a:ea typeface="ＭＳ Ｐゴシック" pitchFamily="84" charset="-128"/>
          <a:cs typeface="ＭＳ Ｐゴシック" pitchFamily="8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84" charset="0"/>
          <a:ea typeface="ＭＳ Ｐゴシック" pitchFamily="84" charset="-128"/>
          <a:cs typeface="ＭＳ Ｐゴシック" pitchFamily="8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84" charset="0"/>
          <a:ea typeface="ＭＳ Ｐゴシック" pitchFamily="84" charset="-128"/>
          <a:cs typeface="ＭＳ Ｐゴシック" pitchFamily="8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84" charset="0"/>
          <a:ea typeface="ＭＳ Ｐゴシック" pitchFamily="84" charset="-128"/>
          <a:cs typeface="ＭＳ Ｐゴシック" pitchFamily="84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84" charset="0"/>
          <a:ea typeface="ＭＳ Ｐゴシック" pitchFamily="84" charset="-128"/>
          <a:cs typeface="ＭＳ Ｐゴシック" pitchFamily="84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84" charset="0"/>
          <a:ea typeface="ＭＳ Ｐゴシック" pitchFamily="84" charset="-128"/>
          <a:cs typeface="ＭＳ Ｐゴシック" pitchFamily="84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84" charset="0"/>
          <a:ea typeface="ＭＳ Ｐゴシック" pitchFamily="84" charset="-128"/>
          <a:cs typeface="ＭＳ Ｐゴシック" pitchFamily="84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84" charset="0"/>
          <a:ea typeface="ＭＳ Ｐゴシック" pitchFamily="84" charset="-128"/>
          <a:cs typeface="ＭＳ Ｐゴシック" pitchFamily="84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84" charset="0"/>
        <a:buChar char="•"/>
        <a:defRPr sz="3200" kern="1200">
          <a:solidFill>
            <a:schemeClr val="tx1"/>
          </a:solidFill>
          <a:latin typeface="+mn-lt"/>
          <a:ea typeface="ＭＳ Ｐゴシック" pitchFamily="84" charset="-128"/>
          <a:cs typeface="ＭＳ Ｐゴシック" pitchFamily="84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84" charset="0"/>
        <a:buChar char="–"/>
        <a:defRPr sz="2800" kern="1200">
          <a:solidFill>
            <a:schemeClr val="tx1"/>
          </a:solidFill>
          <a:latin typeface="+mn-lt"/>
          <a:ea typeface="ＭＳ Ｐゴシック" pitchFamily="84" charset="-128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84" charset="0"/>
        <a:buChar char="•"/>
        <a:defRPr sz="2400" kern="1200">
          <a:solidFill>
            <a:schemeClr val="tx1"/>
          </a:solidFill>
          <a:latin typeface="+mn-lt"/>
          <a:ea typeface="ＭＳ Ｐゴシック" pitchFamily="84" charset="-128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84" charset="0"/>
        <a:buChar char="–"/>
        <a:defRPr sz="2000" kern="1200">
          <a:solidFill>
            <a:schemeClr val="tx1"/>
          </a:solidFill>
          <a:latin typeface="+mn-lt"/>
          <a:ea typeface="ＭＳ Ｐゴシック" pitchFamily="84" charset="-128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84" charset="0"/>
        <a:buChar char="»"/>
        <a:defRPr sz="2000" kern="1200">
          <a:solidFill>
            <a:schemeClr val="tx1"/>
          </a:solidFill>
          <a:latin typeface="+mn-lt"/>
          <a:ea typeface="ＭＳ Ｐゴシック" pitchFamily="84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4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5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6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5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7.jpe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8.jpe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0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4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5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6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8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9.xml"/><Relationship Id="rId3" Type="http://schemas.openxmlformats.org/officeDocument/2006/relationships/image" Target="../media/image9.jpeg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0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1.xml"/><Relationship Id="rId3" Type="http://schemas.openxmlformats.org/officeDocument/2006/relationships/hyperlink" Target="http://www.greenisthenewred.com/blog/" TargetMode="Externa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143000" y="914400"/>
            <a:ext cx="70104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5400" dir="5100233" algn="ctr" rotWithShape="0">
              <a:srgbClr val="FFFFFF">
                <a:alpha val="75000"/>
              </a:srgbClr>
            </a:outerShdw>
          </a:effectLst>
        </p:spPr>
        <p:txBody>
          <a:bodyPr anchor="ctr"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rebuchet MS" pitchFamily="-96" charset="0"/>
                <a:ea typeface="Osaka" pitchFamily="-96" charset="-128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rebuchet MS" pitchFamily="-96" charset="0"/>
                <a:ea typeface="Osaka" pitchFamily="-96" charset="-128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rebuchet MS" pitchFamily="-96" charset="0"/>
                <a:ea typeface="Osaka" pitchFamily="-96" charset="-128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rebuchet MS" pitchFamily="-96" charset="0"/>
                <a:ea typeface="Osaka" pitchFamily="-96" charset="-128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rebuchet MS" pitchFamily="-96" charset="0"/>
                <a:ea typeface="Osaka" pitchFamily="-96" charset="-128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rebuchet MS" pitchFamily="-96" charset="0"/>
                <a:ea typeface="Osaka" pitchFamily="-96" charset="-128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rebuchet MS" pitchFamily="-96" charset="0"/>
                <a:ea typeface="Osaka" pitchFamily="-96" charset="-128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rebuchet MS" pitchFamily="-96" charset="0"/>
                <a:ea typeface="Osaka" pitchFamily="-96" charset="-128"/>
              </a:defRPr>
            </a:lvl9pPr>
          </a:lstStyle>
          <a:p>
            <a:pPr eaLnBrk="0" hangingPunct="0">
              <a:defRPr/>
            </a:pPr>
            <a:r>
              <a:rPr lang="en-US" sz="7000" dirty="0" smtClean="0">
                <a:solidFill>
                  <a:schemeClr val="bg1"/>
                </a:solidFill>
              </a:rPr>
              <a:t>Animal Enterprise Terrorism Act</a:t>
            </a:r>
            <a:r>
              <a:rPr lang="en-US" sz="6000" dirty="0" smtClean="0">
                <a:solidFill>
                  <a:schemeClr val="bg1"/>
                </a:solidFill>
              </a:rPr>
              <a:t/>
            </a:r>
            <a:br>
              <a:rPr lang="en-US" sz="6000" dirty="0" smtClean="0">
                <a:solidFill>
                  <a:schemeClr val="bg1"/>
                </a:solidFill>
              </a:rPr>
            </a:br>
            <a:endParaRPr lang="en-US" dirty="0" smtClean="0">
              <a:solidFill>
                <a:schemeClr val="bg1"/>
              </a:solidFill>
            </a:endParaRPr>
          </a:p>
          <a:p>
            <a:pPr eaLnBrk="0" hangingPunct="0">
              <a:defRPr/>
            </a:pPr>
            <a:r>
              <a:rPr lang="en-US" sz="3000" dirty="0" smtClean="0">
                <a:solidFill>
                  <a:schemeClr val="bg1"/>
                </a:solidFill>
              </a:rPr>
              <a:t>Odette J. </a:t>
            </a:r>
            <a:r>
              <a:rPr lang="en-US" sz="3000" dirty="0" err="1" smtClean="0">
                <a:solidFill>
                  <a:schemeClr val="bg1"/>
                </a:solidFill>
              </a:rPr>
              <a:t>Wilkens</a:t>
            </a:r>
            <a:r>
              <a:rPr lang="en-US" sz="3000" dirty="0" smtClean="0">
                <a:solidFill>
                  <a:schemeClr val="bg1"/>
                </a:solidFill>
              </a:rPr>
              <a:t>, Esq.</a:t>
            </a:r>
            <a:br>
              <a:rPr lang="en-US" sz="3000" dirty="0" smtClean="0">
                <a:solidFill>
                  <a:schemeClr val="bg1"/>
                </a:solidFill>
              </a:rPr>
            </a:br>
            <a:r>
              <a:rPr lang="en-US" sz="3000" dirty="0" smtClean="0">
                <a:solidFill>
                  <a:schemeClr val="bg1"/>
                </a:solidFill>
              </a:rPr>
              <a:t>Executive Director</a:t>
            </a:r>
            <a:br>
              <a:rPr lang="en-US" sz="3000" dirty="0" smtClean="0">
                <a:solidFill>
                  <a:schemeClr val="bg1"/>
                </a:solidFill>
              </a:rPr>
            </a:br>
            <a:r>
              <a:rPr lang="en-US" sz="3000" dirty="0" smtClean="0">
                <a:solidFill>
                  <a:schemeClr val="bg1"/>
                </a:solidFill>
              </a:rPr>
              <a:t>Equal Justice Alliance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Rectangle 2"/>
          <p:cNvSpPr>
            <a:spLocks noGrp="1" noChangeArrowheads="1"/>
          </p:cNvSpPr>
          <p:nvPr>
            <p:ph type="title"/>
          </p:nvPr>
        </p:nvSpPr>
        <p:spPr>
          <a:xfrm>
            <a:off x="1371600" y="1066800"/>
            <a:ext cx="6705600" cy="6858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ea typeface="+mj-ea"/>
                <a:cs typeface="+mj-cs"/>
              </a:rPr>
              <a:t/>
            </a:r>
            <a:br>
              <a:rPr lang="en-US" dirty="0" smtClean="0">
                <a:ea typeface="+mj-ea"/>
                <a:cs typeface="+mj-cs"/>
              </a:rPr>
            </a:br>
            <a:r>
              <a:rPr lang="en-US" dirty="0" smtClean="0">
                <a:ea typeface="+mj-ea"/>
                <a:cs typeface="+mj-cs"/>
              </a:rPr>
              <a:t>What </a:t>
            </a:r>
            <a:r>
              <a:rPr lang="en-US" dirty="0">
                <a:ea typeface="+mj-ea"/>
                <a:cs typeface="+mj-cs"/>
              </a:rPr>
              <a:t>is “Terrorism”? </a:t>
            </a:r>
            <a:br>
              <a:rPr lang="en-US" dirty="0">
                <a:ea typeface="+mj-ea"/>
                <a:cs typeface="+mj-cs"/>
              </a:rPr>
            </a:br>
            <a:endParaRPr lang="en-US" dirty="0">
              <a:ea typeface="+mj-ea"/>
              <a:cs typeface="+mj-cs"/>
            </a:endParaRPr>
          </a:p>
        </p:txBody>
      </p:sp>
      <p:sp>
        <p:nvSpPr>
          <p:cNvPr id="19458" name="Rectangle 4"/>
          <p:cNvSpPr>
            <a:spLocks noChangeArrowheads="1"/>
          </p:cNvSpPr>
          <p:nvPr/>
        </p:nvSpPr>
        <p:spPr bwMode="auto">
          <a:xfrm>
            <a:off x="2590800" y="2514600"/>
            <a:ext cx="5181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eaLnBrk="0" hangingPunct="0"/>
            <a:endParaRPr lang="en-US" sz="1800"/>
          </a:p>
        </p:txBody>
      </p:sp>
      <p:sp>
        <p:nvSpPr>
          <p:cNvPr id="19459" name="Rectangle 7"/>
          <p:cNvSpPr>
            <a:spLocks noChangeArrowheads="1"/>
          </p:cNvSpPr>
          <p:nvPr/>
        </p:nvSpPr>
        <p:spPr bwMode="auto">
          <a:xfrm>
            <a:off x="3124200" y="2971800"/>
            <a:ext cx="12557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eaLnBrk="0" hangingPunct="0"/>
            <a:endParaRPr lang="en-US" sz="1800"/>
          </a:p>
        </p:txBody>
      </p:sp>
      <p:sp>
        <p:nvSpPr>
          <p:cNvPr id="19460" name="Rectangle 8"/>
          <p:cNvSpPr>
            <a:spLocks noChangeArrowheads="1"/>
          </p:cNvSpPr>
          <p:nvPr/>
        </p:nvSpPr>
        <p:spPr bwMode="auto">
          <a:xfrm>
            <a:off x="2514600" y="2057400"/>
            <a:ext cx="4724400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eaLnBrk="0" hangingPunct="0">
              <a:buFont typeface="Times" pitchFamily="84" charset="0"/>
              <a:buChar char="•"/>
            </a:pPr>
            <a:r>
              <a:rPr lang="en-US" sz="3500">
                <a:latin typeface="Franklin Gothic Book" charset="0"/>
              </a:rPr>
              <a:t>  State Department</a:t>
            </a:r>
          </a:p>
          <a:p>
            <a:pPr eaLnBrk="0" hangingPunct="0"/>
            <a:endParaRPr lang="en-US" sz="2000">
              <a:latin typeface="Franklin Gothic Book" charset="0"/>
            </a:endParaRPr>
          </a:p>
          <a:p>
            <a:pPr eaLnBrk="0" hangingPunct="0">
              <a:buFont typeface="Times" pitchFamily="84" charset="0"/>
              <a:buChar char="•"/>
            </a:pPr>
            <a:r>
              <a:rPr lang="en-US" sz="3500">
                <a:latin typeface="Franklin Gothic Book" charset="0"/>
              </a:rPr>
              <a:t>  Homeland Security</a:t>
            </a:r>
          </a:p>
          <a:p>
            <a:pPr eaLnBrk="0" hangingPunct="0">
              <a:buFont typeface="Times" pitchFamily="84" charset="0"/>
              <a:buChar char="•"/>
            </a:pPr>
            <a:endParaRPr lang="en-US" sz="2000">
              <a:latin typeface="Franklin Gothic Book" charset="0"/>
            </a:endParaRPr>
          </a:p>
          <a:p>
            <a:pPr eaLnBrk="0" hangingPunct="0">
              <a:buFont typeface="Times" pitchFamily="84" charset="0"/>
              <a:buChar char="•"/>
            </a:pPr>
            <a:r>
              <a:rPr lang="en-US" sz="3500">
                <a:latin typeface="Franklin Gothic Book" charset="0"/>
              </a:rPr>
              <a:t>  FBI</a:t>
            </a:r>
          </a:p>
          <a:p>
            <a:pPr eaLnBrk="0" hangingPunct="0">
              <a:buFont typeface="Times" pitchFamily="84" charset="0"/>
              <a:buChar char="•"/>
            </a:pPr>
            <a:endParaRPr lang="en-US" sz="2000">
              <a:latin typeface="Franklin Gothic Book" charset="0"/>
            </a:endParaRPr>
          </a:p>
          <a:p>
            <a:pPr eaLnBrk="0" hangingPunct="0">
              <a:buFont typeface="Times" pitchFamily="84" charset="0"/>
              <a:buChar char="•"/>
            </a:pPr>
            <a:r>
              <a:rPr lang="en-US" sz="3500">
                <a:latin typeface="Franklin Gothic Book" charset="0"/>
              </a:rPr>
              <a:t>  USA Patriot Act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685800"/>
            <a:ext cx="7467600" cy="990600"/>
          </a:xfrm>
        </p:spPr>
        <p:txBody>
          <a:bodyPr/>
          <a:lstStyle/>
          <a:p>
            <a:pPr eaLnBrk="1" hangingPunct="1"/>
            <a:r>
              <a:rPr lang="en-US" sz="5000" smtClean="0"/>
              <a:t>“Domestic Terrorism”</a:t>
            </a:r>
          </a:p>
        </p:txBody>
      </p:sp>
      <p:sp>
        <p:nvSpPr>
          <p:cNvPr id="21506" name="Rectangle 3"/>
          <p:cNvSpPr>
            <a:spLocks noGrp="1" noChangeArrowheads="1"/>
          </p:cNvSpPr>
          <p:nvPr>
            <p:ph idx="1"/>
          </p:nvPr>
        </p:nvSpPr>
        <p:spPr>
          <a:xfrm>
            <a:off x="2057400" y="2209800"/>
            <a:ext cx="6705600" cy="3124200"/>
          </a:xfrm>
        </p:spPr>
        <p:txBody>
          <a:bodyPr/>
          <a:lstStyle/>
          <a:p>
            <a:pPr marL="0" indent="0" eaLnBrk="1" hangingPunct="1">
              <a:buFont typeface="Arial" pitchFamily="84" charset="0"/>
              <a:buNone/>
            </a:pPr>
            <a:r>
              <a:rPr lang="en-US" sz="3400" dirty="0" smtClean="0"/>
              <a:t>USA Patriot Act - 18 USC 2331(5)</a:t>
            </a:r>
          </a:p>
          <a:p>
            <a:pPr lvl="1" eaLnBrk="1" hangingPunct="1"/>
            <a:r>
              <a:rPr lang="en-US" sz="2600" dirty="0" smtClean="0"/>
              <a:t>Involves acts dangerous to human life</a:t>
            </a:r>
          </a:p>
          <a:p>
            <a:pPr lvl="1" eaLnBrk="1" hangingPunct="1"/>
            <a:r>
              <a:rPr lang="en-US" sz="2600" dirty="0" smtClean="0"/>
              <a:t>Coerces civilian population</a:t>
            </a:r>
          </a:p>
          <a:p>
            <a:pPr lvl="1" eaLnBrk="1" hangingPunct="1"/>
            <a:r>
              <a:rPr lang="en-US" sz="2600" dirty="0" smtClean="0"/>
              <a:t>Affects government conduct by:</a:t>
            </a:r>
          </a:p>
          <a:p>
            <a:pPr lvl="2" eaLnBrk="1" hangingPunct="1"/>
            <a:r>
              <a:rPr lang="en-US" sz="2200" dirty="0" smtClean="0"/>
              <a:t>Mass destruction</a:t>
            </a:r>
          </a:p>
          <a:p>
            <a:pPr lvl="2" eaLnBrk="1" hangingPunct="1"/>
            <a:r>
              <a:rPr lang="en-US" sz="2200" dirty="0" smtClean="0"/>
              <a:t>Assassination</a:t>
            </a:r>
          </a:p>
          <a:p>
            <a:pPr lvl="2" eaLnBrk="1" hangingPunct="1"/>
            <a:r>
              <a:rPr lang="en-US" sz="2200" dirty="0" smtClean="0"/>
              <a:t>Kidnapping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ChangeArrowheads="1"/>
          </p:cNvSpPr>
          <p:nvPr>
            <p:ph type="title"/>
          </p:nvPr>
        </p:nvSpPr>
        <p:spPr>
          <a:xfrm>
            <a:off x="1600200" y="914400"/>
            <a:ext cx="6477000" cy="914400"/>
          </a:xfrm>
        </p:spPr>
        <p:txBody>
          <a:bodyPr/>
          <a:lstStyle/>
          <a:p>
            <a:pPr eaLnBrk="1" hangingPunct="1"/>
            <a:r>
              <a:rPr lang="en-US" sz="5000" smtClean="0"/>
              <a:t>Liberty vs. Security</a:t>
            </a:r>
          </a:p>
        </p:txBody>
      </p:sp>
      <p:sp>
        <p:nvSpPr>
          <p:cNvPr id="256003" name="Rectangle 3"/>
          <p:cNvSpPr>
            <a:spLocks noGrp="1" noChangeArrowheads="1"/>
          </p:cNvSpPr>
          <p:nvPr>
            <p:ph idx="1"/>
          </p:nvPr>
        </p:nvSpPr>
        <p:spPr>
          <a:xfrm>
            <a:off x="1752600" y="2286000"/>
            <a:ext cx="7010400" cy="3124200"/>
          </a:xfrm>
        </p:spPr>
        <p:txBody>
          <a:bodyPr rtlCol="0">
            <a:normAutofit lnSpcReduction="10000"/>
          </a:bodyPr>
          <a:lstStyle/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3000" dirty="0">
                <a:ea typeface="+mn-ea"/>
                <a:cs typeface="+mn-cs"/>
              </a:rPr>
              <a:t>False dichotomy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3000" dirty="0">
                <a:ea typeface="+mn-ea"/>
                <a:cs typeface="+mn-cs"/>
              </a:rPr>
              <a:t>“I can give up your rights for my safety”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3000" dirty="0">
                <a:ea typeface="+mn-ea"/>
                <a:cs typeface="+mn-cs"/>
              </a:rPr>
              <a:t>Apprehend the “Terrorist” and protect the upstanding </a:t>
            </a:r>
            <a:r>
              <a:rPr lang="en-US" sz="3000" dirty="0" smtClean="0">
                <a:ea typeface="+mn-ea"/>
                <a:cs typeface="+mn-cs"/>
              </a:rPr>
              <a:t>citizen</a:t>
            </a: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en-US" sz="2400" dirty="0">
              <a:ea typeface="+mn-ea"/>
              <a:cs typeface="+mn-cs"/>
            </a:endParaRP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dirty="0" smtClean="0">
                <a:ea typeface="+mn-ea"/>
                <a:cs typeface="+mn-cs"/>
              </a:rPr>
              <a:t>~ </a:t>
            </a:r>
            <a:r>
              <a:rPr lang="en-US" sz="2000" dirty="0">
                <a:ea typeface="+mn-ea"/>
                <a:cs typeface="+mn-cs"/>
              </a:rPr>
              <a:t>David </a:t>
            </a:r>
            <a:r>
              <a:rPr lang="en-US" sz="2000" dirty="0" err="1">
                <a:ea typeface="+mn-ea"/>
                <a:cs typeface="+mn-cs"/>
              </a:rPr>
              <a:t>Shipler</a:t>
            </a:r>
            <a:r>
              <a:rPr lang="en-US" sz="2000" dirty="0">
                <a:ea typeface="+mn-ea"/>
                <a:cs typeface="+mn-cs"/>
              </a:rPr>
              <a:t>, “The Rights of the People: How Our Search for Safety Invades Our Liberties;” NYT Op-Ed 6/23/11 </a:t>
            </a:r>
          </a:p>
          <a:p>
            <a:pPr lvl="1" eaLnBrk="1" fontAlgn="auto" hangingPunct="1">
              <a:lnSpc>
                <a:spcPct val="90000"/>
              </a:lnSpc>
              <a:spcAft>
                <a:spcPts val="0"/>
              </a:spcAft>
              <a:buFont typeface="Times" pitchFamily="-96" charset="0"/>
              <a:buNone/>
              <a:defRPr/>
            </a:pPr>
            <a:endParaRPr lang="en-US" sz="2000" dirty="0"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9970" name="Picture 2" descr="IMG_8212"/>
          <p:cNvPicPr>
            <a:picLocks noGrp="1" noChangeAspect="1" noChangeArrowheads="1"/>
          </p:cNvPicPr>
          <p:nvPr>
            <p:ph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 noChangeArrowheads="1"/>
          </p:cNvSpPr>
          <p:nvPr>
            <p:ph type="title"/>
          </p:nvPr>
        </p:nvSpPr>
        <p:spPr>
          <a:xfrm>
            <a:off x="1828800" y="533400"/>
            <a:ext cx="6477000" cy="1828800"/>
          </a:xfrm>
        </p:spPr>
        <p:txBody>
          <a:bodyPr/>
          <a:lstStyle/>
          <a:p>
            <a:pPr algn="l" eaLnBrk="1" hangingPunct="1"/>
            <a:r>
              <a:rPr lang="en-US" sz="3600" smtClean="0"/>
              <a:t>Animal Enterprise Terrorism Act (“AETA”) - 18 USC 43</a:t>
            </a:r>
          </a:p>
        </p:txBody>
      </p:sp>
      <p:sp>
        <p:nvSpPr>
          <p:cNvPr id="27650" name="Rectangle 3"/>
          <p:cNvSpPr>
            <a:spLocks noGrp="1" noChangeArrowheads="1"/>
          </p:cNvSpPr>
          <p:nvPr>
            <p:ph idx="1"/>
          </p:nvPr>
        </p:nvSpPr>
        <p:spPr>
          <a:xfrm>
            <a:off x="2133600" y="2209800"/>
            <a:ext cx="6172200" cy="3505200"/>
          </a:xfrm>
        </p:spPr>
        <p:txBody>
          <a:bodyPr/>
          <a:lstStyle/>
          <a:p>
            <a:pPr marL="533400" indent="-533400" eaLnBrk="1" hangingPunct="1">
              <a:lnSpc>
                <a:spcPct val="90000"/>
              </a:lnSpc>
              <a:buFont typeface="Arial" pitchFamily="84" charset="0"/>
              <a:buNone/>
            </a:pPr>
            <a:r>
              <a:rPr lang="en-US" sz="3300" b="1" dirty="0">
                <a:solidFill>
                  <a:schemeClr val="tx2"/>
                </a:solidFill>
              </a:rPr>
              <a:t>5 Elements:</a:t>
            </a:r>
            <a:endParaRPr lang="en-US" sz="3300" b="1" dirty="0"/>
          </a:p>
          <a:p>
            <a:pPr marL="533400" indent="-533400" eaLnBrk="1" hangingPunct="1">
              <a:lnSpc>
                <a:spcPct val="90000"/>
              </a:lnSpc>
              <a:buFont typeface="Arial" pitchFamily="84" charset="0"/>
              <a:buAutoNum type="arabicParenR"/>
            </a:pPr>
            <a:r>
              <a:rPr lang="en-US" sz="3000" dirty="0"/>
              <a:t>Facility “of” interstate </a:t>
            </a:r>
            <a:r>
              <a:rPr lang="en-US" sz="3000" dirty="0" smtClean="0"/>
              <a:t>commerce</a:t>
            </a:r>
          </a:p>
          <a:p>
            <a:pPr marL="533400" indent="-533400" eaLnBrk="1" hangingPunct="1">
              <a:lnSpc>
                <a:spcPct val="90000"/>
              </a:lnSpc>
              <a:buFont typeface="Arial" pitchFamily="84" charset="0"/>
              <a:buNone/>
            </a:pPr>
            <a:endParaRPr lang="en-US" sz="1500" dirty="0"/>
          </a:p>
          <a:p>
            <a:pPr marL="533400" indent="-533400" eaLnBrk="1" hangingPunct="1">
              <a:lnSpc>
                <a:spcPct val="90000"/>
              </a:lnSpc>
              <a:buFont typeface="Arial" pitchFamily="84" charset="0"/>
              <a:buAutoNum type="arabicParenR" startAt="2"/>
            </a:pPr>
            <a:r>
              <a:rPr lang="en-US" sz="3000" dirty="0"/>
              <a:t>Intend to “damage or interfere with” an animal </a:t>
            </a:r>
            <a:r>
              <a:rPr lang="en-US" sz="3000" dirty="0" smtClean="0"/>
              <a:t>enterprise</a:t>
            </a:r>
          </a:p>
          <a:p>
            <a:pPr marL="533400" indent="-533400" eaLnBrk="1" hangingPunct="1">
              <a:lnSpc>
                <a:spcPct val="90000"/>
              </a:lnSpc>
              <a:buFont typeface="Arial" pitchFamily="84" charset="0"/>
              <a:buAutoNum type="arabicParenR" startAt="2"/>
            </a:pPr>
            <a:endParaRPr lang="en-US" sz="1500" dirty="0"/>
          </a:p>
          <a:p>
            <a:pPr marL="533400" indent="-533400" eaLnBrk="1" hangingPunct="1">
              <a:lnSpc>
                <a:spcPct val="90000"/>
              </a:lnSpc>
              <a:buFont typeface="Arial" pitchFamily="84" charset="0"/>
              <a:buAutoNum type="arabicParenR" startAt="3"/>
            </a:pPr>
            <a:r>
              <a:rPr lang="en-US" sz="3000" dirty="0"/>
              <a:t>Cause “real or personal property” loss</a:t>
            </a:r>
          </a:p>
          <a:p>
            <a:pPr marL="533400" indent="-533400" eaLnBrk="1" hangingPunct="1">
              <a:lnSpc>
                <a:spcPct val="90000"/>
              </a:lnSpc>
              <a:buFont typeface="Arial" pitchFamily="84" charset="0"/>
              <a:buNone/>
            </a:pPr>
            <a:r>
              <a:rPr lang="en-US" sz="3000" dirty="0"/>
              <a:t>	Successful Boycott = </a:t>
            </a:r>
          </a:p>
          <a:p>
            <a:pPr marL="533400" indent="-533400" eaLnBrk="1" hangingPunct="1">
              <a:lnSpc>
                <a:spcPct val="90000"/>
              </a:lnSpc>
              <a:buFont typeface="Arial" pitchFamily="84" charset="0"/>
              <a:buNone/>
            </a:pPr>
            <a:r>
              <a:rPr lang="en-US" sz="3000" dirty="0"/>
              <a:t>	20 years in </a:t>
            </a:r>
            <a:r>
              <a:rPr lang="en-US" sz="3000" dirty="0" smtClean="0"/>
              <a:t>jail</a:t>
            </a:r>
          </a:p>
          <a:p>
            <a:pPr marL="533400" indent="-533400" eaLnBrk="1" hangingPunct="1">
              <a:lnSpc>
                <a:spcPct val="90000"/>
              </a:lnSpc>
              <a:buFont typeface="Arial" pitchFamily="84" charset="0"/>
              <a:buNone/>
            </a:pPr>
            <a:endParaRPr lang="en-US" sz="2400" dirty="0"/>
          </a:p>
          <a:p>
            <a:pPr marL="533400" indent="-533400" eaLnBrk="1" hangingPunct="1">
              <a:lnSpc>
                <a:spcPct val="90000"/>
              </a:lnSpc>
              <a:buFont typeface="Arial" pitchFamily="84" charset="0"/>
              <a:buAutoNum type="arabicParenR"/>
            </a:pPr>
            <a:endParaRPr lang="en-US" sz="2400" dirty="0"/>
          </a:p>
          <a:p>
            <a:pPr marL="533400" indent="-533400" eaLnBrk="1" hangingPunct="1">
              <a:lnSpc>
                <a:spcPct val="90000"/>
              </a:lnSpc>
            </a:pPr>
            <a:endParaRPr lang="en-US" sz="2400" dirty="0"/>
          </a:p>
        </p:txBody>
      </p:sp>
    </p:spTree>
  </p:cSld>
  <p:clrMapOvr>
    <a:masterClrMapping/>
  </p:clrMapOvr>
  <p:transition advTm="100133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381000"/>
            <a:ext cx="5943600" cy="1295400"/>
          </a:xfrm>
        </p:spPr>
        <p:txBody>
          <a:bodyPr/>
          <a:lstStyle/>
          <a:p>
            <a:pPr eaLnBrk="1" hangingPunct="1"/>
            <a:r>
              <a:rPr lang="en-US" sz="4000" smtClean="0"/>
              <a:t>AETA’s </a:t>
            </a:r>
            <a:r>
              <a:rPr lang="en-US" sz="4000" smtClean="0">
                <a:solidFill>
                  <a:schemeClr val="tx2"/>
                </a:solidFill>
              </a:rPr>
              <a:t>5 Elements</a:t>
            </a:r>
            <a:r>
              <a:rPr lang="en-US" sz="4000" smtClean="0"/>
              <a:t> </a:t>
            </a:r>
            <a:r>
              <a:rPr lang="en-US" sz="2300" smtClean="0"/>
              <a:t>(continued)</a:t>
            </a:r>
            <a:endParaRPr lang="en-US" sz="4000" smtClean="0"/>
          </a:p>
        </p:txBody>
      </p:sp>
      <p:sp>
        <p:nvSpPr>
          <p:cNvPr id="29698" name="Rectangle 1"/>
          <p:cNvSpPr>
            <a:spLocks noChangeArrowheads="1"/>
          </p:cNvSpPr>
          <p:nvPr/>
        </p:nvSpPr>
        <p:spPr bwMode="auto">
          <a:xfrm>
            <a:off x="1828800" y="1752600"/>
            <a:ext cx="6934200" cy="367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533400" indent="-533400" eaLnBrk="0" hangingPunct="0">
              <a:lnSpc>
                <a:spcPts val="3800"/>
              </a:lnSpc>
              <a:buFont typeface="Arial" pitchFamily="84" charset="0"/>
              <a:buAutoNum type="arabicParenR" startAt="4"/>
            </a:pPr>
            <a:r>
              <a:rPr lang="en-US" sz="3000">
                <a:latin typeface="Franklin Gothic Book" charset="0"/>
              </a:rPr>
              <a:t>“Intend to cause the reasonable fear of death or serious bodily injury … by a course of conduct involving threats, vandalism, property damage, criminal trespass, harassment, or intimidation.”</a:t>
            </a:r>
          </a:p>
          <a:p>
            <a:pPr marL="533400" indent="-533400" eaLnBrk="0" hangingPunct="0">
              <a:buFont typeface="Arial" pitchFamily="84" charset="0"/>
              <a:buAutoNum type="arabicParenR" startAt="4"/>
            </a:pPr>
            <a:endParaRPr lang="en-US" sz="1500">
              <a:latin typeface="Franklin Gothic Book" charset="0"/>
            </a:endParaRPr>
          </a:p>
          <a:p>
            <a:pPr marL="533400" indent="-533400" eaLnBrk="0" hangingPunct="0">
              <a:buFont typeface="Arial" pitchFamily="84" charset="0"/>
              <a:buAutoNum type="arabicParenR" startAt="4"/>
            </a:pPr>
            <a:r>
              <a:rPr lang="en-US" sz="3000">
                <a:latin typeface="Franklin Gothic Book" charset="0"/>
              </a:rPr>
              <a:t>Conspiracy</a:t>
            </a:r>
          </a:p>
        </p:txBody>
      </p:sp>
    </p:spTree>
  </p:cSld>
  <p:clrMapOvr>
    <a:masterClrMapping/>
  </p:clrMapOvr>
  <p:transition advTm="89556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404664"/>
            <a:ext cx="7162800" cy="1368152"/>
          </a:xfrm>
        </p:spPr>
        <p:txBody>
          <a:bodyPr/>
          <a:lstStyle/>
          <a:p>
            <a:pPr eaLnBrk="1" hangingPunct="1"/>
            <a:r>
              <a:rPr lang="en-US" sz="5000" dirty="0" smtClean="0"/>
              <a:t>Excessive Penalties</a:t>
            </a:r>
          </a:p>
        </p:txBody>
      </p:sp>
      <p:sp>
        <p:nvSpPr>
          <p:cNvPr id="78850" name="Rectangle 3"/>
          <p:cNvSpPr>
            <a:spLocks noGrp="1" noChangeArrowheads="1"/>
          </p:cNvSpPr>
          <p:nvPr>
            <p:ph idx="1"/>
          </p:nvPr>
        </p:nvSpPr>
        <p:spPr>
          <a:xfrm>
            <a:off x="1835696" y="1844824"/>
            <a:ext cx="6774904" cy="3946376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Exceeds </a:t>
            </a:r>
            <a:r>
              <a:rPr lang="en-US" sz="2800" dirty="0"/>
              <a:t>2005 Federal Sentencing Guidelines: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/>
              <a:t>Sexual Abuse = 4.5 years 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/>
              <a:t>Manslaughter = 3 years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/>
              <a:t>Larceny = 4 months</a:t>
            </a:r>
          </a:p>
          <a:p>
            <a:pPr marL="342900" lvl="1" indent="-342900" eaLnBrk="1" hangingPunct="1">
              <a:lnSpc>
                <a:spcPct val="90000"/>
              </a:lnSpc>
              <a:buFont typeface="Arial" pitchFamily="84" charset="0"/>
              <a:buChar char="•"/>
            </a:pPr>
            <a:r>
              <a:rPr lang="en-US" dirty="0"/>
              <a:t>Up to 20 years </a:t>
            </a:r>
            <a:endParaRPr lang="en-US" dirty="0" smtClean="0"/>
          </a:p>
          <a:p>
            <a:pPr marL="342900" lvl="1" indent="-342900" eaLnBrk="1" hangingPunct="1">
              <a:lnSpc>
                <a:spcPct val="90000"/>
              </a:lnSpc>
              <a:buFont typeface="Arial" pitchFamily="84" charset="0"/>
              <a:buChar char="•"/>
            </a:pPr>
            <a:r>
              <a:rPr lang="en-US" dirty="0" smtClean="0"/>
              <a:t>Penalties can be </a:t>
            </a:r>
            <a:r>
              <a:rPr lang="en-US" dirty="0"/>
              <a:t>increased by </a:t>
            </a:r>
            <a:r>
              <a:rPr lang="en-US" dirty="0" smtClean="0"/>
              <a:t>target’s </a:t>
            </a:r>
            <a:r>
              <a:rPr lang="en-US" dirty="0"/>
              <a:t>actions taken after the fact, e.g., security system or </a:t>
            </a:r>
            <a:r>
              <a:rPr lang="en-US" dirty="0" smtClean="0"/>
              <a:t>guards</a:t>
            </a:r>
          </a:p>
          <a:p>
            <a:pPr marL="457200" lvl="1" indent="0" eaLnBrk="1" hangingPunct="1">
              <a:lnSpc>
                <a:spcPct val="90000"/>
              </a:lnSpc>
              <a:buNone/>
            </a:pPr>
            <a:endParaRPr lang="en-US" dirty="0" smtClean="0"/>
          </a:p>
          <a:p>
            <a:pPr lvl="1" eaLnBrk="1" hangingPunct="1">
              <a:lnSpc>
                <a:spcPct val="90000"/>
              </a:lnSpc>
            </a:pPr>
            <a:endParaRPr lang="en-US" sz="2400" dirty="0" smtClean="0"/>
          </a:p>
        </p:txBody>
      </p:sp>
    </p:spTree>
  </p:cSld>
  <p:clrMapOvr>
    <a:masterClrMapping/>
  </p:clrMapOvr>
  <p:transition advTm="16392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/>
          <p:cNvSpPr>
            <a:spLocks noChangeArrowheads="1"/>
          </p:cNvSpPr>
          <p:nvPr/>
        </p:nvSpPr>
        <p:spPr bwMode="auto">
          <a:xfrm>
            <a:off x="1905000" y="1241425"/>
            <a:ext cx="632460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3500" dirty="0"/>
              <a:t>AETA’s Rules of Construction </a:t>
            </a:r>
          </a:p>
          <a:p>
            <a:r>
              <a:rPr lang="en-US" sz="3500" dirty="0"/>
              <a:t>	Nominally </a:t>
            </a:r>
            <a:r>
              <a:rPr lang="en-US" sz="3500" dirty="0" smtClean="0"/>
              <a:t>Exempt:</a:t>
            </a:r>
            <a:endParaRPr lang="en-US" sz="3500" dirty="0"/>
          </a:p>
        </p:txBody>
      </p:sp>
      <p:sp>
        <p:nvSpPr>
          <p:cNvPr id="141315" name="Rectangle 3"/>
          <p:cNvSpPr>
            <a:spLocks noChangeArrowheads="1"/>
          </p:cNvSpPr>
          <p:nvPr/>
        </p:nvSpPr>
        <p:spPr bwMode="auto">
          <a:xfrm>
            <a:off x="2438400" y="2895600"/>
            <a:ext cx="5410200" cy="187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buFont typeface="Times" pitchFamily="84" charset="0"/>
              <a:buChar char="•"/>
            </a:pPr>
            <a:r>
              <a:rPr lang="en-US" dirty="0"/>
              <a:t> </a:t>
            </a:r>
            <a:r>
              <a:rPr lang="en-US" sz="2900" dirty="0"/>
              <a:t>First Amendment Activity</a:t>
            </a:r>
          </a:p>
          <a:p>
            <a:pPr>
              <a:buFont typeface="Times" pitchFamily="84" charset="0"/>
              <a:buChar char="•"/>
            </a:pPr>
            <a:endParaRPr lang="en-US" sz="2900" dirty="0"/>
          </a:p>
          <a:p>
            <a:pPr>
              <a:buFont typeface="Times" pitchFamily="84" charset="0"/>
              <a:buChar char="•"/>
            </a:pPr>
            <a:r>
              <a:rPr lang="en-US" sz="2900" dirty="0"/>
              <a:t> “Lawful Boycotts</a:t>
            </a:r>
            <a:r>
              <a:rPr lang="en-US" sz="2900" dirty="0" smtClean="0"/>
              <a:t>” – </a:t>
            </a:r>
          </a:p>
          <a:p>
            <a:r>
              <a:rPr lang="en-US" sz="2900" dirty="0" smtClean="0"/>
              <a:t>   but not lost profits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914400"/>
            <a:ext cx="7848600" cy="838200"/>
          </a:xfrm>
        </p:spPr>
        <p:txBody>
          <a:bodyPr/>
          <a:lstStyle/>
          <a:p>
            <a:pPr algn="l" eaLnBrk="1" hangingPunct="1"/>
            <a:r>
              <a:rPr lang="en-US" sz="4000" dirty="0" smtClean="0"/>
              <a:t>AETA Terrorism Enhancements 				for: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2209800" y="2286000"/>
            <a:ext cx="5486400" cy="3735288"/>
          </a:xfrm>
        </p:spPr>
        <p:txBody>
          <a:bodyPr rtlCol="0">
            <a:normAutofit fontScale="92500"/>
          </a:bodyPr>
          <a:lstStyle/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3000" dirty="0" err="1" smtClean="0">
                <a:ea typeface="+mn-ea"/>
                <a:cs typeface="+mn-cs"/>
              </a:rPr>
              <a:t>Leafletting</a:t>
            </a:r>
            <a:r>
              <a:rPr lang="en-US" sz="3000" dirty="0" smtClean="0">
                <a:ea typeface="+mn-ea"/>
                <a:cs typeface="+mn-cs"/>
              </a:rPr>
              <a:t> and Demonstrating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3000" dirty="0" smtClean="0">
                <a:ea typeface="+mn-ea"/>
                <a:cs typeface="+mn-cs"/>
              </a:rPr>
              <a:t>Profit loss from Successful Boycotts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3000" dirty="0" smtClean="0">
                <a:ea typeface="+mn-ea"/>
                <a:cs typeface="+mn-cs"/>
              </a:rPr>
              <a:t>Petty State Violations and Misdemeanors</a:t>
            </a:r>
          </a:p>
          <a:p>
            <a:pPr lvl="2"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800" dirty="0" smtClean="0">
                <a:ea typeface="+mn-ea"/>
              </a:rPr>
              <a:t>Trespass</a:t>
            </a:r>
          </a:p>
          <a:p>
            <a:pPr lvl="2"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800" dirty="0" smtClean="0">
                <a:ea typeface="+mn-ea"/>
              </a:rPr>
              <a:t>Harassment</a:t>
            </a:r>
          </a:p>
          <a:p>
            <a:pPr lvl="2"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800" dirty="0" smtClean="0">
                <a:ea typeface="+mn-ea"/>
              </a:rPr>
              <a:t>Vandalism</a:t>
            </a:r>
          </a:p>
          <a:p>
            <a:pPr lvl="2"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2000" dirty="0" smtClean="0"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Grp="1" noChangeArrowheads="1"/>
          </p:cNvSpPr>
          <p:nvPr>
            <p:ph type="title"/>
          </p:nvPr>
        </p:nvSpPr>
        <p:spPr>
          <a:xfrm>
            <a:off x="1371600" y="914400"/>
            <a:ext cx="7391400" cy="1143000"/>
          </a:xfrm>
        </p:spPr>
        <p:txBody>
          <a:bodyPr/>
          <a:lstStyle/>
          <a:p>
            <a:pPr algn="l" eaLnBrk="1" hangingPunct="1"/>
            <a:r>
              <a:rPr lang="en-US" sz="4800" smtClean="0"/>
              <a:t>Terrorism Enhancements </a:t>
            </a:r>
            <a:br>
              <a:rPr lang="en-US" sz="4800" smtClean="0"/>
            </a:br>
            <a:r>
              <a:rPr lang="en-US" sz="4800" smtClean="0"/>
              <a:t>			for: </a:t>
            </a:r>
          </a:p>
        </p:txBody>
      </p:sp>
      <p:sp>
        <p:nvSpPr>
          <p:cNvPr id="33794" name="Rectangle 3"/>
          <p:cNvSpPr>
            <a:spLocks noGrp="1" noChangeArrowheads="1"/>
          </p:cNvSpPr>
          <p:nvPr>
            <p:ph idx="1"/>
          </p:nvPr>
        </p:nvSpPr>
        <p:spPr>
          <a:xfrm>
            <a:off x="1600200" y="2819400"/>
            <a:ext cx="7086600" cy="2743200"/>
          </a:xfrm>
        </p:spPr>
        <p:txBody>
          <a:bodyPr/>
          <a:lstStyle/>
          <a:p>
            <a:pPr eaLnBrk="1" hangingPunct="1"/>
            <a:r>
              <a:rPr lang="en-US" sz="3500" dirty="0" smtClean="0"/>
              <a:t>Animal Rights Ideology</a:t>
            </a:r>
          </a:p>
          <a:p>
            <a:pPr eaLnBrk="1" hangingPunct="1"/>
            <a:endParaRPr lang="en-US" sz="1500" dirty="0" smtClean="0"/>
          </a:p>
          <a:p>
            <a:pPr eaLnBrk="1" hangingPunct="1"/>
            <a:r>
              <a:rPr lang="en-US" sz="3500" dirty="0" smtClean="0"/>
              <a:t>Liable for illegal acts of unknown third parties through guilt by association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2"/>
          <p:cNvSpPr>
            <a:spLocks noGrp="1" noChangeArrowheads="1"/>
          </p:cNvSpPr>
          <p:nvPr>
            <p:ph type="title"/>
          </p:nvPr>
        </p:nvSpPr>
        <p:spPr>
          <a:xfrm>
            <a:off x="1447800" y="914400"/>
            <a:ext cx="6629400" cy="1219200"/>
          </a:xfrm>
        </p:spPr>
        <p:txBody>
          <a:bodyPr/>
          <a:lstStyle/>
          <a:p>
            <a:pPr eaLnBrk="1" hangingPunct="1"/>
            <a:r>
              <a:rPr lang="en-US" sz="5000" smtClean="0"/>
              <a:t>Course of Conduct</a:t>
            </a:r>
          </a:p>
        </p:txBody>
      </p:sp>
      <p:sp>
        <p:nvSpPr>
          <p:cNvPr id="35842" name="Rectangle 3"/>
          <p:cNvSpPr>
            <a:spLocks noGrp="1" noChangeArrowheads="1"/>
          </p:cNvSpPr>
          <p:nvPr>
            <p:ph idx="1"/>
          </p:nvPr>
        </p:nvSpPr>
        <p:spPr>
          <a:xfrm>
            <a:off x="1981200" y="2895600"/>
            <a:ext cx="6172200" cy="2438400"/>
          </a:xfrm>
        </p:spPr>
        <p:txBody>
          <a:bodyPr/>
          <a:lstStyle/>
          <a:p>
            <a:pPr eaLnBrk="1" hangingPunct="1">
              <a:buFont typeface="Times" pitchFamily="84" charset="0"/>
              <a:buNone/>
            </a:pPr>
            <a:r>
              <a:rPr lang="en-US" sz="3800" smtClean="0"/>
              <a:t>“2 or more acts evidencing a continuity of purpose”</a:t>
            </a: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0" y="533400"/>
            <a:ext cx="5334000" cy="13716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5000" dirty="0" smtClean="0">
                <a:ea typeface="+mj-ea"/>
                <a:cs typeface="+mj-cs"/>
              </a:rPr>
              <a:t>“Course of Conduct”</a:t>
            </a:r>
          </a:p>
        </p:txBody>
      </p:sp>
      <p:sp>
        <p:nvSpPr>
          <p:cNvPr id="37890" name="Rectangle 3"/>
          <p:cNvSpPr>
            <a:spLocks noGrp="1" noChangeArrowheads="1"/>
          </p:cNvSpPr>
          <p:nvPr>
            <p:ph idx="1"/>
          </p:nvPr>
        </p:nvSpPr>
        <p:spPr>
          <a:xfrm>
            <a:off x="1981200" y="2438400"/>
            <a:ext cx="7620000" cy="25146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3000" smtClean="0"/>
              <a:t>Acts not illegal</a:t>
            </a:r>
          </a:p>
          <a:p>
            <a:pPr eaLnBrk="1" hangingPunct="1">
              <a:lnSpc>
                <a:spcPct val="90000"/>
              </a:lnSpc>
            </a:pPr>
            <a:r>
              <a:rPr lang="en-US" sz="3000" smtClean="0"/>
              <a:t>Purpose not illegal</a:t>
            </a:r>
          </a:p>
          <a:p>
            <a:pPr eaLnBrk="1" hangingPunct="1">
              <a:lnSpc>
                <a:spcPct val="90000"/>
              </a:lnSpc>
            </a:pPr>
            <a:r>
              <a:rPr lang="en-US" sz="3000" smtClean="0"/>
              <a:t>Not necessarily same person</a:t>
            </a:r>
          </a:p>
          <a:p>
            <a:pPr eaLnBrk="1" hangingPunct="1">
              <a:lnSpc>
                <a:spcPct val="90000"/>
              </a:lnSpc>
            </a:pPr>
            <a:r>
              <a:rPr lang="en-US" sz="3000" smtClean="0"/>
              <a:t>No conspiracy </a:t>
            </a:r>
          </a:p>
          <a:p>
            <a:pPr eaLnBrk="1" hangingPunct="1">
              <a:lnSpc>
                <a:spcPct val="90000"/>
              </a:lnSpc>
            </a:pPr>
            <a:r>
              <a:rPr lang="en-US" sz="3000" smtClean="0"/>
              <a:t>No temporal concurrence / imminence</a:t>
            </a:r>
          </a:p>
          <a:p>
            <a:pPr eaLnBrk="1" hangingPunct="1">
              <a:lnSpc>
                <a:spcPct val="90000"/>
              </a:lnSpc>
            </a:pPr>
            <a:r>
              <a:rPr lang="en-US" sz="3000" smtClean="0"/>
              <a:t>Demo example</a:t>
            </a:r>
          </a:p>
          <a:p>
            <a:pPr eaLnBrk="1" hangingPunct="1">
              <a:lnSpc>
                <a:spcPct val="90000"/>
              </a:lnSpc>
            </a:pPr>
            <a:endParaRPr lang="en-US" sz="2800" smtClean="0"/>
          </a:p>
          <a:p>
            <a:pPr eaLnBrk="1" hangingPunct="1">
              <a:lnSpc>
                <a:spcPct val="90000"/>
              </a:lnSpc>
            </a:pPr>
            <a:endParaRPr lang="en-US" sz="2800" smtClean="0"/>
          </a:p>
        </p:txBody>
      </p:sp>
    </p:spTree>
  </p:cSld>
  <p:clrMapOvr>
    <a:masterClrMapping/>
  </p:clrMapOvr>
  <p:transition advTm="26289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0" y="838200"/>
            <a:ext cx="6553200" cy="1143000"/>
          </a:xfrm>
        </p:spPr>
        <p:txBody>
          <a:bodyPr/>
          <a:lstStyle/>
          <a:p>
            <a:pPr eaLnBrk="1" hangingPunct="1"/>
            <a:r>
              <a:rPr lang="en-US" sz="4500" smtClean="0"/>
              <a:t>RICO for </a:t>
            </a:r>
            <a:br>
              <a:rPr lang="en-US" sz="4500" smtClean="0"/>
            </a:br>
            <a:r>
              <a:rPr lang="en-US" sz="4500" smtClean="0"/>
              <a:t>Animal Activists</a:t>
            </a:r>
          </a:p>
        </p:txBody>
      </p:sp>
      <p:sp>
        <p:nvSpPr>
          <p:cNvPr id="39938" name="Rectangle 3"/>
          <p:cNvSpPr>
            <a:spLocks noGrp="1" noChangeArrowheads="1"/>
          </p:cNvSpPr>
          <p:nvPr>
            <p:ph idx="1"/>
          </p:nvPr>
        </p:nvSpPr>
        <p:spPr>
          <a:xfrm>
            <a:off x="1981200" y="2743200"/>
            <a:ext cx="6553200" cy="2286000"/>
          </a:xfrm>
        </p:spPr>
        <p:txBody>
          <a:bodyPr/>
          <a:lstStyle/>
          <a:p>
            <a:pPr eaLnBrk="1" hangingPunct="1"/>
            <a:r>
              <a:rPr lang="en-US" smtClean="0"/>
              <a:t>RICO - engaged in the same enterprise </a:t>
            </a:r>
          </a:p>
          <a:p>
            <a:pPr eaLnBrk="1" hangingPunct="1"/>
            <a:r>
              <a:rPr lang="en-US" smtClean="0"/>
              <a:t>AETA - “continuity of purpose”</a:t>
            </a:r>
            <a:endParaRPr lang="en-US" sz="2000" smtClean="0"/>
          </a:p>
          <a:p>
            <a:pPr eaLnBrk="1" hangingPunct="1"/>
            <a:r>
              <a:rPr lang="en-US" smtClean="0"/>
              <a:t>No conspiracy required</a:t>
            </a:r>
          </a:p>
          <a:p>
            <a:pPr lvl="1" eaLnBrk="1" hangingPunct="1"/>
            <a:endParaRPr lang="en-US" smtClean="0"/>
          </a:p>
          <a:p>
            <a:pPr eaLnBrk="1" hangingPunct="1">
              <a:buFont typeface="Times" pitchFamily="84" charset="0"/>
              <a:buNone/>
            </a:pPr>
            <a:endParaRPr lang="en-US" sz="2400" smtClean="0"/>
          </a:p>
        </p:txBody>
      </p:sp>
    </p:spTree>
  </p:cSld>
  <p:clrMapOvr>
    <a:masterClrMapping/>
  </p:clrMapOvr>
  <p:transition advTm="33325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533400"/>
            <a:ext cx="8001000" cy="2286000"/>
          </a:xfrm>
        </p:spPr>
        <p:txBody>
          <a:bodyPr/>
          <a:lstStyle/>
          <a:p>
            <a:pPr eaLnBrk="1" hangingPunct="1"/>
            <a:r>
              <a:rPr lang="en-US" sz="3600" smtClean="0"/>
              <a:t>US v Fullmer (“SHAC 7”) </a:t>
            </a:r>
            <a:br>
              <a:rPr lang="en-US" sz="3600" smtClean="0"/>
            </a:br>
            <a:r>
              <a:rPr lang="en-US" sz="3600" smtClean="0"/>
              <a:t>Animal Enterprise Protection Act 2002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1676400" y="2895600"/>
            <a:ext cx="7086600" cy="2133600"/>
          </a:xfrm>
        </p:spPr>
        <p:txBody>
          <a:bodyPr rtlCol="0">
            <a:normAutofit fontScale="85000" lnSpcReduction="10000"/>
          </a:bodyPr>
          <a:lstStyle/>
          <a:p>
            <a:pPr eaLnBrk="1" fontAlgn="auto" hangingPunct="1">
              <a:lnSpc>
                <a:spcPts val="39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3000" dirty="0" smtClean="0">
                <a:ea typeface="+mn-ea"/>
                <a:cs typeface="+mn-cs"/>
              </a:rPr>
              <a:t>Stop Huntingdon Animal Cruelty (SHAC)</a:t>
            </a:r>
          </a:p>
          <a:p>
            <a:pPr eaLnBrk="1" fontAlgn="auto" hangingPunct="1">
              <a:lnSpc>
                <a:spcPts val="39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3000" dirty="0" smtClean="0">
                <a:ea typeface="+mn-ea"/>
                <a:cs typeface="+mn-cs"/>
              </a:rPr>
              <a:t>Successful Economic Boycott on the Internet</a:t>
            </a:r>
          </a:p>
          <a:p>
            <a:pPr eaLnBrk="1" fontAlgn="auto" hangingPunct="1">
              <a:lnSpc>
                <a:spcPts val="39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3000" dirty="0" smtClean="0">
                <a:ea typeface="+mn-ea"/>
                <a:cs typeface="+mn-cs"/>
              </a:rPr>
              <a:t>Convicted of Animal Enterprise Terrorism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2800" dirty="0" smtClean="0">
              <a:ea typeface="+mn-ea"/>
              <a:cs typeface="+mn-cs"/>
            </a:endParaRP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2800" dirty="0" smtClean="0">
              <a:ea typeface="+mn-ea"/>
              <a:cs typeface="+mn-cs"/>
            </a:endParaRPr>
          </a:p>
        </p:txBody>
      </p:sp>
    </p:spTree>
  </p:cSld>
  <p:clrMapOvr>
    <a:masterClrMapping/>
  </p:clrMapOvr>
  <p:transition advTm="3289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371600" y="990600"/>
            <a:ext cx="6705600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5000" dirty="0" smtClean="0">
                <a:ea typeface="+mj-ea"/>
                <a:cs typeface="+mj-cs"/>
              </a:rPr>
              <a:t>SHAC Campaign Results</a:t>
            </a:r>
          </a:p>
        </p:txBody>
      </p:sp>
      <p:sp>
        <p:nvSpPr>
          <p:cNvPr id="44034" name="Rectangle 3"/>
          <p:cNvSpPr>
            <a:spLocks noGrp="1" noChangeArrowheads="1"/>
          </p:cNvSpPr>
          <p:nvPr>
            <p:ph idx="1"/>
          </p:nvPr>
        </p:nvSpPr>
        <p:spPr>
          <a:xfrm>
            <a:off x="1905000" y="2590800"/>
            <a:ext cx="6553200" cy="33829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en-US" sz="2400" dirty="0" smtClean="0"/>
          </a:p>
          <a:p>
            <a:pPr lvl="1" eaLnBrk="1" hangingPunct="1">
              <a:lnSpc>
                <a:spcPct val="90000"/>
              </a:lnSpc>
              <a:buFont typeface="Wingdings" pitchFamily="84" charset="2"/>
              <a:buChar char="Ø"/>
            </a:pPr>
            <a:r>
              <a:rPr lang="en-US" sz="2500" dirty="0" smtClean="0"/>
              <a:t> </a:t>
            </a:r>
            <a:r>
              <a:rPr lang="en-US" dirty="0" smtClean="0"/>
              <a:t>Marsh, Inc. leaves HLS</a:t>
            </a:r>
          </a:p>
          <a:p>
            <a:pPr lvl="1" eaLnBrk="1" hangingPunct="1">
              <a:lnSpc>
                <a:spcPct val="90000"/>
              </a:lnSpc>
              <a:buFont typeface="Wingdings" pitchFamily="84" charset="2"/>
              <a:buChar char="Ø"/>
            </a:pPr>
            <a:r>
              <a:rPr lang="en-US" dirty="0" smtClean="0"/>
              <a:t> Deloitte &amp; </a:t>
            </a:r>
            <a:r>
              <a:rPr lang="en-US" dirty="0" err="1" smtClean="0"/>
              <a:t>Touche</a:t>
            </a:r>
            <a:r>
              <a:rPr lang="en-US" dirty="0" smtClean="0"/>
              <a:t> leaves HLS</a:t>
            </a:r>
          </a:p>
          <a:p>
            <a:pPr lvl="1" eaLnBrk="1" hangingPunct="1">
              <a:lnSpc>
                <a:spcPct val="90000"/>
              </a:lnSpc>
              <a:buFont typeface="Wingdings" pitchFamily="84" charset="2"/>
              <a:buChar char="Ø"/>
            </a:pPr>
            <a:r>
              <a:rPr lang="en-US" dirty="0" smtClean="0"/>
              <a:t> Board Members leave HLS</a:t>
            </a:r>
          </a:p>
          <a:p>
            <a:pPr lvl="1" eaLnBrk="1" hangingPunct="1">
              <a:lnSpc>
                <a:spcPct val="90000"/>
              </a:lnSpc>
              <a:buFont typeface="Wingdings" pitchFamily="84" charset="2"/>
              <a:buChar char="Ø"/>
            </a:pPr>
            <a:r>
              <a:rPr lang="en-US" dirty="0" smtClean="0"/>
              <a:t> Delayed relisting on NYSE</a:t>
            </a:r>
          </a:p>
          <a:p>
            <a:pPr lvl="1" eaLnBrk="1" hangingPunct="1">
              <a:lnSpc>
                <a:spcPct val="90000"/>
              </a:lnSpc>
            </a:pPr>
            <a:endParaRPr lang="en-US" dirty="0" smtClean="0"/>
          </a:p>
          <a:p>
            <a:pPr lvl="1" eaLnBrk="1" hangingPunct="1">
              <a:lnSpc>
                <a:spcPct val="90000"/>
              </a:lnSpc>
              <a:buFont typeface="Times" pitchFamily="84" charset="0"/>
              <a:buNone/>
            </a:pPr>
            <a:endParaRPr lang="en-US" sz="2000" dirty="0" smtClean="0"/>
          </a:p>
        </p:txBody>
      </p:sp>
    </p:spTree>
  </p:cSld>
  <p:clrMapOvr>
    <a:masterClrMapping/>
  </p:clrMapOvr>
  <p:transition advTm="2443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0820" name="Picture 4"/>
          <p:cNvPicPr>
            <a:picLocks noGrp="1" noChangeAspect="1" noChangeArrowheads="1"/>
          </p:cNvPicPr>
          <p:nvPr>
            <p:ph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2667000" y="304800"/>
            <a:ext cx="4114800" cy="6324600"/>
          </a:xfrm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685800"/>
            <a:ext cx="6781800" cy="1295400"/>
          </a:xfrm>
        </p:spPr>
        <p:txBody>
          <a:bodyPr/>
          <a:lstStyle/>
          <a:p>
            <a:pPr eaLnBrk="1" hangingPunct="1"/>
            <a:r>
              <a:rPr lang="en-US" sz="5000" smtClean="0"/>
              <a:t>US v Fullmer (SHAC 7) </a:t>
            </a:r>
            <a:br>
              <a:rPr lang="en-US" sz="5000" smtClean="0"/>
            </a:br>
            <a:r>
              <a:rPr lang="en-US" sz="5000" smtClean="0">
                <a:solidFill>
                  <a:schemeClr val="tx2"/>
                </a:solidFill>
              </a:rPr>
              <a:t>3rd Circuit Decision</a:t>
            </a:r>
            <a:endParaRPr lang="en-US" sz="5000" smtClean="0"/>
          </a:p>
        </p:txBody>
      </p:sp>
      <p:sp>
        <p:nvSpPr>
          <p:cNvPr id="48130" name="Rectangle 3"/>
          <p:cNvSpPr>
            <a:spLocks noGrp="1" noChangeArrowheads="1"/>
          </p:cNvSpPr>
          <p:nvPr>
            <p:ph idx="1"/>
          </p:nvPr>
        </p:nvSpPr>
        <p:spPr>
          <a:xfrm>
            <a:off x="2133600" y="2590800"/>
            <a:ext cx="5867400" cy="28194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3000" smtClean="0"/>
              <a:t>No direct evidence of wrongdoing</a:t>
            </a:r>
          </a:p>
          <a:p>
            <a:pPr eaLnBrk="1" hangingPunct="1">
              <a:lnSpc>
                <a:spcPct val="90000"/>
              </a:lnSpc>
            </a:pPr>
            <a:endParaRPr lang="en-US" sz="1500" smtClean="0"/>
          </a:p>
          <a:p>
            <a:pPr eaLnBrk="1" hangingPunct="1">
              <a:lnSpc>
                <a:spcPct val="90000"/>
              </a:lnSpc>
            </a:pPr>
            <a:r>
              <a:rPr lang="en-US" sz="3000" smtClean="0"/>
              <a:t>No direct evidence of conspiracy</a:t>
            </a:r>
          </a:p>
          <a:p>
            <a:pPr eaLnBrk="1" hangingPunct="1">
              <a:lnSpc>
                <a:spcPct val="90000"/>
              </a:lnSpc>
            </a:pPr>
            <a:endParaRPr lang="en-US" sz="1500" smtClean="0"/>
          </a:p>
          <a:p>
            <a:pPr eaLnBrk="1" hangingPunct="1">
              <a:lnSpc>
                <a:spcPct val="90000"/>
              </a:lnSpc>
            </a:pPr>
            <a:r>
              <a:rPr lang="en-US" sz="3000" smtClean="0"/>
              <a:t>Convictions affirmed by the “totality of the circumstances”</a:t>
            </a:r>
          </a:p>
          <a:p>
            <a:pPr eaLnBrk="1" hangingPunct="1">
              <a:lnSpc>
                <a:spcPct val="90000"/>
              </a:lnSpc>
            </a:pPr>
            <a:endParaRPr lang="en-US" sz="1500" smtClean="0"/>
          </a:p>
          <a:p>
            <a:pPr eaLnBrk="1" hangingPunct="1">
              <a:lnSpc>
                <a:spcPct val="90000"/>
              </a:lnSpc>
            </a:pPr>
            <a:r>
              <a:rPr lang="en-US" sz="3000" smtClean="0"/>
              <a:t>584 F.3d 132 (2009)</a:t>
            </a:r>
          </a:p>
          <a:p>
            <a:pPr eaLnBrk="1" hangingPunct="1">
              <a:lnSpc>
                <a:spcPct val="90000"/>
              </a:lnSpc>
            </a:pPr>
            <a:endParaRPr lang="en-US" sz="2800" smtClean="0"/>
          </a:p>
          <a:p>
            <a:pPr eaLnBrk="1" hangingPunct="1">
              <a:lnSpc>
                <a:spcPct val="90000"/>
              </a:lnSpc>
            </a:pPr>
            <a:endParaRPr lang="en-US" sz="2800" smtClean="0"/>
          </a:p>
        </p:txBody>
      </p:sp>
    </p:spTree>
  </p:cSld>
  <p:clrMapOvr>
    <a:masterClrMapping/>
  </p:clrMapOvr>
  <p:transition advTm="2775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1676400" y="685800"/>
            <a:ext cx="6477000" cy="6858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5000" dirty="0" smtClean="0">
                <a:ea typeface="+mj-ea"/>
                <a:cs typeface="+mj-cs"/>
              </a:rPr>
              <a:t>Guilt by Association</a:t>
            </a:r>
          </a:p>
        </p:txBody>
      </p:sp>
      <p:sp>
        <p:nvSpPr>
          <p:cNvPr id="50178" name="Rectangle 3"/>
          <p:cNvSpPr>
            <a:spLocks noGrp="1" noChangeArrowheads="1"/>
          </p:cNvSpPr>
          <p:nvPr>
            <p:ph idx="1"/>
          </p:nvPr>
        </p:nvSpPr>
        <p:spPr>
          <a:xfrm>
            <a:off x="2438400" y="2971800"/>
            <a:ext cx="5943600" cy="3276600"/>
          </a:xfrm>
        </p:spPr>
        <p:txBody>
          <a:bodyPr/>
          <a:lstStyle/>
          <a:p>
            <a:pPr lvl="1" eaLnBrk="1" hangingPunct="1">
              <a:lnSpc>
                <a:spcPts val="4000"/>
              </a:lnSpc>
              <a:spcAft>
                <a:spcPts val="600"/>
              </a:spcAft>
            </a:pPr>
            <a:r>
              <a:rPr lang="en-US" sz="3000" smtClean="0"/>
              <a:t>Anyone with this shared ideology acting in agreement was engaging in criminal conduct and conspiracy.</a:t>
            </a:r>
          </a:p>
          <a:p>
            <a:pPr lvl="1" eaLnBrk="1" hangingPunct="1">
              <a:spcAft>
                <a:spcPts val="600"/>
              </a:spcAft>
            </a:pPr>
            <a:r>
              <a:rPr lang="en-US" sz="3000" smtClean="0"/>
              <a:t>“Black” faxes</a:t>
            </a:r>
          </a:p>
        </p:txBody>
      </p:sp>
      <p:sp>
        <p:nvSpPr>
          <p:cNvPr id="50179" name="Rectangle 1"/>
          <p:cNvSpPr>
            <a:spLocks noChangeArrowheads="1"/>
          </p:cNvSpPr>
          <p:nvPr/>
        </p:nvSpPr>
        <p:spPr bwMode="auto">
          <a:xfrm>
            <a:off x="1828800" y="1905000"/>
            <a:ext cx="670560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342900" indent="-342900" eaLnBrk="0" hangingPunct="0">
              <a:spcAft>
                <a:spcPts val="1200"/>
              </a:spcAft>
              <a:buFont typeface="Arial" pitchFamily="84" charset="0"/>
              <a:buChar char="•"/>
            </a:pPr>
            <a:r>
              <a:rPr lang="en-US" sz="3000"/>
              <a:t>“Direct action” goal to shut down HLS</a:t>
            </a:r>
          </a:p>
        </p:txBody>
      </p:sp>
    </p:spTree>
  </p:cSld>
  <p:clrMapOvr>
    <a:masterClrMapping/>
  </p:clrMapOvr>
  <p:transition advTm="19849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304800"/>
            <a:ext cx="6096000" cy="1676400"/>
          </a:xfrm>
        </p:spPr>
        <p:txBody>
          <a:bodyPr/>
          <a:lstStyle/>
          <a:p>
            <a:pPr eaLnBrk="1" hangingPunct="1"/>
            <a:r>
              <a:rPr lang="en-US" sz="4500" smtClean="0"/>
              <a:t>Guilt by Association </a:t>
            </a:r>
            <a:br>
              <a:rPr lang="en-US" sz="4500" smtClean="0"/>
            </a:br>
            <a:r>
              <a:rPr lang="en-US" sz="4500" smtClean="0">
                <a:solidFill>
                  <a:schemeClr val="tx2"/>
                </a:solidFill>
              </a:rPr>
              <a:t>Josh Harper</a:t>
            </a:r>
            <a:endParaRPr lang="en-US" sz="4500" smtClean="0"/>
          </a:p>
        </p:txBody>
      </p:sp>
      <p:sp>
        <p:nvSpPr>
          <p:cNvPr id="52226" name="Rectangle 3"/>
          <p:cNvSpPr>
            <a:spLocks noGrp="1" noChangeArrowheads="1"/>
          </p:cNvSpPr>
          <p:nvPr>
            <p:ph idx="1"/>
          </p:nvPr>
        </p:nvSpPr>
        <p:spPr>
          <a:xfrm>
            <a:off x="1981200" y="2133600"/>
            <a:ext cx="7162800" cy="3810000"/>
          </a:xfrm>
        </p:spPr>
        <p:txBody>
          <a:bodyPr/>
          <a:lstStyle/>
          <a:p>
            <a:pPr eaLnBrk="1" hangingPunct="1">
              <a:lnSpc>
                <a:spcPts val="4000"/>
              </a:lnSpc>
            </a:pPr>
            <a:r>
              <a:rPr lang="en-US" sz="2800" smtClean="0"/>
              <a:t>Engaged exclusively in protected First Amendment activity</a:t>
            </a:r>
          </a:p>
          <a:p>
            <a:pPr eaLnBrk="1" hangingPunct="1">
              <a:lnSpc>
                <a:spcPts val="4000"/>
              </a:lnSpc>
            </a:pPr>
            <a:r>
              <a:rPr lang="en-US" sz="2800" smtClean="0"/>
              <a:t>Conviction for Conspiracy Upheld</a:t>
            </a:r>
          </a:p>
          <a:p>
            <a:pPr lvl="1" eaLnBrk="1" hangingPunct="1">
              <a:lnSpc>
                <a:spcPts val="4000"/>
              </a:lnSpc>
            </a:pPr>
            <a:r>
              <a:rPr lang="en-US" smtClean="0"/>
              <a:t>Friendship with Kevin Kjonaas and </a:t>
            </a:r>
          </a:p>
          <a:p>
            <a:pPr lvl="1" eaLnBrk="1" hangingPunct="1">
              <a:lnSpc>
                <a:spcPts val="4000"/>
              </a:lnSpc>
            </a:pPr>
            <a:r>
              <a:rPr lang="en-US" smtClean="0"/>
              <a:t>His longstanding political and personal support for the cause of animal rights </a:t>
            </a:r>
          </a:p>
          <a:p>
            <a:pPr lvl="1" eaLnBrk="1" hangingPunct="1">
              <a:lnSpc>
                <a:spcPts val="4000"/>
              </a:lnSpc>
              <a:buFont typeface="Times" pitchFamily="84" charset="0"/>
              <a:buNone/>
            </a:pPr>
            <a:r>
              <a:rPr lang="en-US" smtClean="0"/>
              <a:t>	~ Cert Petition, p.23</a:t>
            </a:r>
          </a:p>
        </p:txBody>
      </p:sp>
    </p:spTree>
  </p:cSld>
  <p:clrMapOvr>
    <a:masterClrMapping/>
  </p:clrMapOvr>
  <p:transition advTm="27204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/>
          <p:cNvSpPr>
            <a:spLocks noChangeArrowheads="1"/>
          </p:cNvSpPr>
          <p:nvPr/>
        </p:nvSpPr>
        <p:spPr bwMode="auto">
          <a:xfrm>
            <a:off x="1600200" y="1254125"/>
            <a:ext cx="6553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9267" name="Rectangle 3"/>
          <p:cNvSpPr>
            <a:spLocks noChangeArrowheads="1"/>
          </p:cNvSpPr>
          <p:nvPr/>
        </p:nvSpPr>
        <p:spPr bwMode="auto">
          <a:xfrm>
            <a:off x="2438400" y="1066800"/>
            <a:ext cx="47672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3400"/>
              <a:t>Judge Fisher’s Dissent</a:t>
            </a:r>
            <a:endParaRPr lang="en-US"/>
          </a:p>
        </p:txBody>
      </p:sp>
      <p:sp>
        <p:nvSpPr>
          <p:cNvPr id="139268" name="Rectangle 4"/>
          <p:cNvSpPr>
            <a:spLocks noChangeArrowheads="1"/>
          </p:cNvSpPr>
          <p:nvPr/>
        </p:nvSpPr>
        <p:spPr bwMode="auto">
          <a:xfrm>
            <a:off x="4621213" y="2316163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9269" name="Rectangle 5"/>
          <p:cNvSpPr>
            <a:spLocks noChangeArrowheads="1"/>
          </p:cNvSpPr>
          <p:nvPr/>
        </p:nvSpPr>
        <p:spPr bwMode="auto">
          <a:xfrm>
            <a:off x="2133600" y="2362200"/>
            <a:ext cx="6629400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buFont typeface="Times" pitchFamily="84" charset="0"/>
              <a:buChar char="•"/>
            </a:pPr>
            <a:r>
              <a:rPr lang="en-US" dirty="0"/>
              <a:t> Government never proved its case.</a:t>
            </a:r>
          </a:p>
          <a:p>
            <a:pPr>
              <a:buFont typeface="Times" pitchFamily="84" charset="0"/>
              <a:buChar char="•"/>
            </a:pPr>
            <a:endParaRPr lang="en-US" dirty="0"/>
          </a:p>
          <a:p>
            <a:pPr>
              <a:buFont typeface="Times" pitchFamily="84" charset="0"/>
              <a:buChar char="•"/>
            </a:pPr>
            <a:r>
              <a:rPr lang="en-US" dirty="0"/>
              <a:t> “[E]</a:t>
            </a:r>
            <a:r>
              <a:rPr lang="en-US" dirty="0" err="1"/>
              <a:t>ven</a:t>
            </a:r>
            <a:r>
              <a:rPr lang="en-US" dirty="0"/>
              <a:t> viewing the evidence in the light most favorable to the Government … no rational trier of fact could have found the essential elements to violate the AEPA beyond a reasonable doubt.”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1447800"/>
            <a:ext cx="5029200" cy="8382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5000" smtClean="0">
                <a:ea typeface="+mj-ea"/>
                <a:cs typeface="+mj-cs"/>
              </a:rPr>
              <a:t>Verdict</a:t>
            </a:r>
          </a:p>
        </p:txBody>
      </p:sp>
      <p:sp>
        <p:nvSpPr>
          <p:cNvPr id="54274" name="Rectangle 3"/>
          <p:cNvSpPr>
            <a:spLocks noGrp="1" noChangeArrowheads="1"/>
          </p:cNvSpPr>
          <p:nvPr>
            <p:ph idx="1"/>
          </p:nvPr>
        </p:nvSpPr>
        <p:spPr>
          <a:xfrm>
            <a:off x="2438400" y="2819400"/>
            <a:ext cx="5791200" cy="27432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mtClean="0"/>
              <a:t>1 - 6 years in Federal Prison</a:t>
            </a:r>
          </a:p>
          <a:p>
            <a:pPr eaLnBrk="1" hangingPunct="1">
              <a:lnSpc>
                <a:spcPct val="90000"/>
              </a:lnSpc>
              <a:buFont typeface="Arial" pitchFamily="84" charset="0"/>
              <a:buNone/>
            </a:pPr>
            <a:endParaRPr lang="en-US" smtClean="0"/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$1,000,001 Restitution</a:t>
            </a:r>
          </a:p>
          <a:p>
            <a:pPr eaLnBrk="1" hangingPunct="1">
              <a:lnSpc>
                <a:spcPct val="90000"/>
              </a:lnSpc>
              <a:buFont typeface="Arial" pitchFamily="84" charset="0"/>
              <a:buNone/>
            </a:pPr>
            <a:endParaRPr lang="en-US" smtClean="0"/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Terrorism Designation</a:t>
            </a:r>
          </a:p>
          <a:p>
            <a:pPr eaLnBrk="1" hangingPunct="1">
              <a:lnSpc>
                <a:spcPct val="90000"/>
              </a:lnSpc>
            </a:pPr>
            <a:endParaRPr lang="en-US" smtClean="0"/>
          </a:p>
          <a:p>
            <a:pPr eaLnBrk="1" hangingPunct="1">
              <a:lnSpc>
                <a:spcPct val="90000"/>
              </a:lnSpc>
            </a:pPr>
            <a:endParaRPr lang="en-US" smtClean="0"/>
          </a:p>
          <a:p>
            <a:pPr eaLnBrk="1" hangingPunct="1">
              <a:lnSpc>
                <a:spcPct val="90000"/>
              </a:lnSpc>
              <a:buFont typeface="Times" pitchFamily="84" charset="0"/>
              <a:buNone/>
            </a:pPr>
            <a:endParaRPr lang="en-US" smtClean="0"/>
          </a:p>
        </p:txBody>
      </p:sp>
    </p:spTree>
  </p:cSld>
  <p:clrMapOvr>
    <a:masterClrMapping/>
  </p:clrMapOvr>
  <p:transition advTm="14191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990600"/>
            <a:ext cx="7162800" cy="1905000"/>
          </a:xfrm>
        </p:spPr>
        <p:txBody>
          <a:bodyPr/>
          <a:lstStyle/>
          <a:p>
            <a:pPr eaLnBrk="1" hangingPunct="1"/>
            <a:r>
              <a:rPr lang="en-US" sz="5000" smtClean="0"/>
              <a:t>Conspiracy</a:t>
            </a:r>
          </a:p>
        </p:txBody>
      </p:sp>
      <p:sp>
        <p:nvSpPr>
          <p:cNvPr id="56322" name="Rectangle 3"/>
          <p:cNvSpPr>
            <a:spLocks noGrp="1" noChangeArrowheads="1"/>
          </p:cNvSpPr>
          <p:nvPr>
            <p:ph idx="1"/>
          </p:nvPr>
        </p:nvSpPr>
        <p:spPr>
          <a:xfrm>
            <a:off x="2133600" y="3048000"/>
            <a:ext cx="6096000" cy="2286000"/>
          </a:xfrm>
        </p:spPr>
        <p:txBody>
          <a:bodyPr/>
          <a:lstStyle/>
          <a:p>
            <a:pPr eaLnBrk="1" hangingPunct="1"/>
            <a:r>
              <a:rPr lang="en-US" smtClean="0"/>
              <a:t>You no longer need an overt act to prove conspiracy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4610" name="Picture 2" descr="shac7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838200" y="381000"/>
            <a:ext cx="7848600" cy="5257800"/>
          </a:xfrm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8370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1371600" y="5943600"/>
            <a:ext cx="7543800" cy="609600"/>
          </a:xfrm>
        </p:spPr>
        <p:txBody>
          <a:bodyPr/>
          <a:lstStyle/>
          <a:p>
            <a:pPr eaLnBrk="1" hangingPunct="1">
              <a:buFont typeface="Times" pitchFamily="84" charset="0"/>
              <a:buNone/>
            </a:pPr>
            <a:r>
              <a:rPr lang="en-US" sz="2800" smtClean="0"/>
              <a:t>Source: Center for Constitutional Rights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Rectangle 5"/>
          <p:cNvSpPr>
            <a:spLocks noChangeArrowheads="1"/>
          </p:cNvSpPr>
          <p:nvPr/>
        </p:nvSpPr>
        <p:spPr bwMode="auto">
          <a:xfrm>
            <a:off x="1676400" y="1600200"/>
            <a:ext cx="6858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eaLnBrk="0" hangingPunct="0"/>
            <a:endParaRPr lang="en-US" sz="1800"/>
          </a:p>
        </p:txBody>
      </p:sp>
      <p:sp>
        <p:nvSpPr>
          <p:cNvPr id="60418" name="Rectangle 8"/>
          <p:cNvSpPr>
            <a:spLocks noChangeArrowheads="1"/>
          </p:cNvSpPr>
          <p:nvPr/>
        </p:nvSpPr>
        <p:spPr bwMode="auto">
          <a:xfrm>
            <a:off x="1371600" y="457200"/>
            <a:ext cx="7086600" cy="604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sz="2600"/>
              <a:t>“I was three weeks away from taking the Law School Admissions Test in 2004 when I was arrested and charged with domestic terrorism.  </a:t>
            </a:r>
          </a:p>
          <a:p>
            <a:pPr eaLnBrk="0" hangingPunct="0"/>
            <a:endParaRPr lang="en-US" sz="2600"/>
          </a:p>
          <a:p>
            <a:pPr eaLnBrk="0" hangingPunct="0"/>
            <a:r>
              <a:rPr lang="en-US" sz="2600"/>
              <a:t>“I hadn’t hurt anyone or vandalized any property.</a:t>
            </a:r>
          </a:p>
          <a:p>
            <a:pPr eaLnBrk="0" hangingPunct="0"/>
            <a:r>
              <a:rPr lang="en-US" sz="2600"/>
              <a:t> </a:t>
            </a:r>
          </a:p>
          <a:p>
            <a:pPr eaLnBrk="0" hangingPunct="0"/>
            <a:r>
              <a:rPr lang="en-US" sz="2600"/>
              <a:t>[T]he indictment didn’t allege that I’d committed any independent crime … only that I’d ‘conspired’ to publish a website that advocated and reported on protest activity against a notorious animal testing lab in New Jersey.”</a:t>
            </a:r>
          </a:p>
          <a:p>
            <a:pPr eaLnBrk="0" hangingPunct="0"/>
            <a:endParaRPr lang="en-US" sz="2600"/>
          </a:p>
          <a:p>
            <a:pPr algn="ctr" eaLnBrk="0" hangingPunct="0"/>
            <a:r>
              <a:rPr lang="en-US" sz="2600" b="1" i="1"/>
              <a:t>	~ Lauren Gazzola, SHAC 7 defendant, 		EGPNews.com Jan. 12,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Rectangle 3"/>
          <p:cNvSpPr>
            <a:spLocks noGrp="1" noChangeArrowheads="1"/>
          </p:cNvSpPr>
          <p:nvPr>
            <p:ph type="title"/>
          </p:nvPr>
        </p:nvSpPr>
        <p:spPr>
          <a:xfrm>
            <a:off x="1600200" y="990600"/>
            <a:ext cx="6477000" cy="1219200"/>
          </a:xfrm>
        </p:spPr>
        <p:txBody>
          <a:bodyPr/>
          <a:lstStyle/>
          <a:p>
            <a:pPr eaLnBrk="1" hangingPunct="1"/>
            <a:r>
              <a:rPr lang="en-US" sz="4500" smtClean="0"/>
              <a:t>Violates 1st Amendment</a:t>
            </a:r>
            <a:br>
              <a:rPr lang="en-US" sz="4500" smtClean="0"/>
            </a:br>
            <a:r>
              <a:rPr lang="en-US" sz="4500" smtClean="0">
                <a:solidFill>
                  <a:schemeClr val="tx2"/>
                </a:solidFill>
              </a:rPr>
              <a:t>Guilt by Association</a:t>
            </a:r>
            <a:endParaRPr lang="en-US" sz="4500" smtClean="0"/>
          </a:p>
        </p:txBody>
      </p:sp>
      <p:sp>
        <p:nvSpPr>
          <p:cNvPr id="62466" name="Rectangle 4"/>
          <p:cNvSpPr>
            <a:spLocks noGrp="1" noChangeArrowheads="1"/>
          </p:cNvSpPr>
          <p:nvPr>
            <p:ph idx="1"/>
          </p:nvPr>
        </p:nvSpPr>
        <p:spPr>
          <a:xfrm>
            <a:off x="1676400" y="2590800"/>
            <a:ext cx="6629400" cy="28194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Times" pitchFamily="84" charset="0"/>
              <a:buNone/>
            </a:pPr>
            <a:endParaRPr lang="en-US" smtClean="0"/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NAACP v. Claiborne Hardware, 458 US 886 (1982)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Brandenburg v. Ohio, 395 US 444 (1969)</a:t>
            </a:r>
          </a:p>
          <a:p>
            <a:pPr eaLnBrk="1" hangingPunct="1">
              <a:lnSpc>
                <a:spcPct val="90000"/>
              </a:lnSpc>
            </a:pPr>
            <a:endParaRPr lang="en-US" smtClean="0"/>
          </a:p>
        </p:txBody>
      </p:sp>
    </p:spTree>
  </p:cSld>
  <p:clrMapOvr>
    <a:masterClrMapping/>
  </p:clrMapOvr>
  <p:transition advTm="110311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685800"/>
            <a:ext cx="7162800" cy="1447800"/>
          </a:xfrm>
        </p:spPr>
        <p:txBody>
          <a:bodyPr/>
          <a:lstStyle/>
          <a:p>
            <a:pPr eaLnBrk="1" hangingPunct="1"/>
            <a:r>
              <a:rPr lang="en-US" sz="4500" smtClean="0"/>
              <a:t>US v Buddenberg (2009)</a:t>
            </a:r>
            <a:br>
              <a:rPr lang="en-US" sz="4500" smtClean="0"/>
            </a:br>
            <a:r>
              <a:rPr lang="en-US" sz="4500" smtClean="0">
                <a:solidFill>
                  <a:schemeClr val="tx2"/>
                </a:solidFill>
              </a:rPr>
              <a:t>Indictment</a:t>
            </a:r>
            <a:endParaRPr lang="en-US" sz="4500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>
          <a:xfrm>
            <a:off x="1752600" y="2438400"/>
            <a:ext cx="6324600" cy="3733800"/>
          </a:xfrm>
        </p:spPr>
        <p:txBody>
          <a:bodyPr rtlCol="0">
            <a:normAutofit fontScale="77500" lnSpcReduction="20000"/>
          </a:bodyPr>
          <a:lstStyle/>
          <a:p>
            <a:pPr eaLnBrk="1" fontAlgn="auto" hangingPunct="1">
              <a:lnSpc>
                <a:spcPts val="4000"/>
              </a:lnSpc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en-US" sz="3000" smtClean="0">
                <a:ea typeface="+mn-ea"/>
                <a:cs typeface="+mn-cs"/>
              </a:rPr>
              <a:t>Buddenberg, Khajavi, Pope and Stumpo</a:t>
            </a:r>
          </a:p>
          <a:p>
            <a:pPr eaLnBrk="1" fontAlgn="auto" hangingPunct="1">
              <a:lnSpc>
                <a:spcPts val="38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3000" smtClean="0">
                <a:ea typeface="+mn-ea"/>
                <a:cs typeface="+mn-cs"/>
              </a:rPr>
              <a:t>“Intentionally plac[ing] a person in reasonable fear of death, or serious bodily injury … by a course of conduct involving threats, … harassment or intimidation”</a:t>
            </a:r>
          </a:p>
          <a:p>
            <a:pPr eaLnBrk="1" fontAlgn="auto" hangingPunct="1">
              <a:lnSpc>
                <a:spcPts val="4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3000" smtClean="0">
                <a:ea typeface="+mn-ea"/>
                <a:cs typeface="+mn-cs"/>
              </a:rPr>
              <a:t>Maximum penalty 5 years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2800" smtClean="0">
              <a:ea typeface="+mn-ea"/>
              <a:cs typeface="+mn-cs"/>
            </a:endParaRPr>
          </a:p>
        </p:txBody>
      </p:sp>
    </p:spTree>
  </p:cSld>
  <p:clrMapOvr>
    <a:masterClrMapping/>
  </p:clrMapOvr>
  <p:transition advTm="2912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762000"/>
            <a:ext cx="7162800" cy="1371600"/>
          </a:xfrm>
        </p:spPr>
        <p:txBody>
          <a:bodyPr/>
          <a:lstStyle/>
          <a:p>
            <a:pPr eaLnBrk="1" hangingPunct="1"/>
            <a:r>
              <a:rPr lang="en-US" sz="4500" smtClean="0"/>
              <a:t>US v Buddenberg</a:t>
            </a:r>
            <a:br>
              <a:rPr lang="en-US" sz="4500" smtClean="0"/>
            </a:br>
            <a:r>
              <a:rPr lang="en-US" sz="4500" smtClean="0">
                <a:solidFill>
                  <a:schemeClr val="tx2"/>
                </a:solidFill>
              </a:rPr>
              <a:t>Criminal Complaint</a:t>
            </a:r>
            <a:endParaRPr lang="en-US" sz="4500" smtClean="0"/>
          </a:p>
        </p:txBody>
      </p:sp>
      <p:sp>
        <p:nvSpPr>
          <p:cNvPr id="66562" name="Rectangle 3"/>
          <p:cNvSpPr>
            <a:spLocks noGrp="1" noChangeArrowheads="1"/>
          </p:cNvSpPr>
          <p:nvPr>
            <p:ph idx="1"/>
          </p:nvPr>
        </p:nvSpPr>
        <p:spPr>
          <a:xfrm>
            <a:off x="2057400" y="2133600"/>
            <a:ext cx="617220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Times" pitchFamily="84" charset="0"/>
              <a:buNone/>
            </a:pPr>
            <a:endParaRPr lang="en-US" sz="2800" smtClean="0"/>
          </a:p>
          <a:p>
            <a:pPr lvl="1" eaLnBrk="1" hangingPunct="1">
              <a:lnSpc>
                <a:spcPct val="90000"/>
              </a:lnSpc>
              <a:buFont typeface="Wingdings" pitchFamily="84" charset="2"/>
              <a:buChar char="Ø"/>
            </a:pPr>
            <a:r>
              <a:rPr lang="en-US" sz="3000" smtClean="0"/>
              <a:t> Protesting</a:t>
            </a:r>
          </a:p>
          <a:p>
            <a:pPr lvl="1" eaLnBrk="1" hangingPunct="1">
              <a:lnSpc>
                <a:spcPct val="90000"/>
              </a:lnSpc>
              <a:buFont typeface="Wingdings" pitchFamily="84" charset="2"/>
              <a:buChar char="Ø"/>
            </a:pPr>
            <a:r>
              <a:rPr lang="en-US" sz="3000" smtClean="0"/>
              <a:t> Chanting </a:t>
            </a:r>
          </a:p>
          <a:p>
            <a:pPr lvl="1" eaLnBrk="1" hangingPunct="1">
              <a:lnSpc>
                <a:spcPct val="90000"/>
              </a:lnSpc>
              <a:buFont typeface="Wingdings" pitchFamily="84" charset="2"/>
              <a:buChar char="Ø"/>
            </a:pPr>
            <a:r>
              <a:rPr lang="en-US" sz="3000" smtClean="0"/>
              <a:t> Using a bullhorn</a:t>
            </a:r>
          </a:p>
          <a:p>
            <a:pPr lvl="1" eaLnBrk="1" hangingPunct="1">
              <a:lnSpc>
                <a:spcPct val="90000"/>
              </a:lnSpc>
              <a:buFont typeface="Wingdings" pitchFamily="84" charset="2"/>
              <a:buChar char="Ø"/>
            </a:pPr>
            <a:r>
              <a:rPr lang="en-US" sz="3000" smtClean="0"/>
              <a:t> Conducting internet research </a:t>
            </a:r>
          </a:p>
          <a:p>
            <a:pPr lvl="1" eaLnBrk="1" hangingPunct="1">
              <a:lnSpc>
                <a:spcPct val="90000"/>
              </a:lnSpc>
              <a:buFont typeface="Wingdings" pitchFamily="84" charset="2"/>
              <a:buChar char="Ø"/>
            </a:pPr>
            <a:r>
              <a:rPr lang="en-US" sz="3000" smtClean="0"/>
              <a:t> Leafletting </a:t>
            </a:r>
          </a:p>
          <a:p>
            <a:pPr lvl="1" eaLnBrk="1" hangingPunct="1">
              <a:lnSpc>
                <a:spcPct val="90000"/>
              </a:lnSpc>
              <a:buFont typeface="Wingdings" pitchFamily="84" charset="2"/>
              <a:buChar char="Ø"/>
            </a:pPr>
            <a:r>
              <a:rPr lang="en-US" sz="3000" smtClean="0"/>
              <a:t> Wearing bandanas </a:t>
            </a:r>
          </a:p>
          <a:p>
            <a:pPr lvl="1" eaLnBrk="1" hangingPunct="1">
              <a:lnSpc>
                <a:spcPct val="90000"/>
              </a:lnSpc>
              <a:buFont typeface="Wingdings" pitchFamily="84" charset="2"/>
              <a:buChar char="Ø"/>
            </a:pPr>
            <a:r>
              <a:rPr lang="en-US" sz="3000" smtClean="0"/>
              <a:t> Chalking up the sidewalk</a:t>
            </a:r>
          </a:p>
          <a:p>
            <a:pPr lvl="1" eaLnBrk="1" hangingPunct="1">
              <a:lnSpc>
                <a:spcPct val="90000"/>
              </a:lnSpc>
              <a:buFont typeface="Times" pitchFamily="84" charset="0"/>
              <a:buNone/>
            </a:pPr>
            <a:endParaRPr lang="en-US" sz="2400" smtClean="0"/>
          </a:p>
        </p:txBody>
      </p:sp>
    </p:spTree>
  </p:cSld>
  <p:clrMapOvr>
    <a:masterClrMapping/>
  </p:clrMapOvr>
  <p:transition advTm="9246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838200"/>
            <a:ext cx="7162800" cy="1600200"/>
          </a:xfrm>
        </p:spPr>
        <p:txBody>
          <a:bodyPr/>
          <a:lstStyle/>
          <a:p>
            <a:pPr eaLnBrk="1" hangingPunct="1"/>
            <a:r>
              <a:rPr lang="en-US" sz="4500" smtClean="0"/>
              <a:t>US v Buddenberg</a:t>
            </a:r>
            <a:br>
              <a:rPr lang="en-US" sz="4500" smtClean="0"/>
            </a:br>
            <a:r>
              <a:rPr lang="en-US" sz="4500" smtClean="0">
                <a:solidFill>
                  <a:schemeClr val="tx2"/>
                </a:solidFill>
              </a:rPr>
              <a:t>Indictment Dismissed</a:t>
            </a:r>
            <a:endParaRPr lang="en-US" sz="4500" smtClean="0"/>
          </a:p>
        </p:txBody>
      </p:sp>
      <p:sp>
        <p:nvSpPr>
          <p:cNvPr id="68610" name="Rectangle 3"/>
          <p:cNvSpPr>
            <a:spLocks noGrp="1" noChangeArrowheads="1"/>
          </p:cNvSpPr>
          <p:nvPr>
            <p:ph idx="1"/>
          </p:nvPr>
        </p:nvSpPr>
        <p:spPr>
          <a:xfrm>
            <a:off x="1219200" y="2667000"/>
            <a:ext cx="7086600" cy="12954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3000" dirty="0" smtClean="0"/>
              <a:t>No facts to support indictment</a:t>
            </a:r>
          </a:p>
          <a:p>
            <a:pPr eaLnBrk="1" hangingPunct="1">
              <a:lnSpc>
                <a:spcPct val="90000"/>
              </a:lnSpc>
            </a:pPr>
            <a:r>
              <a:rPr lang="en-US" sz="3000" dirty="0" smtClean="0"/>
              <a:t>Rejects government’s argument that:</a:t>
            </a:r>
          </a:p>
          <a:p>
            <a:pPr eaLnBrk="1" hangingPunct="1">
              <a:lnSpc>
                <a:spcPct val="90000"/>
              </a:lnSpc>
            </a:pPr>
            <a:endParaRPr lang="en-US" sz="2800" dirty="0" smtClean="0"/>
          </a:p>
        </p:txBody>
      </p:sp>
      <p:sp>
        <p:nvSpPr>
          <p:cNvPr id="68611" name="Rectangle 1"/>
          <p:cNvSpPr>
            <a:spLocks noChangeArrowheads="1"/>
          </p:cNvSpPr>
          <p:nvPr/>
        </p:nvSpPr>
        <p:spPr bwMode="auto">
          <a:xfrm>
            <a:off x="1447800" y="3857625"/>
            <a:ext cx="5791200" cy="157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800100" lvl="1" indent="-342900" eaLnBrk="0" hangingPunct="0">
              <a:lnSpc>
                <a:spcPct val="90000"/>
              </a:lnSpc>
              <a:buFont typeface="Arial" pitchFamily="84" charset="0"/>
              <a:buNone/>
            </a:pPr>
            <a:r>
              <a:rPr lang="en-US" sz="1800">
                <a:latin typeface="Franklin Gothic Book" charset="0"/>
              </a:rPr>
              <a:t>	“[I]t will rely on the defendants' conduct as a whole ... If individual acts did not amount to a threat or an act of intimidation or harassment, what conduct as a whole did?” </a:t>
            </a:r>
          </a:p>
          <a:p>
            <a:pPr marL="800100" lvl="1" indent="-342900" eaLnBrk="0" hangingPunct="0">
              <a:lnSpc>
                <a:spcPct val="90000"/>
              </a:lnSpc>
              <a:buFont typeface="Arial" pitchFamily="84" charset="0"/>
              <a:buChar char="•"/>
            </a:pPr>
            <a:endParaRPr lang="en-US" sz="1800">
              <a:latin typeface="Franklin Gothic Book" charset="0"/>
            </a:endParaRPr>
          </a:p>
          <a:p>
            <a:pPr marL="800100" lvl="1" indent="-342900" algn="r" eaLnBrk="0" hangingPunct="0">
              <a:lnSpc>
                <a:spcPct val="90000"/>
              </a:lnSpc>
              <a:buFont typeface="Times" pitchFamily="84" charset="0"/>
              <a:buNone/>
            </a:pPr>
            <a:r>
              <a:rPr lang="en-US" sz="1800">
                <a:latin typeface="Franklin Gothic Book" charset="0"/>
              </a:rPr>
              <a:t>	~ Order Dismissing Indictment, p.13.</a:t>
            </a:r>
          </a:p>
        </p:txBody>
      </p:sp>
    </p:spTree>
  </p:cSld>
  <p:clrMapOvr>
    <a:masterClrMapping/>
  </p:clrMapOvr>
  <p:transition advTm="355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1676400"/>
            <a:ext cx="7162800" cy="6096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5000" smtClean="0">
                <a:ea typeface="+mj-ea"/>
                <a:cs typeface="+mj-cs"/>
              </a:rPr>
              <a:t>Mission Accomplished!</a:t>
            </a:r>
          </a:p>
        </p:txBody>
      </p:sp>
      <p:sp>
        <p:nvSpPr>
          <p:cNvPr id="70658" name="Rectangle 3"/>
          <p:cNvSpPr>
            <a:spLocks noGrp="1" noChangeArrowheads="1"/>
          </p:cNvSpPr>
          <p:nvPr>
            <p:ph idx="1"/>
          </p:nvPr>
        </p:nvSpPr>
        <p:spPr>
          <a:xfrm>
            <a:off x="2133600" y="3048000"/>
            <a:ext cx="5462736" cy="28194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dirty="0" smtClean="0"/>
              <a:t>Taken off the street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/>
              <a:t>House arrest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/>
              <a:t>Prior restraint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/>
              <a:t>Reputational damage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/>
              <a:t>Passports taken away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/>
              <a:t>Sends a message</a:t>
            </a:r>
          </a:p>
          <a:p>
            <a:pPr eaLnBrk="1" hangingPunct="1">
              <a:lnSpc>
                <a:spcPct val="90000"/>
              </a:lnSpc>
              <a:buFont typeface="Times" pitchFamily="84" charset="0"/>
              <a:buNone/>
            </a:pPr>
            <a:endParaRPr lang="en-US" dirty="0" smtClean="0"/>
          </a:p>
          <a:p>
            <a:pPr eaLnBrk="1" hangingPunct="1">
              <a:lnSpc>
                <a:spcPct val="90000"/>
              </a:lnSpc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2"/>
          <p:cNvSpPr>
            <a:spLocks noGrp="1" noChangeArrowheads="1"/>
          </p:cNvSpPr>
          <p:nvPr>
            <p:ph type="title"/>
          </p:nvPr>
        </p:nvSpPr>
        <p:spPr>
          <a:xfrm>
            <a:off x="1600200" y="1219200"/>
            <a:ext cx="6248400" cy="1447800"/>
          </a:xfrm>
        </p:spPr>
        <p:txBody>
          <a:bodyPr/>
          <a:lstStyle/>
          <a:p>
            <a:pPr eaLnBrk="1" hangingPunct="1"/>
            <a:r>
              <a:rPr lang="en-US" sz="5000" smtClean="0"/>
              <a:t>Judge Whyte</a:t>
            </a:r>
          </a:p>
        </p:txBody>
      </p:sp>
      <p:sp>
        <p:nvSpPr>
          <p:cNvPr id="72706" name="Rectangle 3"/>
          <p:cNvSpPr>
            <a:spLocks noGrp="1" noChangeArrowheads="1"/>
          </p:cNvSpPr>
          <p:nvPr>
            <p:ph idx="1"/>
          </p:nvPr>
        </p:nvSpPr>
        <p:spPr>
          <a:xfrm>
            <a:off x="1981200" y="2819400"/>
            <a:ext cx="6264275" cy="2209800"/>
          </a:xfrm>
        </p:spPr>
        <p:txBody>
          <a:bodyPr/>
          <a:lstStyle/>
          <a:p>
            <a:pPr eaLnBrk="1" hangingPunct="1"/>
            <a:r>
              <a:rPr lang="en-US" smtClean="0"/>
              <a:t>AETA can apply to anyone, including workers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1733" name="Picture 5" descr="aeta4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762000" y="152400"/>
            <a:ext cx="7772400" cy="5791200"/>
          </a:xfrm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4754" name="Rectangle 8"/>
          <p:cNvSpPr>
            <a:spLocks noGrp="1" noChangeArrowheads="1"/>
          </p:cNvSpPr>
          <p:nvPr>
            <p:ph type="body" sz="half" idx="2"/>
          </p:nvPr>
        </p:nvSpPr>
        <p:spPr>
          <a:xfrm>
            <a:off x="1828800" y="6096000"/>
            <a:ext cx="5791200" cy="4572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Times" pitchFamily="84" charset="0"/>
              <a:buNone/>
            </a:pPr>
            <a:r>
              <a:rPr lang="en-US" sz="2400" smtClean="0"/>
              <a:t>Source: Center for Constitutional Rights</a:t>
            </a:r>
          </a:p>
          <a:p>
            <a:pPr eaLnBrk="1" hangingPunct="1">
              <a:lnSpc>
                <a:spcPct val="90000"/>
              </a:lnSpc>
              <a:buFont typeface="Times" pitchFamily="84" charset="0"/>
              <a:buNone/>
            </a:pPr>
            <a:endParaRPr lang="en-US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1676400"/>
            <a:ext cx="7162800" cy="6858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5000" smtClean="0">
                <a:ea typeface="+mj-ea"/>
                <a:cs typeface="+mj-cs"/>
              </a:rPr>
              <a:t>Challenging the AETA</a:t>
            </a:r>
          </a:p>
        </p:txBody>
      </p:sp>
      <p:sp>
        <p:nvSpPr>
          <p:cNvPr id="76802" name="Rectangle 6"/>
          <p:cNvSpPr>
            <a:spLocks noGrp="1" noChangeArrowheads="1"/>
          </p:cNvSpPr>
          <p:nvPr>
            <p:ph idx="1"/>
          </p:nvPr>
        </p:nvSpPr>
        <p:spPr>
          <a:xfrm>
            <a:off x="1752600" y="2819400"/>
            <a:ext cx="6096000" cy="2971800"/>
          </a:xfrm>
        </p:spPr>
        <p:txBody>
          <a:bodyPr/>
          <a:lstStyle/>
          <a:p>
            <a:pPr eaLnBrk="1" hangingPunct="1">
              <a:buFont typeface="Arial" pitchFamily="84" charset="0"/>
              <a:buNone/>
            </a:pPr>
            <a:r>
              <a:rPr lang="en-US" smtClean="0"/>
              <a:t>Blum, Shapiro, Lehr, Gazzola and Johnson v. Holder</a:t>
            </a:r>
          </a:p>
          <a:p>
            <a:pPr lvl="1" eaLnBrk="1" hangingPunct="1"/>
            <a:r>
              <a:rPr lang="en-US" smtClean="0"/>
              <a:t>U.S. District Ct, MA</a:t>
            </a:r>
          </a:p>
          <a:p>
            <a:pPr lvl="1" eaLnBrk="1" hangingPunct="1"/>
            <a:r>
              <a:rPr lang="en-US" smtClean="0"/>
              <a:t>Filed Dec. 15, 2011</a:t>
            </a:r>
          </a:p>
        </p:txBody>
      </p:sp>
      <p:sp>
        <p:nvSpPr>
          <p:cNvPr id="76803" name="Rectangle 5"/>
          <p:cNvSpPr>
            <a:spLocks noChangeArrowheads="1"/>
          </p:cNvSpPr>
          <p:nvPr/>
        </p:nvSpPr>
        <p:spPr bwMode="auto">
          <a:xfrm>
            <a:off x="5110163" y="4111625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eaLnBrk="0" hangingPunct="0"/>
            <a:endParaRPr lang="en-US" sz="1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1447800"/>
            <a:ext cx="7162800" cy="8382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5000" smtClean="0">
                <a:ea typeface="+mj-ea"/>
                <a:cs typeface="+mj-cs"/>
              </a:rPr>
              <a:t>Animal Enterprises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>
          <a:xfrm>
            <a:off x="1295400" y="2590800"/>
            <a:ext cx="7315200" cy="3124200"/>
          </a:xfrm>
        </p:spPr>
        <p:txBody>
          <a:bodyPr rtlCol="0">
            <a:normAutofit fontScale="92500"/>
          </a:bodyPr>
          <a:lstStyle/>
          <a:p>
            <a:pPr eaLnBrk="1" fontAlgn="auto" hangingPunct="1">
              <a:lnSpc>
                <a:spcPts val="39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3000" smtClean="0">
                <a:ea typeface="+mn-ea"/>
                <a:cs typeface="+mn-cs"/>
              </a:rPr>
              <a:t>Protected even if engaged in illegal activity</a:t>
            </a:r>
          </a:p>
          <a:p>
            <a:pPr eaLnBrk="1" fontAlgn="auto" hangingPunct="1">
              <a:lnSpc>
                <a:spcPts val="39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3000" smtClean="0">
                <a:ea typeface="+mn-ea"/>
                <a:cs typeface="+mn-cs"/>
              </a:rPr>
              <a:t>“Lawful” used only once in definition</a:t>
            </a:r>
          </a:p>
          <a:p>
            <a:pPr eaLnBrk="1" fontAlgn="auto" hangingPunct="1">
              <a:lnSpc>
                <a:spcPts val="39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3000" smtClean="0">
                <a:ea typeface="+mn-ea"/>
                <a:cs typeface="+mn-cs"/>
              </a:rPr>
              <a:t>Treated as a Protected Class</a:t>
            </a:r>
          </a:p>
          <a:p>
            <a:pPr eaLnBrk="1" fontAlgn="auto" hangingPunct="1">
              <a:lnSpc>
                <a:spcPts val="39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3000" smtClean="0">
                <a:ea typeface="+mn-ea"/>
                <a:cs typeface="+mn-cs"/>
              </a:rPr>
              <a:t>Recidivist Violators of Animal Welfare Act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2800" smtClean="0">
              <a:ea typeface="+mn-ea"/>
              <a:cs typeface="+mn-cs"/>
            </a:endParaRPr>
          </a:p>
        </p:txBody>
      </p:sp>
      <p:sp>
        <p:nvSpPr>
          <p:cNvPr id="80899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buFont typeface="Arial" pitchFamily="84" charset="0"/>
              <a:buNone/>
            </a:pPr>
            <a:r>
              <a:rPr lang="en-US" sz="2800"/>
              <a:t/>
            </a:r>
            <a:br>
              <a:rPr lang="en-US" sz="2800"/>
            </a:br>
            <a:endParaRPr lang="en-US"/>
          </a:p>
        </p:txBody>
      </p:sp>
    </p:spTree>
  </p:cSld>
  <p:clrMapOvr>
    <a:masterClrMapping/>
  </p:clrMapOvr>
  <p:transition advTm="73127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04800" y="260648"/>
            <a:ext cx="8458200" cy="1152128"/>
          </a:xfrm>
        </p:spPr>
        <p:txBody>
          <a:bodyPr/>
          <a:lstStyle/>
          <a:p>
            <a:pPr eaLnBrk="1" hangingPunct="1"/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4900" dirty="0" smtClean="0"/>
              <a:t>Animal Enterprises</a:t>
            </a:r>
            <a:br>
              <a:rPr lang="en-US" sz="4900" dirty="0" smtClean="0"/>
            </a:br>
            <a:endParaRPr lang="en-US" dirty="0" smtClean="0"/>
          </a:p>
        </p:txBody>
      </p:sp>
      <p:sp>
        <p:nvSpPr>
          <p:cNvPr id="84994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752600" y="908720"/>
            <a:ext cx="6419800" cy="3888432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Arial" pitchFamily="84" charset="0"/>
              <a:buNone/>
            </a:pPr>
            <a:endParaRPr lang="en-US" sz="3000" dirty="0" smtClean="0"/>
          </a:p>
          <a:p>
            <a:pPr lvl="3" eaLnBrk="1" hangingPunct="1">
              <a:lnSpc>
                <a:spcPct val="90000"/>
              </a:lnSpc>
              <a:buFont typeface="Times" pitchFamily="84" charset="0"/>
              <a:buChar char="•"/>
            </a:pPr>
            <a:r>
              <a:rPr lang="en-US" sz="3000" dirty="0" smtClean="0"/>
              <a:t> Circuses</a:t>
            </a:r>
          </a:p>
          <a:p>
            <a:pPr lvl="3" eaLnBrk="1" hangingPunct="1">
              <a:lnSpc>
                <a:spcPct val="90000"/>
              </a:lnSpc>
              <a:buFont typeface="Times" pitchFamily="84" charset="0"/>
              <a:buChar char="•"/>
            </a:pPr>
            <a:r>
              <a:rPr lang="en-US" sz="3000" dirty="0" smtClean="0"/>
              <a:t> Pet Stores</a:t>
            </a:r>
          </a:p>
          <a:p>
            <a:pPr lvl="3" eaLnBrk="1" hangingPunct="1">
              <a:lnSpc>
                <a:spcPct val="90000"/>
              </a:lnSpc>
              <a:buFont typeface="Times" pitchFamily="84" charset="0"/>
              <a:buChar char="•"/>
            </a:pPr>
            <a:r>
              <a:rPr lang="en-US" sz="3000" dirty="0" smtClean="0"/>
              <a:t> Puppy Mills</a:t>
            </a:r>
          </a:p>
          <a:p>
            <a:pPr lvl="3" eaLnBrk="1" hangingPunct="1">
              <a:lnSpc>
                <a:spcPct val="90000"/>
              </a:lnSpc>
              <a:buFont typeface="Times" pitchFamily="84" charset="0"/>
              <a:buChar char="•"/>
            </a:pPr>
            <a:r>
              <a:rPr lang="en-US" sz="3000" dirty="0" smtClean="0"/>
              <a:t> Factory Farms</a:t>
            </a:r>
          </a:p>
          <a:p>
            <a:pPr lvl="3" eaLnBrk="1" hangingPunct="1">
              <a:lnSpc>
                <a:spcPct val="90000"/>
              </a:lnSpc>
              <a:buFont typeface="Times" pitchFamily="84" charset="0"/>
              <a:buChar char="•"/>
            </a:pPr>
            <a:r>
              <a:rPr lang="en-US" sz="3000" dirty="0" smtClean="0"/>
              <a:t> Animal Testing Labs</a:t>
            </a:r>
          </a:p>
          <a:p>
            <a:pPr lvl="3" eaLnBrk="1" hangingPunct="1">
              <a:lnSpc>
                <a:spcPct val="90000"/>
              </a:lnSpc>
              <a:buFont typeface="Times" pitchFamily="84" charset="0"/>
              <a:buChar char="•"/>
            </a:pPr>
            <a:r>
              <a:rPr lang="en-US" sz="3000" dirty="0" smtClean="0"/>
              <a:t> Automobile Makers</a:t>
            </a:r>
          </a:p>
          <a:p>
            <a:pPr lvl="3" eaLnBrk="1" hangingPunct="1">
              <a:lnSpc>
                <a:spcPct val="90000"/>
              </a:lnSpc>
              <a:buFont typeface="Times" pitchFamily="84" charset="0"/>
              <a:buChar char="•"/>
            </a:pPr>
            <a:r>
              <a:rPr lang="en-US" sz="3000" dirty="0" smtClean="0"/>
              <a:t> Department Stores</a:t>
            </a:r>
          </a:p>
          <a:p>
            <a:pPr lvl="3" eaLnBrk="1" hangingPunct="1">
              <a:lnSpc>
                <a:spcPct val="90000"/>
              </a:lnSpc>
              <a:buFont typeface="Times" pitchFamily="84" charset="0"/>
              <a:buChar char="•"/>
            </a:pPr>
            <a:r>
              <a:rPr lang="en-US" sz="3000" dirty="0" smtClean="0"/>
              <a:t> Luncheonettes</a:t>
            </a:r>
          </a:p>
          <a:p>
            <a:pPr lvl="3" eaLnBrk="1" hangingPunct="1">
              <a:lnSpc>
                <a:spcPct val="90000"/>
              </a:lnSpc>
              <a:buFont typeface="Times" pitchFamily="84" charset="0"/>
              <a:buChar char="•"/>
            </a:pPr>
            <a:r>
              <a:rPr lang="en-US" sz="3000" dirty="0" smtClean="0"/>
              <a:t> Porn Shops</a:t>
            </a:r>
          </a:p>
          <a:p>
            <a:pPr lvl="1" eaLnBrk="1" hangingPunct="1">
              <a:lnSpc>
                <a:spcPct val="90000"/>
              </a:lnSpc>
            </a:pPr>
            <a:endParaRPr lang="en-US" sz="2000" dirty="0" smtClean="0"/>
          </a:p>
        </p:txBody>
      </p:sp>
    </p:spTree>
  </p:cSld>
  <p:clrMapOvr>
    <a:masterClrMapping/>
  </p:clrMapOvr>
  <p:transition advTm="55027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04800" y="457200"/>
            <a:ext cx="8458200" cy="1524000"/>
          </a:xfrm>
        </p:spPr>
        <p:txBody>
          <a:bodyPr/>
          <a:lstStyle/>
          <a:p>
            <a:pPr eaLnBrk="1" hangingPunct="1"/>
            <a:r>
              <a:rPr lang="en-US" sz="4000" smtClean="0"/>
              <a:t/>
            </a:r>
            <a:br>
              <a:rPr lang="en-US" sz="4000" smtClean="0"/>
            </a:br>
            <a:r>
              <a:rPr lang="en-US" sz="4900" smtClean="0"/>
              <a:t>Animal Enterprises</a:t>
            </a:r>
            <a:br>
              <a:rPr lang="en-US" sz="4900" smtClean="0"/>
            </a:br>
            <a:endParaRPr lang="en-US" smtClean="0"/>
          </a:p>
        </p:txBody>
      </p:sp>
      <p:sp>
        <p:nvSpPr>
          <p:cNvPr id="87042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752600" y="2133600"/>
            <a:ext cx="6705600" cy="28956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Arial" pitchFamily="84" charset="0"/>
              <a:buNone/>
            </a:pPr>
            <a:r>
              <a:rPr lang="en-US" smtClean="0"/>
              <a:t>“Vandalizing a circus billboard makes the vandal a terrorist, but vandalizing a circus protest sign remains a petty [state] crime.”</a:t>
            </a:r>
          </a:p>
          <a:p>
            <a:pPr eaLnBrk="1" hangingPunct="1">
              <a:lnSpc>
                <a:spcPct val="90000"/>
              </a:lnSpc>
              <a:buFont typeface="Arial" pitchFamily="84" charset="0"/>
              <a:buNone/>
            </a:pPr>
            <a:endParaRPr lang="en-US" sz="2500" smtClean="0"/>
          </a:p>
          <a:p>
            <a:pPr algn="ctr" eaLnBrk="1" hangingPunct="1">
              <a:lnSpc>
                <a:spcPct val="90000"/>
              </a:lnSpc>
              <a:buFont typeface="Arial" pitchFamily="84" charset="0"/>
              <a:buNone/>
            </a:pPr>
            <a:r>
              <a:rPr lang="en-US" sz="2500" smtClean="0"/>
              <a:t>~ Jerry Friedman, “Why the Animal </a:t>
            </a:r>
          </a:p>
          <a:p>
            <a:pPr algn="ctr" eaLnBrk="1" hangingPunct="1">
              <a:lnSpc>
                <a:spcPct val="90000"/>
              </a:lnSpc>
              <a:buFont typeface="Arial" pitchFamily="84" charset="0"/>
              <a:buNone/>
            </a:pPr>
            <a:r>
              <a:rPr lang="en-US" sz="2500" smtClean="0"/>
              <a:t>Enterprise Terrorism Act Became Law,” 2007</a:t>
            </a:r>
            <a:r>
              <a:rPr lang="en-US" smtClean="0"/>
              <a:t> </a:t>
            </a:r>
            <a:endParaRPr lang="en-US" sz="4300" smtClean="0"/>
          </a:p>
          <a:p>
            <a:pPr lvl="1" algn="r" eaLnBrk="1" hangingPunct="1">
              <a:lnSpc>
                <a:spcPct val="90000"/>
              </a:lnSpc>
            </a:pPr>
            <a:endParaRPr lang="en-US" sz="2000" smtClean="0"/>
          </a:p>
        </p:txBody>
      </p:sp>
    </p:spTree>
  </p:cSld>
  <p:clrMapOvr>
    <a:masterClrMapping/>
  </p:clrMapOvr>
  <p:transition advTm="55027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685800"/>
            <a:ext cx="7162800" cy="8382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5000" dirty="0" smtClean="0">
                <a:ea typeface="+mj-ea"/>
                <a:cs typeface="+mj-cs"/>
              </a:rPr>
              <a:t>AETA Passes</a:t>
            </a:r>
          </a:p>
        </p:txBody>
      </p:sp>
      <p:sp>
        <p:nvSpPr>
          <p:cNvPr id="89090" name="Rectangle 3"/>
          <p:cNvSpPr>
            <a:spLocks noGrp="1" noChangeArrowheads="1"/>
          </p:cNvSpPr>
          <p:nvPr>
            <p:ph idx="1"/>
          </p:nvPr>
        </p:nvSpPr>
        <p:spPr>
          <a:xfrm>
            <a:off x="2286000" y="1981200"/>
            <a:ext cx="5486400" cy="3581400"/>
          </a:xfrm>
        </p:spPr>
        <p:txBody>
          <a:bodyPr/>
          <a:lstStyle/>
          <a:p>
            <a:pPr eaLnBrk="1" hangingPunct="1"/>
            <a:r>
              <a:rPr lang="en-US" sz="3000" smtClean="0"/>
              <a:t>Non-controversial bill</a:t>
            </a:r>
          </a:p>
          <a:p>
            <a:pPr eaLnBrk="1" hangingPunct="1"/>
            <a:r>
              <a:rPr lang="en-US" sz="3000" smtClean="0"/>
              <a:t>5 Votes in House</a:t>
            </a:r>
          </a:p>
          <a:p>
            <a:pPr eaLnBrk="1" hangingPunct="1"/>
            <a:r>
              <a:rPr lang="en-US" sz="3000" smtClean="0"/>
              <a:t>House: Bobby Scott (D-VA) &amp; Tom Petri (R-WI)</a:t>
            </a:r>
          </a:p>
          <a:p>
            <a:pPr eaLnBrk="1" hangingPunct="1"/>
            <a:r>
              <a:rPr lang="en-US" sz="3000" smtClean="0"/>
              <a:t>Senate: Dianne Feinstein (D-CA) &amp; James Inhofe (R-OK)</a:t>
            </a:r>
          </a:p>
          <a:p>
            <a:pPr eaLnBrk="1" hangingPunct="1"/>
            <a:r>
              <a:rPr lang="en-US" sz="3000" smtClean="0"/>
              <a:t>American Legislative Exchange Council</a:t>
            </a:r>
          </a:p>
        </p:txBody>
      </p:sp>
    </p:spTree>
  </p:cSld>
  <p:clrMapOvr>
    <a:masterClrMapping/>
  </p:clrMapOvr>
  <p:transition advTm="1584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2210" name="Picture 2" descr="MRCMARC6"/>
          <p:cNvPicPr>
            <a:picLocks noGrp="1" noChangeAspect="1" noChangeArrowheads="1"/>
          </p:cNvPicPr>
          <p:nvPr>
            <p:ph/>
          </p:nvPr>
        </p:nvPicPr>
        <p:blipFill>
          <a:blip r:embed="rId3"/>
          <a:stretch>
            <a:fillRect/>
          </a:stretch>
        </p:blipFill>
        <p:spPr>
          <a:xfrm>
            <a:off x="685800" y="304800"/>
            <a:ext cx="7772400" cy="5791200"/>
          </a:xfrm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4258" name="Picture 2" descr="Schumacher6c"/>
          <p:cNvPicPr>
            <a:picLocks noGrp="1" noChangeAspect="1" noChangeArrowheads="1"/>
          </p:cNvPicPr>
          <p:nvPr>
            <p:ph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762000" y="457200"/>
            <a:ext cx="7696200" cy="5715000"/>
          </a:xfrm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/>
          <p:cNvSpPr>
            <a:spLocks noChangeArrowheads="1"/>
          </p:cNvSpPr>
          <p:nvPr/>
        </p:nvSpPr>
        <p:spPr bwMode="auto">
          <a:xfrm>
            <a:off x="1475656" y="980728"/>
            <a:ext cx="703651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en-US" sz="4000" dirty="0"/>
              <a:t>Infringes on State Sovereignty</a:t>
            </a:r>
          </a:p>
        </p:txBody>
      </p:sp>
      <p:sp>
        <p:nvSpPr>
          <p:cNvPr id="142339" name="Rectangle 3"/>
          <p:cNvSpPr>
            <a:spLocks noChangeArrowheads="1"/>
          </p:cNvSpPr>
          <p:nvPr/>
        </p:nvSpPr>
        <p:spPr bwMode="auto">
          <a:xfrm>
            <a:off x="1752600" y="2438400"/>
            <a:ext cx="6858000" cy="237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buFont typeface="Times" pitchFamily="84" charset="0"/>
              <a:buChar char="•"/>
            </a:pPr>
            <a:r>
              <a:rPr lang="en-US"/>
              <a:t>  </a:t>
            </a:r>
            <a:r>
              <a:rPr lang="en-US" sz="3000"/>
              <a:t>ABA Task Force on Federalization of Criminal Law, 1998</a:t>
            </a:r>
          </a:p>
          <a:p>
            <a:pPr>
              <a:buFont typeface="Times" pitchFamily="84" charset="0"/>
              <a:buChar char="•"/>
            </a:pPr>
            <a:endParaRPr lang="en-US" sz="3000"/>
          </a:p>
          <a:p>
            <a:pPr>
              <a:buFont typeface="Times" pitchFamily="84" charset="0"/>
              <a:buChar char="•"/>
            </a:pPr>
            <a:r>
              <a:rPr lang="en-US" sz="3000"/>
              <a:t>  Cites 3X Animal Enterprise Protection Act of 1992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title"/>
          </p:nvPr>
        </p:nvSpPr>
        <p:spPr>
          <a:xfrm>
            <a:off x="762000" y="609600"/>
            <a:ext cx="7162800" cy="9906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5000" dirty="0" smtClean="0">
                <a:ea typeface="+mj-ea"/>
                <a:cs typeface="+mj-cs"/>
              </a:rPr>
              <a:t>Compare</a:t>
            </a:r>
          </a:p>
        </p:txBody>
      </p:sp>
      <p:sp>
        <p:nvSpPr>
          <p:cNvPr id="99330" name="Rectangle 8"/>
          <p:cNvSpPr>
            <a:spLocks noGrp="1" noChangeArrowheads="1"/>
          </p:cNvSpPr>
          <p:nvPr>
            <p:ph idx="1"/>
          </p:nvPr>
        </p:nvSpPr>
        <p:spPr>
          <a:xfrm>
            <a:off x="2286000" y="1828800"/>
            <a:ext cx="5181600" cy="2667000"/>
          </a:xfrm>
        </p:spPr>
        <p:txBody>
          <a:bodyPr/>
          <a:lstStyle/>
          <a:p>
            <a:pPr eaLnBrk="1" hangingPunct="1">
              <a:lnSpc>
                <a:spcPts val="4200"/>
              </a:lnSpc>
              <a:spcAft>
                <a:spcPts val="1200"/>
              </a:spcAft>
              <a:buFont typeface="Arial" pitchFamily="84" charset="0"/>
              <a:buNone/>
            </a:pPr>
            <a:r>
              <a:rPr lang="en-US" sz="3500" dirty="0" smtClean="0"/>
              <a:t>	 Animal Activists:</a:t>
            </a:r>
            <a:endParaRPr lang="en-US" sz="2400" dirty="0" smtClean="0"/>
          </a:p>
          <a:p>
            <a:pPr lvl="1" eaLnBrk="1" hangingPunct="1">
              <a:lnSpc>
                <a:spcPts val="4200"/>
              </a:lnSpc>
              <a:spcAft>
                <a:spcPts val="1200"/>
              </a:spcAft>
              <a:buFont typeface="Times" pitchFamily="84" charset="0"/>
              <a:buChar char="•"/>
            </a:pPr>
            <a:r>
              <a:rPr lang="en-US" sz="3500" dirty="0" smtClean="0"/>
              <a:t>#1 Domestic Terrorism Threat </a:t>
            </a:r>
          </a:p>
          <a:p>
            <a:pPr lvl="1" eaLnBrk="1" hangingPunct="1">
              <a:lnSpc>
                <a:spcPts val="4200"/>
              </a:lnSpc>
              <a:spcAft>
                <a:spcPts val="1200"/>
              </a:spcAft>
              <a:buFont typeface="Times" pitchFamily="84" charset="0"/>
              <a:buChar char="•"/>
            </a:pPr>
            <a:r>
              <a:rPr lang="en-US" sz="3500" dirty="0" smtClean="0"/>
              <a:t>1200 “incidents”</a:t>
            </a:r>
          </a:p>
          <a:p>
            <a:pPr lvl="1" eaLnBrk="1" hangingPunct="1">
              <a:lnSpc>
                <a:spcPts val="4200"/>
              </a:lnSpc>
              <a:buFont typeface="Times" pitchFamily="84" charset="0"/>
              <a:buChar char="•"/>
            </a:pPr>
            <a:r>
              <a:rPr lang="en-US" sz="3500" dirty="0" smtClean="0"/>
              <a:t>No Murders</a:t>
            </a:r>
          </a:p>
          <a:p>
            <a:pPr eaLnBrk="1" hangingPunct="1">
              <a:lnSpc>
                <a:spcPct val="90000"/>
              </a:lnSpc>
              <a:buFont typeface="Times" pitchFamily="84" charset="0"/>
              <a:buNone/>
            </a:pPr>
            <a:endParaRPr lang="en-US" dirty="0" smtClean="0"/>
          </a:p>
          <a:p>
            <a:pPr eaLnBrk="1" hangingPunct="1">
              <a:lnSpc>
                <a:spcPct val="90000"/>
              </a:lnSpc>
              <a:buFont typeface="Times" pitchFamily="84" charset="0"/>
              <a:buNone/>
            </a:pPr>
            <a:endParaRPr lang="en-US" dirty="0" smtClean="0"/>
          </a:p>
        </p:txBody>
      </p:sp>
    </p:spTree>
  </p:cSld>
  <p:clrMapOvr>
    <a:masterClrMapping/>
  </p:clrMapOvr>
  <p:transition advTm="25066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304800"/>
            <a:ext cx="6781800" cy="14478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5000" dirty="0" smtClean="0">
                <a:ea typeface="+mj-ea"/>
                <a:cs typeface="+mj-cs"/>
              </a:rPr>
              <a:t>Anti-Abortionists</a:t>
            </a:r>
          </a:p>
        </p:txBody>
      </p:sp>
      <p:sp>
        <p:nvSpPr>
          <p:cNvPr id="101378" name="Rectangle 3"/>
          <p:cNvSpPr>
            <a:spLocks noGrp="1" noChangeArrowheads="1"/>
          </p:cNvSpPr>
          <p:nvPr>
            <p:ph idx="1"/>
          </p:nvPr>
        </p:nvSpPr>
        <p:spPr>
          <a:xfrm>
            <a:off x="2438400" y="1981200"/>
            <a:ext cx="5638800" cy="30480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800" smtClean="0"/>
              <a:t>8 Murders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smtClean="0"/>
              <a:t>700 Blockades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smtClean="0"/>
              <a:t>33,000 Arrests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smtClean="0"/>
              <a:t>163,000 Disruptions </a:t>
            </a:r>
          </a:p>
          <a:p>
            <a:pPr eaLnBrk="1" hangingPunct="1">
              <a:lnSpc>
                <a:spcPct val="80000"/>
              </a:lnSpc>
              <a:buFont typeface="Arial" pitchFamily="84" charset="0"/>
              <a:buNone/>
            </a:pPr>
            <a:r>
              <a:rPr lang="en-US" sz="2800" smtClean="0"/>
              <a:t>	(e.g. picketing, bomb threats)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smtClean="0"/>
              <a:t>5000 Incidents of Violence </a:t>
            </a:r>
          </a:p>
          <a:p>
            <a:pPr eaLnBrk="1" hangingPunct="1">
              <a:lnSpc>
                <a:spcPct val="80000"/>
              </a:lnSpc>
              <a:buFont typeface="Arial" pitchFamily="84" charset="0"/>
              <a:buNone/>
            </a:pPr>
            <a:r>
              <a:rPr lang="en-US" sz="2800" smtClean="0"/>
              <a:t>	(41 bombings)</a:t>
            </a:r>
          </a:p>
          <a:p>
            <a:pPr eaLnBrk="1" hangingPunct="1">
              <a:lnSpc>
                <a:spcPct val="80000"/>
              </a:lnSpc>
            </a:pPr>
            <a:endParaRPr lang="en-US" sz="2600" smtClean="0"/>
          </a:p>
          <a:p>
            <a:pPr eaLnBrk="1" hangingPunct="1">
              <a:lnSpc>
                <a:spcPct val="80000"/>
              </a:lnSpc>
              <a:buFont typeface="Times" pitchFamily="84" charset="0"/>
              <a:buNone/>
            </a:pPr>
            <a:r>
              <a:rPr lang="en-US" sz="2600" smtClean="0"/>
              <a:t>Source: National Abortion Federation</a:t>
            </a:r>
          </a:p>
          <a:p>
            <a:pPr eaLnBrk="1" hangingPunct="1">
              <a:lnSpc>
                <a:spcPct val="80000"/>
              </a:lnSpc>
              <a:buFont typeface="Times" pitchFamily="84" charset="0"/>
              <a:buNone/>
            </a:pPr>
            <a:endParaRPr lang="en-US" sz="2600" smtClean="0"/>
          </a:p>
          <a:p>
            <a:pPr eaLnBrk="1" hangingPunct="1">
              <a:lnSpc>
                <a:spcPct val="80000"/>
              </a:lnSpc>
              <a:buFont typeface="Times" pitchFamily="84" charset="0"/>
              <a:buNone/>
            </a:pPr>
            <a:endParaRPr lang="en-US" sz="2600" smtClean="0"/>
          </a:p>
        </p:txBody>
      </p:sp>
    </p:spTree>
  </p:cSld>
  <p:clrMapOvr>
    <a:masterClrMapping/>
  </p:clrMapOvr>
  <p:transition advTm="5116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5" name="Rectangle 2"/>
          <p:cNvSpPr>
            <a:spLocks noGrp="1" noChangeArrowheads="1"/>
          </p:cNvSpPr>
          <p:nvPr>
            <p:ph type="title"/>
          </p:nvPr>
        </p:nvSpPr>
        <p:spPr>
          <a:xfrm>
            <a:off x="1600200" y="914400"/>
            <a:ext cx="6686550" cy="990600"/>
          </a:xfrm>
        </p:spPr>
        <p:txBody>
          <a:bodyPr/>
          <a:lstStyle/>
          <a:p>
            <a:pPr eaLnBrk="1" hangingPunct="1"/>
            <a:r>
              <a:rPr lang="en-US" sz="5000" smtClean="0"/>
              <a:t>“Nuremberg Files”</a:t>
            </a:r>
          </a:p>
        </p:txBody>
      </p:sp>
      <p:sp>
        <p:nvSpPr>
          <p:cNvPr id="103426" name="Rectangle 3"/>
          <p:cNvSpPr>
            <a:spLocks noGrp="1" noChangeArrowheads="1"/>
          </p:cNvSpPr>
          <p:nvPr>
            <p:ph idx="1"/>
          </p:nvPr>
        </p:nvSpPr>
        <p:spPr>
          <a:xfrm>
            <a:off x="2209800" y="2362200"/>
            <a:ext cx="6172200" cy="39624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smtClean="0"/>
              <a:t>Planned Parenthood of Columbia / Willamette, Inc. v. American Coalition of Life Activists, 290 F.3d 1058 (9th Cir. 2002)</a:t>
            </a:r>
          </a:p>
          <a:p>
            <a:pPr eaLnBrk="1" hangingPunct="1">
              <a:lnSpc>
                <a:spcPct val="90000"/>
              </a:lnSpc>
            </a:pPr>
            <a:endParaRPr lang="en-US" sz="2800" smtClean="0"/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Website postings - true threat</a:t>
            </a:r>
          </a:p>
          <a:p>
            <a:pPr eaLnBrk="1" hangingPunct="1">
              <a:lnSpc>
                <a:spcPct val="90000"/>
              </a:lnSpc>
            </a:pPr>
            <a:endParaRPr lang="en-US" sz="2800" smtClean="0"/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Civil case</a:t>
            </a:r>
          </a:p>
          <a:p>
            <a:pPr eaLnBrk="1" hangingPunct="1">
              <a:lnSpc>
                <a:spcPct val="90000"/>
              </a:lnSpc>
            </a:pPr>
            <a:endParaRPr lang="en-US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3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685800"/>
            <a:ext cx="7162800" cy="1231032"/>
          </a:xfrm>
        </p:spPr>
        <p:txBody>
          <a:bodyPr/>
          <a:lstStyle/>
          <a:p>
            <a:pPr eaLnBrk="1" hangingPunct="1"/>
            <a:r>
              <a:rPr lang="en-US" sz="5000" dirty="0" smtClean="0"/>
              <a:t>Sarah Palin’s PAC Map</a:t>
            </a:r>
          </a:p>
        </p:txBody>
      </p:sp>
      <p:sp>
        <p:nvSpPr>
          <p:cNvPr id="105474" name="Rectangle 3"/>
          <p:cNvSpPr>
            <a:spLocks noGrp="1" noChangeArrowheads="1"/>
          </p:cNvSpPr>
          <p:nvPr>
            <p:ph idx="1"/>
          </p:nvPr>
        </p:nvSpPr>
        <p:spPr>
          <a:xfrm>
            <a:off x="1907704" y="4005064"/>
            <a:ext cx="6321896" cy="144016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Times" pitchFamily="84" charset="0"/>
              <a:buNone/>
            </a:pPr>
            <a:endParaRPr lang="en-US" sz="2200" b="1" i="1" dirty="0" smtClean="0"/>
          </a:p>
          <a:p>
            <a:pPr eaLnBrk="1" hangingPunct="1">
              <a:lnSpc>
                <a:spcPct val="90000"/>
              </a:lnSpc>
              <a:buFont typeface="Times" pitchFamily="84" charset="0"/>
              <a:buNone/>
            </a:pPr>
            <a:r>
              <a:rPr lang="en-US" sz="2200" b="1" i="1" dirty="0" err="1" smtClean="0"/>
              <a:t>GreenIsTheNewRed.com</a:t>
            </a:r>
            <a:r>
              <a:rPr lang="en-US" sz="2200" b="1" i="1" dirty="0" smtClean="0"/>
              <a:t> “If Sarah Palin Were an Animal Rights Activist, She’d Have Already Been Convicted of ‘Terrorism’” Jan. 9, 2011</a:t>
            </a:r>
          </a:p>
        </p:txBody>
      </p:sp>
      <p:sp>
        <p:nvSpPr>
          <p:cNvPr id="105475" name="Rectangle 2"/>
          <p:cNvSpPr>
            <a:spLocks noChangeArrowheads="1"/>
          </p:cNvSpPr>
          <p:nvPr/>
        </p:nvSpPr>
        <p:spPr bwMode="auto">
          <a:xfrm>
            <a:off x="1691680" y="2492896"/>
            <a:ext cx="6696744" cy="134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marL="342900" indent="-342900" eaLnBrk="0" hangingPunct="0">
              <a:lnSpc>
                <a:spcPct val="90000"/>
              </a:lnSpc>
              <a:spcAft>
                <a:spcPts val="1600"/>
              </a:spcAft>
              <a:buFont typeface="Arial" pitchFamily="84" charset="0"/>
              <a:buChar char="•"/>
            </a:pPr>
            <a:r>
              <a:rPr lang="en-US" sz="2500" dirty="0">
                <a:latin typeface="Franklin Gothic Book" charset="0"/>
              </a:rPr>
              <a:t>Bulls-Eye on Congresswoman Gabrielle </a:t>
            </a:r>
            <a:r>
              <a:rPr lang="en-US" sz="2500" dirty="0" err="1">
                <a:latin typeface="Franklin Gothic Book" charset="0"/>
              </a:rPr>
              <a:t>Giffords</a:t>
            </a:r>
            <a:r>
              <a:rPr lang="en-US" sz="2500" dirty="0">
                <a:latin typeface="Franklin Gothic Book" charset="0"/>
              </a:rPr>
              <a:t>’ District </a:t>
            </a:r>
          </a:p>
          <a:p>
            <a:pPr marL="342900" indent="-342900" eaLnBrk="0" hangingPunct="0">
              <a:lnSpc>
                <a:spcPct val="90000"/>
              </a:lnSpc>
              <a:buFont typeface="Arial" pitchFamily="84" charset="0"/>
              <a:buChar char="•"/>
            </a:pPr>
            <a:r>
              <a:rPr lang="en-US" sz="2500" dirty="0">
                <a:latin typeface="Franklin Gothic Book" charset="0"/>
              </a:rPr>
              <a:t>“Don’t Retreat -- Instead, Reload”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1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990600"/>
            <a:ext cx="7162800" cy="762000"/>
          </a:xfrm>
        </p:spPr>
        <p:txBody>
          <a:bodyPr/>
          <a:lstStyle/>
          <a:p>
            <a:pPr eaLnBrk="1" hangingPunct="1"/>
            <a:r>
              <a:rPr lang="en-US" sz="5000" smtClean="0"/>
              <a:t>Compare</a:t>
            </a:r>
          </a:p>
        </p:txBody>
      </p:sp>
      <p:sp>
        <p:nvSpPr>
          <p:cNvPr id="107522" name="Rectangle 3"/>
          <p:cNvSpPr>
            <a:spLocks noGrp="1" noChangeArrowheads="1"/>
          </p:cNvSpPr>
          <p:nvPr>
            <p:ph idx="1"/>
          </p:nvPr>
        </p:nvSpPr>
        <p:spPr>
          <a:xfrm>
            <a:off x="2286000" y="2362200"/>
            <a:ext cx="6096000" cy="3505200"/>
          </a:xfrm>
        </p:spPr>
        <p:txBody>
          <a:bodyPr/>
          <a:lstStyle/>
          <a:p>
            <a:pPr eaLnBrk="1" hangingPunct="1">
              <a:lnSpc>
                <a:spcPts val="3600"/>
              </a:lnSpc>
            </a:pPr>
            <a:r>
              <a:rPr lang="en-US" sz="2800" smtClean="0"/>
              <a:t>White Supremacists</a:t>
            </a:r>
          </a:p>
          <a:p>
            <a:pPr eaLnBrk="1" hangingPunct="1">
              <a:lnSpc>
                <a:spcPts val="3600"/>
              </a:lnSpc>
            </a:pPr>
            <a:r>
              <a:rPr lang="en-US" sz="2800" smtClean="0"/>
              <a:t>Militia Movement </a:t>
            </a:r>
          </a:p>
          <a:p>
            <a:pPr eaLnBrk="1" hangingPunct="1">
              <a:lnSpc>
                <a:spcPts val="3600"/>
              </a:lnSpc>
            </a:pPr>
            <a:r>
              <a:rPr lang="en-US" sz="2800" smtClean="0"/>
              <a:t>Computer Programmers</a:t>
            </a:r>
          </a:p>
          <a:p>
            <a:pPr eaLnBrk="1" hangingPunct="1">
              <a:lnSpc>
                <a:spcPts val="3600"/>
              </a:lnSpc>
            </a:pPr>
            <a:r>
              <a:rPr lang="en-US" sz="2800" smtClean="0"/>
              <a:t>Subprime Mortgage Crisis</a:t>
            </a:r>
          </a:p>
          <a:p>
            <a:pPr lvl="1" eaLnBrk="1" hangingPunct="1">
              <a:lnSpc>
                <a:spcPts val="3600"/>
              </a:lnSpc>
              <a:buFontTx/>
              <a:buChar char="-"/>
            </a:pPr>
            <a:r>
              <a:rPr lang="en-US" sz="2400" smtClean="0"/>
              <a:t>“Inside Job” - Best Documentary</a:t>
            </a:r>
          </a:p>
          <a:p>
            <a:pPr lvl="1" eaLnBrk="1" hangingPunct="1">
              <a:lnSpc>
                <a:spcPct val="90000"/>
              </a:lnSpc>
              <a:buFontTx/>
              <a:buChar char="-"/>
            </a:pPr>
            <a:endParaRPr lang="en-US" sz="2400" smtClean="0"/>
          </a:p>
          <a:p>
            <a:pPr lvl="1" eaLnBrk="1" hangingPunct="1">
              <a:lnSpc>
                <a:spcPct val="90000"/>
              </a:lnSpc>
              <a:buFontTx/>
              <a:buChar char="-"/>
            </a:pPr>
            <a:endParaRPr lang="en-US" sz="2400" smtClean="0"/>
          </a:p>
          <a:p>
            <a:pPr lvl="1" eaLnBrk="1" hangingPunct="1">
              <a:lnSpc>
                <a:spcPct val="90000"/>
              </a:lnSpc>
              <a:buFontTx/>
              <a:buChar char="-"/>
            </a:pPr>
            <a:endParaRPr lang="en-US" sz="2400" smtClean="0"/>
          </a:p>
          <a:p>
            <a:pPr lvl="1" eaLnBrk="1" hangingPunct="1">
              <a:lnSpc>
                <a:spcPct val="90000"/>
              </a:lnSpc>
              <a:buFontTx/>
              <a:buNone/>
            </a:pPr>
            <a:endParaRPr lang="en-US" sz="2400" smtClean="0"/>
          </a:p>
        </p:txBody>
      </p:sp>
    </p:spTree>
  </p:cSld>
  <p:clrMapOvr>
    <a:masterClrMapping/>
  </p:clrMapOvr>
  <p:transition advTm="66566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69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609600"/>
            <a:ext cx="5562600" cy="1143000"/>
          </a:xfrm>
        </p:spPr>
        <p:txBody>
          <a:bodyPr/>
          <a:lstStyle/>
          <a:p>
            <a:pPr eaLnBrk="1" hangingPunct="1"/>
            <a:r>
              <a:rPr lang="en-US" sz="5000" smtClean="0"/>
              <a:t>Liberty vs. Security</a:t>
            </a:r>
          </a:p>
        </p:txBody>
      </p:sp>
      <p:sp>
        <p:nvSpPr>
          <p:cNvPr id="109570" name="Rectangle 3"/>
          <p:cNvSpPr>
            <a:spLocks noGrp="1" noChangeArrowheads="1"/>
          </p:cNvSpPr>
          <p:nvPr>
            <p:ph idx="1"/>
          </p:nvPr>
        </p:nvSpPr>
        <p:spPr>
          <a:xfrm>
            <a:off x="1676400" y="2362200"/>
            <a:ext cx="7086600" cy="4221163"/>
          </a:xfrm>
        </p:spPr>
        <p:txBody>
          <a:bodyPr/>
          <a:lstStyle/>
          <a:p>
            <a:pPr eaLnBrk="1" hangingPunct="1"/>
            <a:r>
              <a:rPr lang="en-US" dirty="0" smtClean="0"/>
              <a:t>Military Commissions Act 2006</a:t>
            </a:r>
          </a:p>
          <a:p>
            <a:pPr eaLnBrk="1" hangingPunct="1"/>
            <a:r>
              <a:rPr lang="en-US" dirty="0" smtClean="0"/>
              <a:t>John Warner Defense Authorization Act 2007</a:t>
            </a:r>
          </a:p>
          <a:p>
            <a:pPr eaLnBrk="1" hangingPunct="1"/>
            <a:r>
              <a:rPr lang="en-US" dirty="0" smtClean="0"/>
              <a:t>National Defense Authorization Act 2012</a:t>
            </a:r>
          </a:p>
          <a:p>
            <a:pPr marL="0" indent="0" eaLnBrk="1" hangingPunct="1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7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762000"/>
            <a:ext cx="7162800" cy="1524000"/>
          </a:xfrm>
        </p:spPr>
        <p:txBody>
          <a:bodyPr/>
          <a:lstStyle/>
          <a:p>
            <a:pPr eaLnBrk="1" hangingPunct="1"/>
            <a:r>
              <a:rPr lang="en-US" sz="5000" smtClean="0"/>
              <a:t>Liberty vs. Security</a:t>
            </a:r>
          </a:p>
        </p:txBody>
      </p:sp>
      <p:sp>
        <p:nvSpPr>
          <p:cNvPr id="111618" name="Rectangle 3"/>
          <p:cNvSpPr>
            <a:spLocks noGrp="1" noChangeArrowheads="1"/>
          </p:cNvSpPr>
          <p:nvPr>
            <p:ph idx="1"/>
          </p:nvPr>
        </p:nvSpPr>
        <p:spPr>
          <a:xfrm>
            <a:off x="1752600" y="1905000"/>
            <a:ext cx="5486400" cy="3200400"/>
          </a:xfrm>
        </p:spPr>
        <p:txBody>
          <a:bodyPr/>
          <a:lstStyle/>
          <a:p>
            <a:pPr eaLnBrk="1" hangingPunct="1">
              <a:buFont typeface="Times" pitchFamily="84" charset="0"/>
              <a:buNone/>
            </a:pPr>
            <a:endParaRPr lang="en-US" smtClean="0"/>
          </a:p>
          <a:p>
            <a:pPr algn="ctr" eaLnBrk="1" hangingPunct="1">
              <a:buFont typeface="Times" pitchFamily="84" charset="0"/>
              <a:buNone/>
            </a:pPr>
            <a:r>
              <a:rPr lang="en-US" sz="4100" smtClean="0">
                <a:solidFill>
                  <a:schemeClr val="tx2"/>
                </a:solidFill>
              </a:rPr>
              <a:t>Bill of Rights:</a:t>
            </a:r>
            <a:r>
              <a:rPr lang="en-US" sz="4100" smtClean="0"/>
              <a:t> </a:t>
            </a:r>
          </a:p>
          <a:p>
            <a:pPr algn="ctr" eaLnBrk="1" hangingPunct="1">
              <a:buFont typeface="Times" pitchFamily="84" charset="0"/>
              <a:buNone/>
            </a:pPr>
            <a:r>
              <a:rPr lang="en-US" sz="4100" smtClean="0"/>
              <a:t>Use it or Lose it</a:t>
            </a:r>
            <a:endParaRPr lang="en-US" sz="3800" smtClean="0"/>
          </a:p>
          <a:p>
            <a:pPr eaLnBrk="1" hangingPunct="1">
              <a:buFont typeface="Times" pitchFamily="84" charset="0"/>
              <a:buNone/>
            </a:pPr>
            <a:endParaRPr lang="en-US" sz="3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>
                <a:ea typeface="+mj-ea"/>
                <a:cs typeface="+mj-cs"/>
              </a:rPr>
              <a:t/>
            </a:r>
            <a:br>
              <a:rPr lang="en-US" smtClean="0">
                <a:ea typeface="+mj-ea"/>
                <a:cs typeface="+mj-cs"/>
              </a:rPr>
            </a:br>
            <a:endParaRPr lang="en-US" smtClean="0">
              <a:ea typeface="+mj-ea"/>
              <a:cs typeface="+mj-cs"/>
            </a:endParaRPr>
          </a:p>
        </p:txBody>
      </p:sp>
      <p:sp>
        <p:nvSpPr>
          <p:cNvPr id="113666" name="Rectangle 3"/>
          <p:cNvSpPr>
            <a:spLocks noGrp="1" noChangeArrowheads="1"/>
          </p:cNvSpPr>
          <p:nvPr>
            <p:ph idx="1"/>
          </p:nvPr>
        </p:nvSpPr>
        <p:spPr>
          <a:xfrm>
            <a:off x="1752600" y="2590800"/>
            <a:ext cx="6858000" cy="3124200"/>
          </a:xfrm>
        </p:spPr>
        <p:txBody>
          <a:bodyPr/>
          <a:lstStyle/>
          <a:p>
            <a:pPr eaLnBrk="1" hangingPunct="1">
              <a:lnSpc>
                <a:spcPts val="4000"/>
              </a:lnSpc>
              <a:buFont typeface="Arial" pitchFamily="84" charset="0"/>
              <a:buNone/>
            </a:pPr>
            <a:r>
              <a:rPr lang="en-US" sz="3000" smtClean="0"/>
              <a:t>“Those who would give up essential liberty to purchase a little temporary safety, deserve neither liberty nor safety.”</a:t>
            </a:r>
          </a:p>
          <a:p>
            <a:pPr algn="r" eaLnBrk="1" hangingPunct="1">
              <a:lnSpc>
                <a:spcPts val="4000"/>
              </a:lnSpc>
              <a:buFont typeface="Arial" pitchFamily="84" charset="0"/>
              <a:buNone/>
            </a:pPr>
            <a:r>
              <a:rPr lang="en-US" sz="2700" smtClean="0"/>
              <a:t>~ Benjamin Franklin</a:t>
            </a:r>
          </a:p>
        </p:txBody>
      </p:sp>
      <p:sp>
        <p:nvSpPr>
          <p:cNvPr id="113667" name="Rectangle 4"/>
          <p:cNvSpPr>
            <a:spLocks noChangeArrowheads="1"/>
          </p:cNvSpPr>
          <p:nvPr/>
        </p:nvSpPr>
        <p:spPr bwMode="auto">
          <a:xfrm>
            <a:off x="2514600" y="1311275"/>
            <a:ext cx="6019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eaLnBrk="0" hangingPunct="0"/>
            <a:endParaRPr lang="en-US" sz="1800"/>
          </a:p>
        </p:txBody>
      </p:sp>
      <p:sp>
        <p:nvSpPr>
          <p:cNvPr id="113668" name="Rectangle 5"/>
          <p:cNvSpPr>
            <a:spLocks noChangeArrowheads="1"/>
          </p:cNvSpPr>
          <p:nvPr/>
        </p:nvSpPr>
        <p:spPr bwMode="auto">
          <a:xfrm>
            <a:off x="2209800" y="1219200"/>
            <a:ext cx="56388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sz="5000"/>
              <a:t>Liberty vs. Security</a:t>
            </a:r>
          </a:p>
        </p:txBody>
      </p:sp>
    </p:spTree>
  </p:cSld>
  <p:clrMapOvr>
    <a:masterClrMapping/>
  </p:clrMapOvr>
  <p:transition advTm="34556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4" name="Content Placeholder 3" descr="charlie no aeta copy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057400" y="838200"/>
            <a:ext cx="4419600" cy="5156200"/>
          </a:xfrm>
        </p:spPr>
      </p:pic>
      <p:sp>
        <p:nvSpPr>
          <p:cNvPr id="11571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Who will be my voice?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81000" y="5562600"/>
            <a:ext cx="838200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US" sz="3200" dirty="0">
                <a:latin typeface="+mj-lt"/>
                <a:ea typeface="+mj-ea"/>
                <a:cs typeface="+mj-cs"/>
              </a:rPr>
              <a:t>Repeal The Animal Enterprise Terrorism Act!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990600"/>
            <a:ext cx="7924800" cy="12192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ea typeface="+mj-ea"/>
                <a:cs typeface="+mj-cs"/>
              </a:rPr>
              <a:t>You Can Do Something About it!</a:t>
            </a:r>
          </a:p>
        </p:txBody>
      </p:sp>
      <p:sp>
        <p:nvSpPr>
          <p:cNvPr id="117762" name="Rectangle 4"/>
          <p:cNvSpPr>
            <a:spLocks noGrp="1" noChangeArrowheads="1"/>
          </p:cNvSpPr>
          <p:nvPr>
            <p:ph idx="1"/>
          </p:nvPr>
        </p:nvSpPr>
        <p:spPr>
          <a:xfrm>
            <a:off x="1907704" y="2420888"/>
            <a:ext cx="6207596" cy="3751312"/>
          </a:xfrm>
        </p:spPr>
        <p:txBody>
          <a:bodyPr/>
          <a:lstStyle/>
          <a:p>
            <a:pPr eaLnBrk="1" hangingPunct="1">
              <a:lnSpc>
                <a:spcPts val="4000"/>
              </a:lnSpc>
              <a:spcAft>
                <a:spcPts val="600"/>
              </a:spcAft>
            </a:pPr>
            <a:r>
              <a:rPr lang="en-US" dirty="0"/>
              <a:t>Contact Your Legislators</a:t>
            </a:r>
          </a:p>
          <a:p>
            <a:pPr eaLnBrk="1" hangingPunct="1">
              <a:lnSpc>
                <a:spcPts val="4000"/>
              </a:lnSpc>
              <a:spcAft>
                <a:spcPts val="600"/>
              </a:spcAft>
            </a:pPr>
            <a:r>
              <a:rPr lang="en-US" dirty="0" smtClean="0"/>
              <a:t>Join AR </a:t>
            </a:r>
            <a:r>
              <a:rPr lang="en-US" dirty="0"/>
              <a:t>2013 Lobby </a:t>
            </a:r>
            <a:r>
              <a:rPr lang="en-US" dirty="0" smtClean="0"/>
              <a:t>Day</a:t>
            </a:r>
          </a:p>
          <a:p>
            <a:pPr eaLnBrk="1" hangingPunct="1">
              <a:lnSpc>
                <a:spcPts val="4000"/>
              </a:lnSpc>
              <a:spcAft>
                <a:spcPts val="600"/>
              </a:spcAft>
            </a:pPr>
            <a:r>
              <a:rPr lang="en-US" dirty="0" smtClean="0"/>
              <a:t>Go </a:t>
            </a:r>
            <a:r>
              <a:rPr lang="en-US" dirty="0"/>
              <a:t>to </a:t>
            </a:r>
            <a:r>
              <a:rPr lang="en-US" dirty="0" err="1"/>
              <a:t>noAETA.org</a:t>
            </a:r>
            <a:endParaRPr lang="en-US" dirty="0"/>
          </a:p>
          <a:p>
            <a:pPr eaLnBrk="1" hangingPunct="1">
              <a:lnSpc>
                <a:spcPts val="4000"/>
              </a:lnSpc>
              <a:spcAft>
                <a:spcPts val="600"/>
              </a:spcAft>
            </a:pPr>
            <a:endParaRPr lang="en-US" dirty="0" smtClean="0"/>
          </a:p>
          <a:p>
            <a:pPr eaLnBrk="1" hangingPunct="1">
              <a:lnSpc>
                <a:spcPts val="4000"/>
              </a:lnSpc>
            </a:pPr>
            <a:endParaRPr lang="en-US" sz="2800" dirty="0"/>
          </a:p>
          <a:p>
            <a:pPr eaLnBrk="1" hangingPunct="1">
              <a:lnSpc>
                <a:spcPts val="4000"/>
              </a:lnSpc>
              <a:buFont typeface="Arial" pitchFamily="84" charset="0"/>
              <a:buNone/>
            </a:pPr>
            <a:endParaRPr lang="en-US" sz="2800" dirty="0" smtClean="0"/>
          </a:p>
          <a:p>
            <a:pPr eaLnBrk="1" hangingPunct="1">
              <a:lnSpc>
                <a:spcPct val="90000"/>
              </a:lnSpc>
            </a:pPr>
            <a:endParaRPr lang="en-US" sz="2800" dirty="0" smtClean="0"/>
          </a:p>
          <a:p>
            <a:pPr eaLnBrk="1" hangingPunct="1">
              <a:lnSpc>
                <a:spcPct val="90000"/>
              </a:lnSpc>
            </a:pPr>
            <a:endParaRPr lang="en-US" sz="2800" dirty="0" smtClean="0"/>
          </a:p>
          <a:p>
            <a:pPr eaLnBrk="1" hangingPunct="1">
              <a:lnSpc>
                <a:spcPct val="90000"/>
              </a:lnSpc>
            </a:pPr>
            <a:endParaRPr lang="en-US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5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838200"/>
            <a:ext cx="8382000" cy="2438400"/>
          </a:xfrm>
        </p:spPr>
        <p:txBody>
          <a:bodyPr/>
          <a:lstStyle/>
          <a:p>
            <a:pPr eaLnBrk="1" hangingPunct="1"/>
            <a:r>
              <a:rPr lang="en-US" sz="4500" smtClean="0"/>
              <a:t>Green Is the New Red: </a:t>
            </a:r>
            <a:br>
              <a:rPr lang="en-US" sz="4500" smtClean="0"/>
            </a:br>
            <a:r>
              <a:rPr lang="en-US" sz="4500" smtClean="0"/>
              <a:t>An Insider’s Account of a Social Movement Under Siege</a:t>
            </a:r>
          </a:p>
        </p:txBody>
      </p:sp>
      <p:sp>
        <p:nvSpPr>
          <p:cNvPr id="123906" name="Rectangle 3"/>
          <p:cNvSpPr>
            <a:spLocks noGrp="1" noChangeArrowheads="1"/>
          </p:cNvSpPr>
          <p:nvPr>
            <p:ph idx="1"/>
          </p:nvPr>
        </p:nvSpPr>
        <p:spPr>
          <a:xfrm>
            <a:off x="2286000" y="3733800"/>
            <a:ext cx="5181600" cy="1828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By Will Potter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 err="1" smtClean="0">
                <a:hlinkClick r:id="rId3"/>
              </a:rPr>
              <a:t>GreenIsTheNewRed.com</a:t>
            </a:r>
            <a:endParaRPr lang="en-US" sz="2800" dirty="0" smtClean="0"/>
          </a:p>
          <a:p>
            <a:pPr marL="0" indent="0" eaLnBrk="1" hangingPunct="1">
              <a:lnSpc>
                <a:spcPct val="90000"/>
              </a:lnSpc>
              <a:buNone/>
            </a:pPr>
            <a:endParaRPr lang="en-US" sz="2800" dirty="0" smtClean="0"/>
          </a:p>
          <a:p>
            <a:pPr eaLnBrk="1" hangingPunct="1">
              <a:lnSpc>
                <a:spcPct val="90000"/>
              </a:lnSpc>
              <a:buFont typeface="Arial" pitchFamily="84" charset="0"/>
              <a:buNone/>
            </a:pPr>
            <a:endParaRPr lang="en-US" sz="2800" dirty="0" smtClean="0"/>
          </a:p>
        </p:txBody>
      </p:sp>
    </p:spTree>
  </p:cSld>
  <p:clrMapOvr>
    <a:masterClrMapping/>
  </p:clrMapOvr>
  <p:transition advTm="20484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1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219200" y="1219200"/>
            <a:ext cx="7391400" cy="4419600"/>
          </a:xfrm>
        </p:spPr>
        <p:txBody>
          <a:bodyPr/>
          <a:lstStyle/>
          <a:p>
            <a:pPr eaLnBrk="1" hangingPunct="1"/>
            <a:r>
              <a:rPr lang="en-US" sz="5000" smtClean="0"/>
              <a:t>Odette J. Wilkens, Esq.</a:t>
            </a:r>
            <a:br>
              <a:rPr lang="en-US" sz="5000" smtClean="0"/>
            </a:br>
            <a:r>
              <a:rPr lang="en-US" sz="5000" smtClean="0"/>
              <a:t>Equal Justice Alliance</a:t>
            </a:r>
            <a:br>
              <a:rPr lang="en-US" sz="5000" smtClean="0"/>
            </a:br>
            <a:r>
              <a:rPr lang="en-US" sz="5000" smtClean="0"/>
              <a:t>owilkens@equaljustice</a:t>
            </a:r>
            <a:br>
              <a:rPr lang="en-US" sz="5000" smtClean="0"/>
            </a:br>
            <a:r>
              <a:rPr lang="en-US" sz="5000" smtClean="0"/>
              <a:t>alliance.org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28846</TotalTime>
  <Words>1494</Words>
  <Application>Microsoft Macintosh PowerPoint</Application>
  <PresentationFormat>On-screen Show (4:3)</PresentationFormat>
  <Paragraphs>302</Paragraphs>
  <Slides>52</Slides>
  <Notes>52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52</vt:i4>
      </vt:variant>
    </vt:vector>
  </HeadingPairs>
  <TitlesOfParts>
    <vt:vector size="53" baseType="lpstr">
      <vt:lpstr>Office Theme</vt:lpstr>
      <vt:lpstr>Slide 1</vt:lpstr>
      <vt:lpstr> What is “Terrorism”?  </vt:lpstr>
      <vt:lpstr>“Domestic Terrorism”</vt:lpstr>
      <vt:lpstr>Liberty vs. Security</vt:lpstr>
      <vt:lpstr>Slide 5</vt:lpstr>
      <vt:lpstr>Animal Enterprise Terrorism Act (“AETA”) - 18 USC 43</vt:lpstr>
      <vt:lpstr>AETA’s 5 Elements (continued)</vt:lpstr>
      <vt:lpstr>Excessive Penalties</vt:lpstr>
      <vt:lpstr>Slide 9</vt:lpstr>
      <vt:lpstr>AETA Terrorism Enhancements     for:</vt:lpstr>
      <vt:lpstr>Terrorism Enhancements     for: </vt:lpstr>
      <vt:lpstr>Course of Conduct</vt:lpstr>
      <vt:lpstr>“Course of Conduct”</vt:lpstr>
      <vt:lpstr>RICO for  Animal Activists</vt:lpstr>
      <vt:lpstr>US v Fullmer (“SHAC 7”)  Animal Enterprise Protection Act 2002</vt:lpstr>
      <vt:lpstr>SHAC Campaign Results</vt:lpstr>
      <vt:lpstr>Slide 17</vt:lpstr>
      <vt:lpstr>US v Fullmer (SHAC 7)  3rd Circuit Decision</vt:lpstr>
      <vt:lpstr>Guilt by Association</vt:lpstr>
      <vt:lpstr>Guilt by Association  Josh Harper</vt:lpstr>
      <vt:lpstr>Slide 21</vt:lpstr>
      <vt:lpstr>Verdict</vt:lpstr>
      <vt:lpstr>Conspiracy</vt:lpstr>
      <vt:lpstr>Slide 24</vt:lpstr>
      <vt:lpstr>Slide 25</vt:lpstr>
      <vt:lpstr>Violates 1st Amendment Guilt by Association</vt:lpstr>
      <vt:lpstr>US v Buddenberg (2009) Indictment</vt:lpstr>
      <vt:lpstr>US v Buddenberg Criminal Complaint</vt:lpstr>
      <vt:lpstr>US v Buddenberg Indictment Dismissed</vt:lpstr>
      <vt:lpstr>Mission Accomplished!</vt:lpstr>
      <vt:lpstr>Judge Whyte</vt:lpstr>
      <vt:lpstr>Slide 32</vt:lpstr>
      <vt:lpstr>Challenging the AETA</vt:lpstr>
      <vt:lpstr>Animal Enterprises</vt:lpstr>
      <vt:lpstr> Animal Enterprises </vt:lpstr>
      <vt:lpstr> Animal Enterprises </vt:lpstr>
      <vt:lpstr>AETA Passes</vt:lpstr>
      <vt:lpstr>Slide 38</vt:lpstr>
      <vt:lpstr>Slide 39</vt:lpstr>
      <vt:lpstr>Slide 40</vt:lpstr>
      <vt:lpstr>Compare</vt:lpstr>
      <vt:lpstr>Anti-Abortionists</vt:lpstr>
      <vt:lpstr>“Nuremberg Files”</vt:lpstr>
      <vt:lpstr>Sarah Palin’s PAC Map</vt:lpstr>
      <vt:lpstr>Compare</vt:lpstr>
      <vt:lpstr>Liberty vs. Security</vt:lpstr>
      <vt:lpstr>Liberty vs. Security</vt:lpstr>
      <vt:lpstr> </vt:lpstr>
      <vt:lpstr>Who will be my voice?</vt:lpstr>
      <vt:lpstr>You Can Do Something About it!</vt:lpstr>
      <vt:lpstr>Green Is the New Red:  An Insider’s Account of a Social Movement Under Siege</vt:lpstr>
      <vt:lpstr>Odette J. Wilkens, Esq. Equal Justice Alliance owilkens@equaljustice alliance.org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Owner</dc:creator>
  <cp:lastModifiedBy>Liberty Mulkani</cp:lastModifiedBy>
  <cp:revision>121</cp:revision>
  <dcterms:created xsi:type="dcterms:W3CDTF">2012-10-30T19:54:44Z</dcterms:created>
  <dcterms:modified xsi:type="dcterms:W3CDTF">2012-10-30T19:55:06Z</dcterms:modified>
</cp:coreProperties>
</file>