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notesSlides/notesSlide9.xml" ContentType="application/vnd.openxmlformats-officedocument.presentationml.notesSlide+xml"/>
  <Default Extension="rels" ContentType="application/vnd.openxmlformats-package.relationships+xml"/>
  <Default Extension="jpeg" ContentType="image/jpeg"/>
  <Override PartName="/ppt/slides/slide10.xml" ContentType="application/vnd.openxmlformats-officedocument.presentationml.slide+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Override PartName="/ppt/slideLayouts/slideLayout5.xml" ContentType="application/vnd.openxmlformats-officedocument.presentationml.slideLayout+xml"/>
  <Override PartName="/ppt/theme/theme2.xml" ContentType="application/vnd.openxmlformats-officedocument.theme+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slides/slide22.xml" ContentType="application/vnd.openxmlformats-officedocument.presentationml.slide+xml"/>
  <Override PartName="/ppt/slides/slide30.xml" ContentType="application/vnd.openxmlformats-officedocument.presentationml.slide+xml"/>
  <Override PartName="/docProps/app.xml" ContentType="application/vnd.openxmlformats-officedocument.extended-properties+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slides/slide15.xml" ContentType="application/vnd.openxmlformats-officedocument.presentationml.slide+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notesSlides/notesSlide13.xml" ContentType="application/vnd.openxmlformats-officedocument.presentationml.notesSlide+xml"/>
  <Override PartName="/ppt/slides/slide27.xml" ContentType="application/vnd.openxmlformats-officedocument.presentationml.slide+xml"/>
  <Override PartName="/ppt/slides/slide35.xml" ContentType="application/vnd.openxmlformats-officedocument.presentationml.slide+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slides/slide31.xml" ContentType="application/vnd.openxmlformats-officedocument.presentationml.slide+xml"/>
  <Override PartName="/ppt/notesSlides/notesSlide6.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notesSlides/notesSlide14.xml" ContentType="application/vnd.openxmlformats-officedocument.presentationml.notesSlide+xml"/>
  <Override PartName="/ppt/slides/slide3.xml" ContentType="application/vnd.openxmlformats-officedocument.presentationml.slide+xml"/>
  <Override PartName="/ppt/slides/slide28.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32.xml" ContentType="application/vnd.openxmlformats-officedocument.presentationml.slide+xml"/>
  <Override PartName="/ppt/slides/slide20.xml" ContentType="application/vnd.openxmlformats-officedocument.presentationml.slide+xml"/>
  <Override PartName="/ppt/notesSlides/notesSlide7.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slides/slide8.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29.xml" ContentType="application/vnd.openxmlformats-officedocument.presentationml.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slideLayouts/slideLayout4.xml" ContentType="application/vnd.openxmlformats-officedocument.presentationml.slideLayout+xml"/>
  <Override PartName="/ppt/slides/slide25.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notesMasterIdLst>
    <p:notesMasterId r:id="rId37"/>
  </p:notesMasterIdLst>
  <p:sldIdLst>
    <p:sldId id="291" r:id="rId2"/>
    <p:sldId id="407" r:id="rId3"/>
    <p:sldId id="405" r:id="rId4"/>
    <p:sldId id="394" r:id="rId5"/>
    <p:sldId id="434" r:id="rId6"/>
    <p:sldId id="427" r:id="rId7"/>
    <p:sldId id="355" r:id="rId8"/>
    <p:sldId id="399" r:id="rId9"/>
    <p:sldId id="400" r:id="rId10"/>
    <p:sldId id="441" r:id="rId11"/>
    <p:sldId id="401" r:id="rId12"/>
    <p:sldId id="421" r:id="rId13"/>
    <p:sldId id="426" r:id="rId14"/>
    <p:sldId id="397" r:id="rId15"/>
    <p:sldId id="424" r:id="rId16"/>
    <p:sldId id="412" r:id="rId17"/>
    <p:sldId id="443" r:id="rId18"/>
    <p:sldId id="436" r:id="rId19"/>
    <p:sldId id="431" r:id="rId20"/>
    <p:sldId id="438" r:id="rId21"/>
    <p:sldId id="437" r:id="rId22"/>
    <p:sldId id="429" r:id="rId23"/>
    <p:sldId id="432" r:id="rId24"/>
    <p:sldId id="375" r:id="rId25"/>
    <p:sldId id="442" r:id="rId26"/>
    <p:sldId id="402" r:id="rId27"/>
    <p:sldId id="445" r:id="rId28"/>
    <p:sldId id="398" r:id="rId29"/>
    <p:sldId id="440" r:id="rId30"/>
    <p:sldId id="433" r:id="rId31"/>
    <p:sldId id="414" r:id="rId32"/>
    <p:sldId id="415" r:id="rId33"/>
    <p:sldId id="416" r:id="rId34"/>
    <p:sldId id="417" r:id="rId35"/>
    <p:sldId id="418"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p:present/>
    <p:sldAll/>
    <p:penClr>
      <a:prstClr val="red"/>
    </p:penClr>
    <p:extLst>
      <p:ext uri="{EC167BDD-8182-4AB7-AECC-EB403E3ABB37}">
        <p14:laserClr xmlns:p14="http://schemas.microsoft.com/office/powerpoint/2010/main" xmlns:p="http://schemas.openxmlformats.org/presentationml/2006/main" xmlns:r="http://schemas.openxmlformats.org/officeDocument/2006/relationships" xmlns:a="http://schemas.openxmlformats.org/drawingml/2006/main" xmlns="">
          <a:srgbClr val="FF0000"/>
        </p14:laserClr>
      </p:ext>
      <p:ext uri="{2FDB2607-1784-4EEB-B798-7EB5836EED8A}">
        <p14:showMediaCtrls xmlns:p14="http://schemas.microsoft.com/office/powerpoint/2010/main" xmlns:p="http://schemas.openxmlformats.org/presentationml/2006/main" xmlns:r="http://schemas.openxmlformats.org/officeDocument/2006/relationships" xmlns:a="http://schemas.openxmlformats.org/drawingml/2006/main" xmlns="" val="1"/>
      </p:ext>
    </p:extLst>
  </p:showPr>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588" autoAdjust="0"/>
    <p:restoredTop sz="94671" autoAdjust="0"/>
  </p:normalViewPr>
  <p:slideViewPr>
    <p:cSldViewPr>
      <p:cViewPr>
        <p:scale>
          <a:sx n="65" d="100"/>
          <a:sy n="65" d="100"/>
        </p:scale>
        <p:origin x="-2136" y="-1120"/>
      </p:cViewPr>
      <p:guideLst>
        <p:guide orient="horz" pos="2160"/>
        <p:guide pos="2880"/>
      </p:guideLst>
    </p:cSldViewPr>
  </p:slideViewPr>
  <p:outlineViewPr>
    <p:cViewPr>
      <p:scale>
        <a:sx n="33" d="100"/>
        <a:sy n="33" d="100"/>
      </p:scale>
      <p:origin x="0" y="1560"/>
    </p:cViewPr>
  </p:outlin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printerSettings" Target="printerSettings/printerSettings1.bin"/><Relationship Id="rId39" Type="http://schemas.openxmlformats.org/officeDocument/2006/relationships/presProps" Target="presProps.xml"/><Relationship Id="rId40" Type="http://schemas.openxmlformats.org/officeDocument/2006/relationships/viewProps" Target="viewProps.xml"/><Relationship Id="rId41" Type="http://schemas.openxmlformats.org/officeDocument/2006/relationships/theme" Target="theme/theme1.xml"/><Relationship Id="rId4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643A5A-92AE-4711-B4BB-ACFE54C427AD}" type="datetimeFigureOut">
              <a:rPr lang="en-US" smtClean="0"/>
              <a:pPr/>
              <a:t>11/8/12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F6226E-93AB-48D4-8E99-E4982D62C91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379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fld id="{8C36611E-B5EC-4D04-A364-D574D34462FA}" type="slidenum">
              <a:rPr lang="en-US" sz="1200" smtClean="0"/>
              <a:pPr/>
              <a:t>1</a:t>
            </a:fld>
            <a:endParaRPr lang="en-US" sz="1200"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F6226E-93AB-48D4-8E99-E4982D62C91F}" type="slidenum">
              <a:rPr lang="en-US" smtClean="0"/>
              <a:pPr/>
              <a:t>7</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17477801"/>
      </p:ext>
    </p:extLst>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6" charset="0"/>
                <a:ea typeface="ヒラギノ角ゴ Pro W3" pitchFamily="-106" charset="-128"/>
                <a:sym typeface="Gill Sans" pitchFamily="-106" charset="0"/>
              </a:defRPr>
            </a:lvl1pPr>
            <a:lvl2pPr marL="729057" indent="-280406" defTabSz="914437" eaLnBrk="0" hangingPunct="0">
              <a:defRPr sz="3100">
                <a:solidFill>
                  <a:srgbClr val="000000"/>
                </a:solidFill>
                <a:latin typeface="Gill Sans" pitchFamily="-106" charset="0"/>
                <a:ea typeface="ヒラギノ角ゴ Pro W3" pitchFamily="-106" charset="-128"/>
                <a:sym typeface="Gill Sans" pitchFamily="-106" charset="0"/>
              </a:defRPr>
            </a:lvl2pPr>
            <a:lvl3pPr marL="112162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3pPr>
            <a:lvl4pPr marL="157027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4pPr>
            <a:lvl5pPr marL="2018927"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5pPr>
            <a:lvl6pPr marL="246757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6pPr>
            <a:lvl7pPr marL="291622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7pPr>
            <a:lvl8pPr marL="336487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8pPr>
            <a:lvl9pPr marL="381352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9pPr>
          </a:lstStyle>
          <a:p>
            <a:pPr eaLnBrk="1" hangingPunct="1"/>
            <a:fld id="{FF4BE1BE-80F4-4890-84B2-45C14F544732}" type="slidenum">
              <a:rPr lang="en-US" sz="1200">
                <a:solidFill>
                  <a:schemeClr val="tx1"/>
                </a:solidFill>
              </a:rPr>
              <a:pPr eaLnBrk="1" hangingPunct="1"/>
              <a:t>8</a:t>
            </a:fld>
            <a:endParaRPr lang="en-US" sz="1200">
              <a:solidFill>
                <a:schemeClr val="tx1"/>
              </a:solidFill>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F6226E-93AB-48D4-8E99-E4982D62C91F}" type="slidenum">
              <a:rPr lang="en-US" smtClean="0"/>
              <a:pPr/>
              <a:t>9</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88478387"/>
      </p:ext>
    </p:extLst>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diff. between eating a cat or a chicken, a dog or a pig</a:t>
            </a:r>
            <a:r>
              <a:rPr lang="en-US" baseline="0" dirty="0" smtClean="0"/>
              <a:t>. Rena, Beaky, </a:t>
            </a:r>
            <a:r>
              <a:rPr lang="en-US" baseline="0" dirty="0" err="1" smtClean="0"/>
              <a:t>Viona</a:t>
            </a:r>
            <a:r>
              <a:rPr lang="en-US" baseline="0" dirty="0" smtClean="0"/>
              <a:t>, </a:t>
            </a:r>
            <a:r>
              <a:rPr lang="en-US" baseline="0" dirty="0" err="1" smtClean="0"/>
              <a:t>Chompers</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DBF6226E-93AB-48D4-8E99-E4982D62C91F}" type="slidenum">
              <a:rPr lang="en-US" smtClean="0"/>
              <a:pPr/>
              <a:t>11</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957671348"/>
      </p:ext>
    </p:extLst>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6" charset="0"/>
                <a:ea typeface="ヒラギノ角ゴ Pro W3" pitchFamily="-106" charset="-128"/>
                <a:sym typeface="Gill Sans" pitchFamily="-106" charset="0"/>
              </a:defRPr>
            </a:lvl1pPr>
            <a:lvl2pPr marL="729057" indent="-280406" defTabSz="914437" eaLnBrk="0" hangingPunct="0">
              <a:defRPr sz="3100">
                <a:solidFill>
                  <a:srgbClr val="000000"/>
                </a:solidFill>
                <a:latin typeface="Gill Sans" pitchFamily="-106" charset="0"/>
                <a:ea typeface="ヒラギノ角ゴ Pro W3" pitchFamily="-106" charset="-128"/>
                <a:sym typeface="Gill Sans" pitchFamily="-106" charset="0"/>
              </a:defRPr>
            </a:lvl2pPr>
            <a:lvl3pPr marL="112162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3pPr>
            <a:lvl4pPr marL="157027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4pPr>
            <a:lvl5pPr marL="2018927"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5pPr>
            <a:lvl6pPr marL="246757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6pPr>
            <a:lvl7pPr marL="291622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7pPr>
            <a:lvl8pPr marL="336487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8pPr>
            <a:lvl9pPr marL="381352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9pPr>
          </a:lstStyle>
          <a:p>
            <a:pPr eaLnBrk="1" hangingPunct="1"/>
            <a:fld id="{CB63C4A6-DAD8-4776-81BF-47145E27A048}" type="slidenum">
              <a:rPr lang="en-US" sz="1200">
                <a:solidFill>
                  <a:schemeClr val="tx1"/>
                </a:solidFill>
              </a:rPr>
              <a:pPr eaLnBrk="1" hangingPunct="1"/>
              <a:t>15</a:t>
            </a:fld>
            <a:endParaRPr lang="en-US" sz="1200">
              <a:solidFill>
                <a:schemeClr val="tx1"/>
              </a:solidFill>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6" charset="0"/>
                <a:ea typeface="ヒラギノ角ゴ Pro W3" pitchFamily="-106" charset="-128"/>
                <a:sym typeface="Gill Sans" pitchFamily="-106" charset="0"/>
              </a:defRPr>
            </a:lvl1pPr>
            <a:lvl2pPr marL="729057" indent="-280406" defTabSz="914437" eaLnBrk="0" hangingPunct="0">
              <a:defRPr sz="3100">
                <a:solidFill>
                  <a:srgbClr val="000000"/>
                </a:solidFill>
                <a:latin typeface="Gill Sans" pitchFamily="-106" charset="0"/>
                <a:ea typeface="ヒラギノ角ゴ Pro W3" pitchFamily="-106" charset="-128"/>
                <a:sym typeface="Gill Sans" pitchFamily="-106" charset="0"/>
              </a:defRPr>
            </a:lvl2pPr>
            <a:lvl3pPr marL="112162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3pPr>
            <a:lvl4pPr marL="1570276"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4pPr>
            <a:lvl5pPr marL="2018927" indent="-224325" defTabSz="914437" eaLnBrk="0" hangingPunct="0">
              <a:defRPr sz="3100">
                <a:solidFill>
                  <a:srgbClr val="000000"/>
                </a:solidFill>
                <a:latin typeface="Gill Sans" pitchFamily="-106" charset="0"/>
                <a:ea typeface="ヒラギノ角ゴ Pro W3" pitchFamily="-106" charset="-128"/>
                <a:sym typeface="Gill Sans" pitchFamily="-106" charset="0"/>
              </a:defRPr>
            </a:lvl5pPr>
            <a:lvl6pPr marL="246757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6pPr>
            <a:lvl7pPr marL="2916227"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7pPr>
            <a:lvl8pPr marL="336487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8pPr>
            <a:lvl9pPr marL="3813528" indent="-224325" algn="ctr" defTabSz="914437" eaLnBrk="0" fontAlgn="base" hangingPunct="0">
              <a:spcBef>
                <a:spcPct val="0"/>
              </a:spcBef>
              <a:spcAft>
                <a:spcPct val="0"/>
              </a:spcAft>
              <a:defRPr sz="3100">
                <a:solidFill>
                  <a:srgbClr val="000000"/>
                </a:solidFill>
                <a:latin typeface="Gill Sans" pitchFamily="-106" charset="0"/>
                <a:ea typeface="ヒラギノ角ゴ Pro W3" pitchFamily="-106" charset="-128"/>
                <a:sym typeface="Gill Sans" pitchFamily="-106" charset="0"/>
              </a:defRPr>
            </a:lvl9pPr>
          </a:lstStyle>
          <a:p>
            <a:pPr eaLnBrk="1" hangingPunct="1"/>
            <a:fld id="{CB63C4A6-DAD8-4776-81BF-47145E27A048}" type="slidenum">
              <a:rPr lang="en-US" sz="1200">
                <a:solidFill>
                  <a:schemeClr val="tx1"/>
                </a:solidFill>
              </a:rPr>
              <a:pPr eaLnBrk="1" hangingPunct="1"/>
              <a:t>16</a:t>
            </a:fld>
            <a:endParaRPr lang="en-US" sz="1200">
              <a:solidFill>
                <a:schemeClr val="tx1"/>
              </a:solidFill>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F6226E-93AB-48D4-8E99-E4982D62C91F}" type="slidenum">
              <a:rPr lang="en-US" smtClean="0"/>
              <a:pPr/>
              <a:t>20</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06898963"/>
      </p:ext>
    </p:extLst>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endParaRPr lang="en-US" smtClean="0">
              <a:latin typeface="Arial" pitchFamily="34" charset="0"/>
            </a:endParaRPr>
          </a:p>
        </p:txBody>
      </p:sp>
      <p:sp>
        <p:nvSpPr>
          <p:cNvPr id="146436" name="Slide Number Placeholder 3"/>
          <p:cNvSpPr>
            <a:spLocks noGrp="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15CD083-D051-4E47-8DBF-3E14CE3D49C1}" type="slidenum">
              <a:rPr lang="en-US" smtClean="0"/>
              <a:pPr eaLnBrk="1" hangingPunct="1"/>
              <a:t>21</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fld id="{8C5B3632-4D98-4648-B0B7-D470A295B6CA}" type="slidenum">
              <a:rPr lang="en-US" sz="1200" smtClean="0"/>
              <a:pPr/>
              <a:t>24</a:t>
            </a:fld>
            <a:endParaRPr lang="en-US" sz="1200"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8" charset="0"/>
                <a:ea typeface="ヒラギノ角ゴ Pro W3" pitchFamily="-108" charset="-128"/>
                <a:sym typeface="Gill Sans" pitchFamily="-108" charset="0"/>
              </a:defRPr>
            </a:lvl1pPr>
            <a:lvl2pPr marL="37222402" indent="-36773751" defTabSz="914437" eaLnBrk="0" hangingPunct="0">
              <a:defRPr sz="3100">
                <a:solidFill>
                  <a:srgbClr val="000000"/>
                </a:solidFill>
                <a:latin typeface="Gill Sans" pitchFamily="-108" charset="0"/>
                <a:ea typeface="ヒラギノ角ゴ Pro W3" pitchFamily="-108" charset="-128"/>
                <a:sym typeface="Gill Sans" pitchFamily="-108" charset="0"/>
              </a:defRPr>
            </a:lvl2pPr>
            <a:lvl3pPr eaLnBrk="0" hangingPunct="0">
              <a:defRPr sz="3100">
                <a:solidFill>
                  <a:srgbClr val="000000"/>
                </a:solidFill>
                <a:latin typeface="Gill Sans" pitchFamily="-108" charset="0"/>
                <a:ea typeface="ヒラギノ角ゴ Pro W3" pitchFamily="-108" charset="-128"/>
                <a:sym typeface="Gill Sans" pitchFamily="-108" charset="0"/>
              </a:defRPr>
            </a:lvl3pPr>
            <a:lvl4pPr eaLnBrk="0" hangingPunct="0">
              <a:defRPr sz="3100">
                <a:solidFill>
                  <a:srgbClr val="000000"/>
                </a:solidFill>
                <a:latin typeface="Gill Sans" pitchFamily="-108" charset="0"/>
                <a:ea typeface="ヒラギノ角ゴ Pro W3" pitchFamily="-108" charset="-128"/>
                <a:sym typeface="Gill Sans" pitchFamily="-108" charset="0"/>
              </a:defRPr>
            </a:lvl4pPr>
            <a:lvl5pPr eaLnBrk="0" hangingPunct="0">
              <a:defRPr sz="3100">
                <a:solidFill>
                  <a:srgbClr val="000000"/>
                </a:solidFill>
                <a:latin typeface="Gill Sans" pitchFamily="-108" charset="0"/>
                <a:ea typeface="ヒラギノ角ゴ Pro W3" pitchFamily="-108" charset="-128"/>
                <a:sym typeface="Gill Sans" pitchFamily="-108" charset="0"/>
              </a:defRPr>
            </a:lvl5pPr>
            <a:lvl6pPr marL="448650"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6pPr>
            <a:lvl7pPr marL="8973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7pPr>
            <a:lvl8pPr marL="134595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8pPr>
            <a:lvl9pPr marL="17946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9pPr>
          </a:lstStyle>
          <a:p>
            <a:pPr eaLnBrk="1" hangingPunct="1"/>
            <a:fld id="{E464B447-18D5-4075-A1CB-C365A991B382}" type="slidenum">
              <a:rPr lang="en-US" sz="1200">
                <a:solidFill>
                  <a:schemeClr val="tx1"/>
                </a:solidFill>
              </a:rPr>
              <a:pPr eaLnBrk="1" hangingPunct="1"/>
              <a:t>32</a:t>
            </a:fld>
            <a:endParaRPr lang="en-US" sz="1200">
              <a:solidFill>
                <a:schemeClr val="tx1"/>
              </a:solidFill>
            </a:endParaRPr>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latin typeface="Gill Sans" pitchFamily="-108" charset="0"/>
              <a:ea typeface="ＭＳ Ｐゴシック" pitchFamily="-108"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8" charset="0"/>
                <a:ea typeface="ヒラギノ角ゴ Pro W3" pitchFamily="-108" charset="-128"/>
                <a:sym typeface="Gill Sans" pitchFamily="-108" charset="0"/>
              </a:defRPr>
            </a:lvl1pPr>
            <a:lvl2pPr marL="37222402" indent="-36773751" defTabSz="914437" eaLnBrk="0" hangingPunct="0">
              <a:defRPr sz="3100">
                <a:solidFill>
                  <a:srgbClr val="000000"/>
                </a:solidFill>
                <a:latin typeface="Gill Sans" pitchFamily="-108" charset="0"/>
                <a:ea typeface="ヒラギノ角ゴ Pro W3" pitchFamily="-108" charset="-128"/>
                <a:sym typeface="Gill Sans" pitchFamily="-108" charset="0"/>
              </a:defRPr>
            </a:lvl2pPr>
            <a:lvl3pPr eaLnBrk="0" hangingPunct="0">
              <a:defRPr sz="3100">
                <a:solidFill>
                  <a:srgbClr val="000000"/>
                </a:solidFill>
                <a:latin typeface="Gill Sans" pitchFamily="-108" charset="0"/>
                <a:ea typeface="ヒラギノ角ゴ Pro W3" pitchFamily="-108" charset="-128"/>
                <a:sym typeface="Gill Sans" pitchFamily="-108" charset="0"/>
              </a:defRPr>
            </a:lvl3pPr>
            <a:lvl4pPr eaLnBrk="0" hangingPunct="0">
              <a:defRPr sz="3100">
                <a:solidFill>
                  <a:srgbClr val="000000"/>
                </a:solidFill>
                <a:latin typeface="Gill Sans" pitchFamily="-108" charset="0"/>
                <a:ea typeface="ヒラギノ角ゴ Pro W3" pitchFamily="-108" charset="-128"/>
                <a:sym typeface="Gill Sans" pitchFamily="-108" charset="0"/>
              </a:defRPr>
            </a:lvl4pPr>
            <a:lvl5pPr eaLnBrk="0" hangingPunct="0">
              <a:defRPr sz="3100">
                <a:solidFill>
                  <a:srgbClr val="000000"/>
                </a:solidFill>
                <a:latin typeface="Gill Sans" pitchFamily="-108" charset="0"/>
                <a:ea typeface="ヒラギノ角ゴ Pro W3" pitchFamily="-108" charset="-128"/>
                <a:sym typeface="Gill Sans" pitchFamily="-108" charset="0"/>
              </a:defRPr>
            </a:lvl5pPr>
            <a:lvl6pPr marL="448650"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6pPr>
            <a:lvl7pPr marL="8973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7pPr>
            <a:lvl8pPr marL="134595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8pPr>
            <a:lvl9pPr marL="17946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9pPr>
          </a:lstStyle>
          <a:p>
            <a:pPr eaLnBrk="1" hangingPunct="1"/>
            <a:fld id="{31F066E9-99E6-40A7-8019-44806D72265B}" type="slidenum">
              <a:rPr lang="en-US" sz="1200">
                <a:solidFill>
                  <a:schemeClr val="tx1"/>
                </a:solidFill>
              </a:rPr>
              <a:pPr eaLnBrk="1" hangingPunct="1"/>
              <a:t>33</a:t>
            </a:fld>
            <a:endParaRPr lang="en-US" sz="1200">
              <a:solidFill>
                <a:schemeClr val="tx1"/>
              </a:solidFill>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latin typeface="Gill Sans" pitchFamily="-108" charset="0"/>
              <a:ea typeface="ＭＳ Ｐゴシック" pitchFamily="-108"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8" charset="0"/>
                <a:ea typeface="ヒラギノ角ゴ Pro W3" pitchFamily="-108" charset="-128"/>
                <a:sym typeface="Gill Sans" pitchFamily="-108" charset="0"/>
              </a:defRPr>
            </a:lvl1pPr>
            <a:lvl2pPr marL="37222402" indent="-36773751" defTabSz="914437" eaLnBrk="0" hangingPunct="0">
              <a:defRPr sz="3100">
                <a:solidFill>
                  <a:srgbClr val="000000"/>
                </a:solidFill>
                <a:latin typeface="Gill Sans" pitchFamily="-108" charset="0"/>
                <a:ea typeface="ヒラギノ角ゴ Pro W3" pitchFamily="-108" charset="-128"/>
                <a:sym typeface="Gill Sans" pitchFamily="-108" charset="0"/>
              </a:defRPr>
            </a:lvl2pPr>
            <a:lvl3pPr eaLnBrk="0" hangingPunct="0">
              <a:defRPr sz="3100">
                <a:solidFill>
                  <a:srgbClr val="000000"/>
                </a:solidFill>
                <a:latin typeface="Gill Sans" pitchFamily="-108" charset="0"/>
                <a:ea typeface="ヒラギノ角ゴ Pro W3" pitchFamily="-108" charset="-128"/>
                <a:sym typeface="Gill Sans" pitchFamily="-108" charset="0"/>
              </a:defRPr>
            </a:lvl3pPr>
            <a:lvl4pPr eaLnBrk="0" hangingPunct="0">
              <a:defRPr sz="3100">
                <a:solidFill>
                  <a:srgbClr val="000000"/>
                </a:solidFill>
                <a:latin typeface="Gill Sans" pitchFamily="-108" charset="0"/>
                <a:ea typeface="ヒラギノ角ゴ Pro W3" pitchFamily="-108" charset="-128"/>
                <a:sym typeface="Gill Sans" pitchFamily="-108" charset="0"/>
              </a:defRPr>
            </a:lvl4pPr>
            <a:lvl5pPr eaLnBrk="0" hangingPunct="0">
              <a:defRPr sz="3100">
                <a:solidFill>
                  <a:srgbClr val="000000"/>
                </a:solidFill>
                <a:latin typeface="Gill Sans" pitchFamily="-108" charset="0"/>
                <a:ea typeface="ヒラギノ角ゴ Pro W3" pitchFamily="-108" charset="-128"/>
                <a:sym typeface="Gill Sans" pitchFamily="-108" charset="0"/>
              </a:defRPr>
            </a:lvl5pPr>
            <a:lvl6pPr marL="448650"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6pPr>
            <a:lvl7pPr marL="8973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7pPr>
            <a:lvl8pPr marL="134595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8pPr>
            <a:lvl9pPr marL="17946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9pPr>
          </a:lstStyle>
          <a:p>
            <a:pPr eaLnBrk="1" hangingPunct="1"/>
            <a:fld id="{E8A3DD92-2710-4BF1-9FD6-0435C804B31F}" type="slidenum">
              <a:rPr lang="en-US" sz="1200">
                <a:solidFill>
                  <a:schemeClr val="tx1"/>
                </a:solidFill>
              </a:rPr>
              <a:pPr eaLnBrk="1" hangingPunct="1"/>
              <a:t>34</a:t>
            </a:fld>
            <a:endParaRPr lang="en-US" sz="1200">
              <a:solidFill>
                <a:schemeClr val="tx1"/>
              </a:solidFill>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latin typeface="Gill Sans" pitchFamily="-108" charset="0"/>
              <a:ea typeface="ＭＳ Ｐゴシック" pitchFamily="-108"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lvl1pPr defTabSz="914437" eaLnBrk="0" hangingPunct="0">
              <a:defRPr sz="3100">
                <a:solidFill>
                  <a:srgbClr val="000000"/>
                </a:solidFill>
                <a:latin typeface="Gill Sans" pitchFamily="-108" charset="0"/>
                <a:ea typeface="ヒラギノ角ゴ Pro W3" pitchFamily="-108" charset="-128"/>
                <a:sym typeface="Gill Sans" pitchFamily="-108" charset="0"/>
              </a:defRPr>
            </a:lvl1pPr>
            <a:lvl2pPr marL="37222402" indent="-36773751" defTabSz="914437" eaLnBrk="0" hangingPunct="0">
              <a:defRPr sz="3100">
                <a:solidFill>
                  <a:srgbClr val="000000"/>
                </a:solidFill>
                <a:latin typeface="Gill Sans" pitchFamily="-108" charset="0"/>
                <a:ea typeface="ヒラギノ角ゴ Pro W3" pitchFamily="-108" charset="-128"/>
                <a:sym typeface="Gill Sans" pitchFamily="-108" charset="0"/>
              </a:defRPr>
            </a:lvl2pPr>
            <a:lvl3pPr eaLnBrk="0" hangingPunct="0">
              <a:defRPr sz="3100">
                <a:solidFill>
                  <a:srgbClr val="000000"/>
                </a:solidFill>
                <a:latin typeface="Gill Sans" pitchFamily="-108" charset="0"/>
                <a:ea typeface="ヒラギノ角ゴ Pro W3" pitchFamily="-108" charset="-128"/>
                <a:sym typeface="Gill Sans" pitchFamily="-108" charset="0"/>
              </a:defRPr>
            </a:lvl3pPr>
            <a:lvl4pPr eaLnBrk="0" hangingPunct="0">
              <a:defRPr sz="3100">
                <a:solidFill>
                  <a:srgbClr val="000000"/>
                </a:solidFill>
                <a:latin typeface="Gill Sans" pitchFamily="-108" charset="0"/>
                <a:ea typeface="ヒラギノ角ゴ Pro W3" pitchFamily="-108" charset="-128"/>
                <a:sym typeface="Gill Sans" pitchFamily="-108" charset="0"/>
              </a:defRPr>
            </a:lvl4pPr>
            <a:lvl5pPr eaLnBrk="0" hangingPunct="0">
              <a:defRPr sz="3100">
                <a:solidFill>
                  <a:srgbClr val="000000"/>
                </a:solidFill>
                <a:latin typeface="Gill Sans" pitchFamily="-108" charset="0"/>
                <a:ea typeface="ヒラギノ角ゴ Pro W3" pitchFamily="-108" charset="-128"/>
                <a:sym typeface="Gill Sans" pitchFamily="-108" charset="0"/>
              </a:defRPr>
            </a:lvl5pPr>
            <a:lvl6pPr marL="448650"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6pPr>
            <a:lvl7pPr marL="8973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7pPr>
            <a:lvl8pPr marL="134595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8pPr>
            <a:lvl9pPr marL="1794601" eaLnBrk="0" fontAlgn="base" hangingPunct="0">
              <a:spcBef>
                <a:spcPct val="0"/>
              </a:spcBef>
              <a:spcAft>
                <a:spcPct val="0"/>
              </a:spcAft>
              <a:defRPr sz="3100">
                <a:solidFill>
                  <a:srgbClr val="000000"/>
                </a:solidFill>
                <a:latin typeface="Gill Sans" pitchFamily="-108" charset="0"/>
                <a:ea typeface="ヒラギノ角ゴ Pro W3" pitchFamily="-108" charset="-128"/>
                <a:sym typeface="Gill Sans" pitchFamily="-108" charset="0"/>
              </a:defRPr>
            </a:lvl9pPr>
          </a:lstStyle>
          <a:p>
            <a:pPr eaLnBrk="1" hangingPunct="1"/>
            <a:fld id="{E28C65FB-5C56-4EB8-8F85-6C5A27D42146}" type="slidenum">
              <a:rPr lang="en-US" sz="1200">
                <a:solidFill>
                  <a:schemeClr val="tx1"/>
                </a:solidFill>
              </a:rPr>
              <a:pPr eaLnBrk="1" hangingPunct="1"/>
              <a:t>35</a:t>
            </a:fld>
            <a:endParaRPr lang="en-US" sz="1200">
              <a:solidFill>
                <a:schemeClr val="tx1"/>
              </a:solidFill>
            </a:endParaRPr>
          </a:p>
        </p:txBody>
      </p:sp>
      <p:sp>
        <p:nvSpPr>
          <p:cNvPr id="114691" name="Rectangle 2"/>
          <p:cNvSpPr>
            <a:spLocks noGrp="1" noRot="1" noChangeAspect="1" noChangeArrowheads="1" noTextEdit="1"/>
          </p:cNvSpPr>
          <p:nvPr>
            <p:ph type="sldImg"/>
          </p:nvPr>
        </p:nvSpPr>
        <p:spPr>
          <a:ln/>
        </p:spPr>
      </p:sp>
      <p:sp>
        <p:nvSpPr>
          <p:cNvPr id="114692" name="Rectangle 3"/>
          <p:cNvSpPr>
            <a:spLocks noGrp="1" noChangeArrowheads="1"/>
          </p:cNvSpPr>
          <p:nvPr>
            <p:ph type="body" idx="1"/>
          </p:nvPr>
        </p:nvSpPr>
        <p:spPr>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lstStyle/>
          <a:p>
            <a:pPr eaLnBrk="1" hangingPunct="1"/>
            <a:endParaRPr lang="en-US" smtClean="0">
              <a:latin typeface="Gill Sans" pitchFamily="-108" charset="0"/>
              <a:ea typeface="ＭＳ Ｐゴシック" pitchFamily="-108"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330086D4-3024-4803-AB6A-D7420875F370}" type="datetimeFigureOut">
              <a:rPr lang="en-US" smtClean="0"/>
              <a:pPr/>
              <a:t>11/8/12</a:t>
            </a:fld>
            <a:endParaRPr lang="en-US"/>
          </a:p>
        </p:txBody>
      </p:sp>
      <p:sp>
        <p:nvSpPr>
          <p:cNvPr id="16" name="Slide Number Placeholder 15"/>
          <p:cNvSpPr>
            <a:spLocks noGrp="1"/>
          </p:cNvSpPr>
          <p:nvPr>
            <p:ph type="sldNum" sz="quarter" idx="11"/>
          </p:nvPr>
        </p:nvSpPr>
        <p:spPr/>
        <p:txBody>
          <a:bodyPr/>
          <a:lstStyle/>
          <a:p>
            <a:fld id="{92F76C5F-3BCB-4F6E-A6D8-619D67BF800E}"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330086D4-3024-4803-AB6A-D7420875F370}" type="datetimeFigureOut">
              <a:rPr lang="en-US" smtClean="0"/>
              <a:pPr/>
              <a:t>11/8/12</a:t>
            </a:fld>
            <a:endParaRPr lang="en-US"/>
          </a:p>
        </p:txBody>
      </p:sp>
      <p:sp>
        <p:nvSpPr>
          <p:cNvPr id="15" name="Slide Number Placeholder 14"/>
          <p:cNvSpPr>
            <a:spLocks noGrp="1"/>
          </p:cNvSpPr>
          <p:nvPr>
            <p:ph type="sldNum" sz="quarter" idx="11"/>
          </p:nvPr>
        </p:nvSpPr>
        <p:spPr/>
        <p:txBody>
          <a:bodyPr/>
          <a:lstStyle/>
          <a:p>
            <a:fld id="{92F76C5F-3BCB-4F6E-A6D8-619D67BF800E}" type="slidenum">
              <a:rPr lang="en-US" smtClean="0"/>
              <a:pPr/>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330086D4-3024-4803-AB6A-D7420875F370}" type="datetimeFigureOut">
              <a:rPr lang="en-US" smtClean="0"/>
              <a:pPr/>
              <a:t>11/8/12</a:t>
            </a:fld>
            <a:endParaRPr lang="en-US"/>
          </a:p>
        </p:txBody>
      </p:sp>
      <p:sp>
        <p:nvSpPr>
          <p:cNvPr id="13" name="Slide Number Placeholder 12"/>
          <p:cNvSpPr>
            <a:spLocks noGrp="1"/>
          </p:cNvSpPr>
          <p:nvPr>
            <p:ph type="sldNum" sz="quarter" idx="11"/>
          </p:nvPr>
        </p:nvSpPr>
        <p:spPr/>
        <p:txBody>
          <a:bodyPr/>
          <a:lstStyle/>
          <a:p>
            <a:fld id="{92F76C5F-3BCB-4F6E-A6D8-619D67BF800E}"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330086D4-3024-4803-AB6A-D7420875F370}" type="datetimeFigureOut">
              <a:rPr lang="en-US" smtClean="0"/>
              <a:pPr/>
              <a:t>11/8/12</a:t>
            </a:fld>
            <a:endParaRPr lang="en-US"/>
          </a:p>
        </p:txBody>
      </p:sp>
      <p:sp>
        <p:nvSpPr>
          <p:cNvPr id="9" name="Slide Number Placeholder 8"/>
          <p:cNvSpPr>
            <a:spLocks noGrp="1"/>
          </p:cNvSpPr>
          <p:nvPr>
            <p:ph type="sldNum" sz="quarter" idx="11"/>
          </p:nvPr>
        </p:nvSpPr>
        <p:spPr/>
        <p:txBody>
          <a:bodyPr/>
          <a:lstStyle/>
          <a:p>
            <a:fld id="{92F76C5F-3BCB-4F6E-A6D8-619D67BF800E}"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330086D4-3024-4803-AB6A-D7420875F370}" type="datetimeFigureOut">
              <a:rPr lang="en-US" smtClean="0"/>
              <a:pPr/>
              <a:t>11/8/12</a:t>
            </a:fld>
            <a:endParaRPr lang="en-US"/>
          </a:p>
        </p:txBody>
      </p:sp>
      <p:sp>
        <p:nvSpPr>
          <p:cNvPr id="15" name="Slide Number Placeholder 14"/>
          <p:cNvSpPr>
            <a:spLocks noGrp="1"/>
          </p:cNvSpPr>
          <p:nvPr>
            <p:ph type="sldNum" sz="quarter" idx="11"/>
          </p:nvPr>
        </p:nvSpPr>
        <p:spPr/>
        <p:txBody>
          <a:bodyPr/>
          <a:lstStyle/>
          <a:p>
            <a:fld id="{92F76C5F-3BCB-4F6E-A6D8-619D67BF800E}" type="slidenum">
              <a:rPr lang="en-US" smtClean="0"/>
              <a:pPr/>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330086D4-3024-4803-AB6A-D7420875F370}" type="datetimeFigureOut">
              <a:rPr lang="en-US" smtClean="0"/>
              <a:pPr/>
              <a:t>11/8/12</a:t>
            </a:fld>
            <a:endParaRPr lang="en-US"/>
          </a:p>
        </p:txBody>
      </p:sp>
      <p:sp>
        <p:nvSpPr>
          <p:cNvPr id="8" name="Slide Number Placeholder 7"/>
          <p:cNvSpPr>
            <a:spLocks noGrp="1"/>
          </p:cNvSpPr>
          <p:nvPr>
            <p:ph type="sldNum" sz="quarter" idx="11"/>
          </p:nvPr>
        </p:nvSpPr>
        <p:spPr/>
        <p:txBody>
          <a:bodyPr/>
          <a:lstStyle/>
          <a:p>
            <a:fld id="{92F76C5F-3BCB-4F6E-A6D8-619D67BF800E}"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330086D4-3024-4803-AB6A-D7420875F370}" type="datetimeFigureOut">
              <a:rPr lang="en-US" smtClean="0"/>
              <a:pPr/>
              <a:t>11/8/12</a:t>
            </a:fld>
            <a:endParaRPr lang="en-US"/>
          </a:p>
        </p:txBody>
      </p:sp>
      <p:sp>
        <p:nvSpPr>
          <p:cNvPr id="6" name="Slide Number Placeholder 5"/>
          <p:cNvSpPr>
            <a:spLocks noGrp="1"/>
          </p:cNvSpPr>
          <p:nvPr>
            <p:ph type="sldNum" sz="quarter" idx="11"/>
          </p:nvPr>
        </p:nvSpPr>
        <p:spPr/>
        <p:txBody>
          <a:bodyPr/>
          <a:lstStyle/>
          <a:p>
            <a:fld id="{92F76C5F-3BCB-4F6E-A6D8-619D67BF800E}" type="slidenum">
              <a:rPr lang="en-US" smtClean="0"/>
              <a:pPr/>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330086D4-3024-4803-AB6A-D7420875F370}" type="datetimeFigureOut">
              <a:rPr lang="en-US" smtClean="0"/>
              <a:pPr/>
              <a:t>11/8/12</a:t>
            </a:fld>
            <a:endParaRPr lang="en-US"/>
          </a:p>
        </p:txBody>
      </p:sp>
      <p:sp>
        <p:nvSpPr>
          <p:cNvPr id="16" name="Slide Number Placeholder 15"/>
          <p:cNvSpPr>
            <a:spLocks noGrp="1"/>
          </p:cNvSpPr>
          <p:nvPr>
            <p:ph type="sldNum" sz="quarter" idx="11"/>
          </p:nvPr>
        </p:nvSpPr>
        <p:spPr/>
        <p:txBody>
          <a:bodyPr/>
          <a:lstStyle/>
          <a:p>
            <a:fld id="{92F76C5F-3BCB-4F6E-A6D8-619D67BF800E}"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330086D4-3024-4803-AB6A-D7420875F370}" type="datetimeFigureOut">
              <a:rPr lang="en-US" smtClean="0"/>
              <a:pPr/>
              <a:t>11/8/12</a:t>
            </a:fld>
            <a:endParaRPr lang="en-US"/>
          </a:p>
        </p:txBody>
      </p:sp>
      <p:sp>
        <p:nvSpPr>
          <p:cNvPr id="14" name="Slide Number Placeholder 13"/>
          <p:cNvSpPr>
            <a:spLocks noGrp="1"/>
          </p:cNvSpPr>
          <p:nvPr>
            <p:ph type="sldNum" sz="quarter" idx="11"/>
          </p:nvPr>
        </p:nvSpPr>
        <p:spPr/>
        <p:txBody>
          <a:bodyPr/>
          <a:lstStyle/>
          <a:p>
            <a:fld id="{92F76C5F-3BCB-4F6E-A6D8-619D67BF800E}" type="slidenum">
              <a:rPr lang="en-US" smtClean="0"/>
              <a:pPr/>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0086D4-3024-4803-AB6A-D7420875F370}" type="datetimeFigureOut">
              <a:rPr lang="en-US" smtClean="0"/>
              <a:pPr/>
              <a:t>11/8/12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F76C5F-3BCB-4F6E-A6D8-619D67BF800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30086D4-3024-4803-AB6A-D7420875F370}" type="datetimeFigureOut">
              <a:rPr lang="en-US" smtClean="0"/>
              <a:pPr/>
              <a:t>11/8/12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F76C5F-3BCB-4F6E-A6D8-619D67BF800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2"/>
            <a:ext cx="8229600" cy="4525963"/>
          </a:xfrm>
        </p:spPr>
        <p:txBody>
          <a:bodyPr/>
          <a:lstStyle/>
          <a:p>
            <a:pPr lvl="0"/>
            <a:endParaRPr lang="en-US"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BB37A4A-DDC7-4434-84E9-1048226105F1}" type="slidenum">
              <a:rPr lang="en-US"/>
              <a:pPr>
                <a:defRPr/>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92852343"/>
      </p:ext>
    </p:extLst>
  </p:cSld>
  <p:clrMapOvr>
    <a:masterClrMapping/>
  </p:clrMapOvr>
  <p:transition spd="slow">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330086D4-3024-4803-AB6A-D7420875F370}" type="datetimeFigureOut">
              <a:rPr lang="en-US" smtClean="0"/>
              <a:pPr/>
              <a:t>11/8/12</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92F76C5F-3BCB-4F6E-A6D8-619D67BF800E}"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image" Target="../media/image16.jpeg"/><Relationship Id="rId5" Type="http://schemas.openxmlformats.org/officeDocument/2006/relationships/image" Target="../media/image17.jpeg"/><Relationship Id="rId6" Type="http://schemas.openxmlformats.org/officeDocument/2006/relationships/image" Target="../media/image18.jpe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1.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4" Type="http://schemas.openxmlformats.org/officeDocument/2006/relationships/image" Target="../media/image26.jpeg"/><Relationship Id="rId5" Type="http://schemas.openxmlformats.org/officeDocument/2006/relationships/image" Target="../media/image27.jpeg"/><Relationship Id="rId1" Type="http://schemas.openxmlformats.org/officeDocument/2006/relationships/slideLayout" Target="../slideLayouts/slideLayout12.xml"/><Relationship Id="rId2" Type="http://schemas.openxmlformats.org/officeDocument/2006/relationships/image" Target="../media/image2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8.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3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2.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5" Type="http://schemas.openxmlformats.org/officeDocument/2006/relationships/image" Target="../media/image38.png"/><Relationship Id="rId1" Type="http://schemas.openxmlformats.org/officeDocument/2006/relationships/slideLayout" Target="../slideLayouts/slideLayout2.xml"/><Relationship Id="rId2"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4" Type="http://schemas.openxmlformats.org/officeDocument/2006/relationships/image" Target="../media/image41.jpeg"/><Relationship Id="rId1" Type="http://schemas.openxmlformats.org/officeDocument/2006/relationships/slideLayout" Target="../slideLayouts/slideLayout2.xml"/><Relationship Id="rId2" Type="http://schemas.openxmlformats.org/officeDocument/2006/relationships/image" Target="../media/image39.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3.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4.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4.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6.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0" name="Picture 8" descr="piggies"/>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t="13927" b="1229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2051" name="Text Box 6"/>
          <p:cNvSpPr txBox="1">
            <a:spLocks noChangeArrowheads="1"/>
          </p:cNvSpPr>
          <p:nvPr/>
        </p:nvSpPr>
        <p:spPr bwMode="auto">
          <a:xfrm>
            <a:off x="0" y="609600"/>
            <a:ext cx="9144000" cy="1292662"/>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lnSpc>
                <a:spcPct val="40000"/>
              </a:lnSpc>
              <a:spcBef>
                <a:spcPct val="50000"/>
              </a:spcBef>
            </a:pPr>
            <a:r>
              <a:rPr lang="en-US" sz="6000" b="1" dirty="0" smtClean="0">
                <a:latin typeface="Times New Roman" pitchFamily="18" charset="0"/>
              </a:rPr>
              <a:t>The Ethics &amp; Viability of </a:t>
            </a:r>
          </a:p>
          <a:p>
            <a:pPr algn="ctr">
              <a:lnSpc>
                <a:spcPct val="40000"/>
              </a:lnSpc>
              <a:spcBef>
                <a:spcPct val="50000"/>
              </a:spcBef>
            </a:pPr>
            <a:r>
              <a:rPr lang="en-US" sz="6000" b="1" dirty="0" smtClean="0">
                <a:latin typeface="Times New Roman" pitchFamily="18" charset="0"/>
              </a:rPr>
              <a:t>Eating Animals</a:t>
            </a:r>
          </a:p>
        </p:txBody>
      </p:sp>
      <p:sp>
        <p:nvSpPr>
          <p:cNvPr id="2" name="TextBox 1"/>
          <p:cNvSpPr txBox="1"/>
          <p:nvPr/>
        </p:nvSpPr>
        <p:spPr>
          <a:xfrm>
            <a:off x="76200" y="5715000"/>
            <a:ext cx="4114800" cy="923330"/>
          </a:xfrm>
          <a:prstGeom prst="rect">
            <a:avLst/>
          </a:prstGeom>
          <a:noFill/>
        </p:spPr>
        <p:txBody>
          <a:bodyPr wrap="square" rtlCol="0">
            <a:spAutoFit/>
          </a:bodyPr>
          <a:lstStyle/>
          <a:p>
            <a:r>
              <a:rPr lang="en-US" b="1" dirty="0" smtClean="0"/>
              <a:t>Bruce G. Friedrich</a:t>
            </a:r>
          </a:p>
          <a:p>
            <a:r>
              <a:rPr lang="en-US" b="1" dirty="0" smtClean="0"/>
              <a:t>Farm Sanctuary</a:t>
            </a:r>
          </a:p>
          <a:p>
            <a:r>
              <a:rPr lang="en-US" b="1" dirty="0" smtClean="0"/>
              <a:t>Bruce@FarmSanctuary.org</a:t>
            </a:r>
            <a:endParaRPr lang="en-US"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03175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a:xfrm>
            <a:off x="76200" y="2209800"/>
            <a:ext cx="9067800" cy="914400"/>
          </a:xfrm>
        </p:spPr>
        <p:txBody>
          <a:bodyPr/>
          <a:lstStyle/>
          <a:p>
            <a:r>
              <a:rPr lang="en-US" b="1" dirty="0" smtClean="0"/>
              <a:t>Near unanimity in the U.S.: We want animals to be protected, and we care about the environment.</a:t>
            </a:r>
            <a:endParaRPr lang="en-US" b="1" dirty="0"/>
          </a:p>
        </p:txBody>
      </p:sp>
      <p:pic>
        <p:nvPicPr>
          <p:cNvPr id="12292" name="Picture 4"/>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4511" t="10776" r="29940" b="5891"/>
          <a:stretch/>
        </p:blipFill>
        <p:spPr bwMode="auto">
          <a:xfrm>
            <a:off x="6563032" y="1905000"/>
            <a:ext cx="2431018" cy="4800600"/>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t="29756" r="34109" b="25511"/>
          <a:stretch/>
        </p:blipFill>
        <p:spPr bwMode="auto">
          <a:xfrm>
            <a:off x="990600" y="3201913"/>
            <a:ext cx="4038600" cy="3503687"/>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4766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txBox="1">
            <a:spLocks noChangeArrowheads="1"/>
          </p:cNvSpPr>
          <p:nvPr/>
        </p:nvSpPr>
        <p:spPr bwMode="auto">
          <a:xfrm>
            <a:off x="762000" y="152400"/>
            <a:ext cx="7672754" cy="3050093"/>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500" b="1" dirty="0" smtClean="0"/>
              <a:t>Aligning Ethics &amp; Action:</a:t>
            </a:r>
            <a:r>
              <a:rPr lang="en-US" sz="4500" dirty="0" smtClean="0"/>
              <a:t/>
            </a:r>
            <a:br>
              <a:rPr lang="en-US" sz="4500" dirty="0" smtClean="0"/>
            </a:br>
            <a:r>
              <a:rPr lang="en-US" sz="4500" dirty="0" smtClean="0"/>
              <a:t>	1) the </a:t>
            </a:r>
            <a:r>
              <a:rPr lang="en-US" sz="4500" b="1" dirty="0" smtClean="0"/>
              <a:t>environment</a:t>
            </a:r>
            <a:r>
              <a:rPr lang="en-US" sz="4500" dirty="0" smtClean="0"/>
              <a:t>;</a:t>
            </a:r>
            <a:br>
              <a:rPr lang="en-US" sz="4500" dirty="0" smtClean="0"/>
            </a:br>
            <a:r>
              <a:rPr lang="en-US" sz="4500" dirty="0" smtClean="0"/>
              <a:t>	2) concern for </a:t>
            </a:r>
            <a:r>
              <a:rPr lang="en-US" sz="4500" b="1" dirty="0" smtClean="0"/>
              <a:t>animals</a:t>
            </a:r>
            <a:r>
              <a:rPr lang="en-US" sz="4500" dirty="0" smtClean="0"/>
              <a:t>.</a:t>
            </a:r>
            <a:br>
              <a:rPr lang="en-US" sz="4500" dirty="0" smtClean="0"/>
            </a:br>
            <a:endParaRPr lang="en-US" sz="4500" dirty="0" smtClean="0"/>
          </a:p>
        </p:txBody>
      </p:sp>
      <p:pic>
        <p:nvPicPr>
          <p:cNvPr id="4" name="Picture 6"/>
          <p:cNvPicPr>
            <a:picLocks noChangeAspect="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5105400" y="2438400"/>
            <a:ext cx="3733800" cy="4107457"/>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pic>
        <p:nvPicPr>
          <p:cNvPr id="1026" name="Picture 2" descr="http://upload.wikimedia.org/wikipedia/commons/thumb/9/97/The_Earth_seen_from_Apollo_17.jpg/270px-The_Earth_seen_from_Apollo_17.jpg"/>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304800" y="2438034"/>
            <a:ext cx="4038600" cy="4038602"/>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850218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txBox="1">
            <a:spLocks noChangeArrowheads="1"/>
          </p:cNvSpPr>
          <p:nvPr/>
        </p:nvSpPr>
        <p:spPr bwMode="auto">
          <a:xfrm>
            <a:off x="381000" y="228600"/>
            <a:ext cx="9144000" cy="251460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300" b="1" dirty="0" smtClean="0"/>
              <a:t>1) The environment.</a:t>
            </a:r>
            <a:endParaRPr lang="en-US" sz="4300" dirty="0" smtClean="0"/>
          </a:p>
        </p:txBody>
      </p:sp>
      <p:pic>
        <p:nvPicPr>
          <p:cNvPr id="2050" name="Picture 2" descr="http://upload.wikimedia.org/wikipedia/commons/thumb/9/97/The_Earth_seen_from_Apollo_17.jpg/270px-The_Earth_seen_from_Apollo_17.jpg"/>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905002" y="990600"/>
            <a:ext cx="5638798" cy="563880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643654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353961" y="768489"/>
            <a:ext cx="3989439" cy="5632311"/>
          </a:xfrm>
          <a:prstGeom prst="rect">
            <a:avLst/>
          </a:prstGeom>
        </p:spPr>
        <p:txBody>
          <a:bodyPr wrap="square">
            <a:spAutoFit/>
          </a:bodyPr>
          <a:lstStyle/>
          <a:p>
            <a:r>
              <a:rPr lang="en-US" sz="2400" dirty="0" smtClean="0"/>
              <a:t>“Every </a:t>
            </a:r>
            <a:r>
              <a:rPr lang="en-US" sz="2400" dirty="0"/>
              <a:t>major national science academy in the world has reported that global warming is real, caused mostly by humans, and requires urgent </a:t>
            </a:r>
            <a:r>
              <a:rPr lang="en-US" sz="2400" dirty="0" smtClean="0"/>
              <a:t>action… </a:t>
            </a:r>
            <a:r>
              <a:rPr lang="en-US" sz="2400" u="sng" dirty="0" smtClean="0"/>
              <a:t>W</a:t>
            </a:r>
            <a:r>
              <a:rPr lang="en-US" sz="2400" b="1" u="sng" dirty="0" smtClean="0"/>
              <a:t>e </a:t>
            </a:r>
            <a:r>
              <a:rPr lang="en-US" sz="2400" b="1" u="sng" dirty="0"/>
              <a:t>can’t wait any longer to avoid the worst and be judged immoral by coming generations</a:t>
            </a:r>
            <a:r>
              <a:rPr lang="en-US" sz="2400" b="1" u="sng" dirty="0" smtClean="0"/>
              <a:t>.</a:t>
            </a:r>
            <a:r>
              <a:rPr lang="en-US" sz="2400" dirty="0" smtClean="0"/>
              <a:t>” </a:t>
            </a:r>
          </a:p>
          <a:p>
            <a:endParaRPr lang="en-US" sz="2400" dirty="0"/>
          </a:p>
          <a:p>
            <a:pPr lvl="1"/>
            <a:r>
              <a:rPr lang="en-US" sz="2400" dirty="0"/>
              <a:t>James </a:t>
            </a:r>
            <a:r>
              <a:rPr lang="en-US" sz="2400" dirty="0" smtClean="0"/>
              <a:t>Hansen, Director, </a:t>
            </a:r>
            <a:r>
              <a:rPr lang="en-US" sz="2400" dirty="0"/>
              <a:t>NASA Goddard Institute for Space </a:t>
            </a:r>
            <a:r>
              <a:rPr lang="en-US" sz="2400" dirty="0" smtClean="0"/>
              <a:t>Studies</a:t>
            </a:r>
            <a:endParaRPr lang="en-US" sz="2400" dirty="0"/>
          </a:p>
        </p:txBody>
      </p:sp>
      <p:pic>
        <p:nvPicPr>
          <p:cNvPr id="1028" name="Picture 4" descr="http://1.bp.blogspot.com/-a9S8m-yqD1w/UCdxx3ots5I/AAAAAAAAJr4/WrDiMty3b0c/s1600/James-Hansen-screenshot.jpg"/>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581525" y="1781174"/>
            <a:ext cx="4333875" cy="3248026"/>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42601839"/>
      </p:ext>
    </p:extLst>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26" name="Picture 2" descr="http://lovetoearth.files.wordpress.com/2009/10/livestock-and-climate-changewwi-1cmyk.jpg?w=720&amp;h=950"/>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381000" y="805595"/>
            <a:ext cx="3886200" cy="5138005"/>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3" name="Rectangle 2"/>
          <p:cNvSpPr/>
          <p:nvPr/>
        </p:nvSpPr>
        <p:spPr>
          <a:xfrm>
            <a:off x="4724400" y="1299150"/>
            <a:ext cx="3989439" cy="4339650"/>
          </a:xfrm>
          <a:prstGeom prst="rect">
            <a:avLst/>
          </a:prstGeom>
        </p:spPr>
        <p:txBody>
          <a:bodyPr wrap="square">
            <a:spAutoFit/>
          </a:bodyPr>
          <a:lstStyle/>
          <a:p>
            <a:r>
              <a:rPr lang="en-US" sz="2800" b="1" dirty="0" smtClean="0"/>
              <a:t>Meat has “been </a:t>
            </a:r>
            <a:r>
              <a:rPr lang="en-US" sz="2800" b="1" dirty="0"/>
              <a:t>vastly underestimated as a source of GHGs</a:t>
            </a:r>
            <a:r>
              <a:rPr lang="en-US" sz="2800" dirty="0"/>
              <a:t>, and in fact account for </a:t>
            </a:r>
            <a:r>
              <a:rPr lang="en-US" sz="2800" b="1" u="sng" dirty="0"/>
              <a:t>at least half</a:t>
            </a:r>
            <a:r>
              <a:rPr lang="en-US" sz="2800" u="sng" dirty="0"/>
              <a:t> of all human-caused GHGs</a:t>
            </a:r>
            <a:r>
              <a:rPr lang="en-US" sz="2800" u="sng" dirty="0" smtClean="0"/>
              <a:t>.</a:t>
            </a:r>
            <a:r>
              <a:rPr lang="en-US" sz="2800" dirty="0" smtClean="0"/>
              <a:t>”</a:t>
            </a:r>
          </a:p>
          <a:p>
            <a:endParaRPr lang="en-US" sz="2700" dirty="0" smtClean="0">
              <a:latin typeface="Times New Roman" pitchFamily="18" charset="0"/>
              <a:cs typeface="Times New Roman" pitchFamily="18" charset="0"/>
            </a:endParaRPr>
          </a:p>
          <a:p>
            <a:r>
              <a:rPr lang="en-US" sz="2700" dirty="0" smtClean="0">
                <a:latin typeface="Times New Roman" pitchFamily="18" charset="0"/>
                <a:cs typeface="Times New Roman" pitchFamily="18" charset="0"/>
              </a:rPr>
              <a:t>World Bank agricultural economists </a:t>
            </a:r>
            <a:r>
              <a:rPr lang="en-US" sz="2700" dirty="0">
                <a:latin typeface="Times New Roman" pitchFamily="18" charset="0"/>
                <a:cs typeface="Times New Roman" pitchFamily="18" charset="0"/>
              </a:rPr>
              <a:t>Robert Goodland and Jeff </a:t>
            </a:r>
            <a:r>
              <a:rPr lang="en-US" sz="2700" dirty="0" err="1">
                <a:latin typeface="Times New Roman" pitchFamily="18" charset="0"/>
                <a:cs typeface="Times New Roman" pitchFamily="18" charset="0"/>
              </a:rPr>
              <a:t>Anhang</a:t>
            </a:r>
            <a:endParaRPr lang="en-US" sz="2700" dirty="0">
              <a:latin typeface="Times New Roman" pitchFamily="18" charset="0"/>
              <a:cs typeface="Times New Roman" pitchFamily="18" charset="0"/>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144731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228600"/>
            <a:ext cx="9890760" cy="2209800"/>
          </a:xfrm>
        </p:spPr>
        <p:txBody>
          <a:bodyPr/>
          <a:lstStyle/>
          <a:p>
            <a:r>
              <a:rPr lang="en-US" sz="5500" b="1" dirty="0" smtClean="0"/>
              <a:t>2) All meat entails eating:</a:t>
            </a:r>
            <a:r>
              <a:rPr lang="en-US" sz="5500" b="1" dirty="0" smtClean="0">
                <a:effectLst/>
              </a:rPr>
              <a:t/>
            </a:r>
            <a:br>
              <a:rPr lang="en-US" sz="5500" b="1" dirty="0" smtClean="0">
                <a:effectLst/>
              </a:rPr>
            </a:br>
            <a:r>
              <a:rPr lang="en-US" sz="5500" b="1" dirty="0" smtClean="0">
                <a:effectLst/>
              </a:rPr>
              <a:t>	</a:t>
            </a:r>
            <a:r>
              <a:rPr lang="en-US" sz="5500" b="1" dirty="0" smtClean="0"/>
              <a:t>Someone</a:t>
            </a:r>
            <a:r>
              <a:rPr lang="en-US" sz="5500" b="1" dirty="0"/>
              <a:t>, not something.</a:t>
            </a:r>
          </a:p>
        </p:txBody>
      </p:sp>
      <p:pic>
        <p:nvPicPr>
          <p:cNvPr id="1028" name="Picture 4" descr="C:\Users\bfriedrich\Desktop\Animals\Farm Sanctuary_Fiona.JPG"/>
          <p:cNvPicPr>
            <a:picLocks noChangeAspect="1" noChangeArrowheads="1"/>
          </p:cNvPicPr>
          <p:nvPr/>
        </p:nvPicPr>
        <p:blipFill rotWithShape="1">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t="3292" b="13636"/>
          <a:stretch/>
        </p:blipFill>
        <p:spPr bwMode="auto">
          <a:xfrm>
            <a:off x="5042117" y="1951795"/>
            <a:ext cx="3339883" cy="4144206"/>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3075" name="Picture 3" descr="C:\Users\bfriedrich\Desktop\Photos\From Susie\Fiddledeedee AKA Beaky 4.JPG"/>
          <p:cNvPicPr>
            <a:picLocks noChangeAspect="1" noChangeArrowheads="1"/>
          </p:cNvPicPr>
          <p:nvPr/>
        </p:nvPicPr>
        <p:blipFill rotWithShape="1">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4314" t="30295" r="19763" b="11211"/>
          <a:stretch/>
        </p:blipFill>
        <p:spPr bwMode="auto">
          <a:xfrm>
            <a:off x="762000" y="1997241"/>
            <a:ext cx="3352800" cy="402256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4" name="TextBox 3"/>
          <p:cNvSpPr txBox="1"/>
          <p:nvPr/>
        </p:nvSpPr>
        <p:spPr>
          <a:xfrm>
            <a:off x="762000" y="6096000"/>
            <a:ext cx="8610600" cy="646331"/>
          </a:xfrm>
          <a:prstGeom prst="rect">
            <a:avLst/>
          </a:prstGeom>
          <a:noFill/>
        </p:spPr>
        <p:txBody>
          <a:bodyPr wrap="square" rtlCol="0">
            <a:spAutoFit/>
          </a:bodyPr>
          <a:lstStyle/>
          <a:p>
            <a:r>
              <a:rPr lang="en-US" sz="3600" dirty="0"/>
              <a:t>	</a:t>
            </a:r>
            <a:r>
              <a:rPr lang="en-US" sz="3600" dirty="0" smtClean="0"/>
              <a:t>Beaky			       Fiona</a:t>
            </a:r>
            <a:endParaRPr lang="en-US" sz="3600"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12498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7" name="Rectangle 3"/>
          <p:cNvSpPr>
            <a:spLocks/>
          </p:cNvSpPr>
          <p:nvPr/>
        </p:nvSpPr>
        <p:spPr bwMode="auto">
          <a:xfrm>
            <a:off x="3406140" y="3360420"/>
            <a:ext cx="5349240" cy="8001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0" tIns="0" rIns="0" bIns="0" anchor="ctr"/>
          <a:lstStyle/>
          <a:p>
            <a:pPr algn="l"/>
            <a:endParaRPr lang="en-US" sz="2300">
              <a:solidFill>
                <a:srgbClr val="FFFFFF"/>
              </a:solidFill>
              <a:latin typeface="Century Gothic" pitchFamily="-106" charset="0"/>
              <a:sym typeface="Century Gothic" pitchFamily="-106" charset="0"/>
            </a:endParaRPr>
          </a:p>
        </p:txBody>
      </p:sp>
      <p:pic>
        <p:nvPicPr>
          <p:cNvPr id="21508" name="Picture 8" descr="DarwinBild"/>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685800" y="1828800"/>
            <a:ext cx="3541616" cy="4676686"/>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pic>
        <p:nvPicPr>
          <p:cNvPr id="21513" name="Picture 20" descr="473px-Richard_dawkins_lecture"/>
          <p:cNvPicPr>
            <a:picLocks noChangeAspect="1" noChangeArrowheads="1"/>
          </p:cNvPicPr>
          <p:nvPr/>
        </p:nvPicPr>
        <p:blipFill>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785640" y="1828800"/>
            <a:ext cx="3672560" cy="46482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6" name="Content Placeholder 1"/>
          <p:cNvSpPr>
            <a:spLocks noGrp="1"/>
          </p:cNvSpPr>
          <p:nvPr>
            <p:ph idx="1"/>
          </p:nvPr>
        </p:nvSpPr>
        <p:spPr>
          <a:xfrm>
            <a:off x="533400" y="228601"/>
            <a:ext cx="8077200" cy="1371599"/>
          </a:xfrm>
        </p:spPr>
        <p:txBody>
          <a:bodyPr>
            <a:noAutofit/>
          </a:bodyPr>
          <a:lstStyle/>
          <a:p>
            <a:pPr marL="18288" indent="0" algn="ctr">
              <a:buNone/>
            </a:pPr>
            <a:r>
              <a:rPr lang="en-US" sz="5500" dirty="0" smtClean="0"/>
              <a:t>Animals are Someone, not Something</a:t>
            </a:r>
            <a:endParaRPr lang="en-US" sz="5500"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23366208"/>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76200"/>
            <a:ext cx="8077200" cy="1371599"/>
          </a:xfrm>
        </p:spPr>
        <p:txBody>
          <a:bodyPr>
            <a:noAutofit/>
          </a:bodyPr>
          <a:lstStyle/>
          <a:p>
            <a:pPr marL="18288" indent="0" algn="ctr">
              <a:buNone/>
            </a:pPr>
            <a:r>
              <a:rPr lang="en-US" sz="5500" dirty="0" smtClean="0"/>
              <a:t>Someone, not something</a:t>
            </a:r>
            <a:endParaRPr lang="en-US" sz="5500" dirty="0"/>
          </a:p>
        </p:txBody>
      </p:sp>
      <p:sp>
        <p:nvSpPr>
          <p:cNvPr id="3" name="Title 2"/>
          <p:cNvSpPr>
            <a:spLocks noGrp="1"/>
          </p:cNvSpPr>
          <p:nvPr>
            <p:ph type="title"/>
          </p:nvPr>
        </p:nvSpPr>
        <p:spPr>
          <a:xfrm>
            <a:off x="304800" y="1295400"/>
            <a:ext cx="5029200" cy="4419600"/>
          </a:xfrm>
        </p:spPr>
        <p:txBody>
          <a:bodyPr/>
          <a:lstStyle/>
          <a:p>
            <a:r>
              <a:rPr lang="en-US" sz="2800" b="1" dirty="0"/>
              <a:t>‎"Farm animals feel pleasure and sadness, excitement and resentment, depression, fear, and pain. They are far more aware and intelligent than we ever imagined . . . </a:t>
            </a:r>
            <a:r>
              <a:rPr lang="en-US" sz="2800" b="1" dirty="0" smtClean="0"/>
              <a:t>[T]hey </a:t>
            </a:r>
            <a:r>
              <a:rPr lang="en-US" sz="2800" b="1" dirty="0"/>
              <a:t>are individuals in their own right.” </a:t>
            </a:r>
            <a:r>
              <a:rPr lang="en-US" sz="2800" b="1" dirty="0" smtClean="0"/>
              <a:t/>
            </a:r>
            <a:br>
              <a:rPr lang="en-US" sz="2800" b="1" dirty="0" smtClean="0"/>
            </a:br>
            <a:r>
              <a:rPr lang="en-US" sz="2800" b="1" dirty="0" smtClean="0"/>
              <a:t>		Dr</a:t>
            </a:r>
            <a:r>
              <a:rPr lang="en-US" sz="2800" b="1" dirty="0"/>
              <a:t>. Jane </a:t>
            </a:r>
            <a:r>
              <a:rPr lang="en-US" sz="2800" b="1" dirty="0" smtClean="0"/>
              <a:t>Goodall</a:t>
            </a:r>
            <a:endParaRPr lang="en-US" sz="2800"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1212" r="13636"/>
          <a:stretch/>
        </p:blipFill>
        <p:spPr bwMode="auto">
          <a:xfrm>
            <a:off x="5486401" y="1508024"/>
            <a:ext cx="3505200" cy="4664176"/>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9269282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4282" t="17137" r="30855" b="6720"/>
          <a:stretch/>
        </p:blipFill>
        <p:spPr bwMode="auto">
          <a:xfrm>
            <a:off x="0" y="34414"/>
            <a:ext cx="9296400" cy="7254008"/>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11802204"/>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0" y="-304799"/>
            <a:ext cx="7696200" cy="1600199"/>
          </a:xfrm>
        </p:spPr>
        <p:txBody>
          <a:bodyPr>
            <a:normAutofit/>
          </a:bodyPr>
          <a:lstStyle/>
          <a:p>
            <a:pPr marL="18288" indent="0">
              <a:buNone/>
            </a:pPr>
            <a:r>
              <a:rPr lang="en-US" sz="5500" b="1" dirty="0" smtClean="0"/>
              <a:t>Intuition Backs Science</a:t>
            </a:r>
            <a:endParaRPr lang="en-US" sz="5500" dirty="0"/>
          </a:p>
        </p:txBody>
      </p:sp>
      <p:pic>
        <p:nvPicPr>
          <p:cNvPr id="13314" name="Picture 2" descr="C:\Users\bfriedrich\Desktop\Photos\From Susie\IMG_3133.JPG"/>
          <p:cNvPicPr>
            <a:picLocks noChangeAspect="1" noChangeArrowheads="1"/>
          </p:cNvPicPr>
          <p:nvPr/>
        </p:nvPicPr>
        <p:blipFill rotWithShape="1">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1982" t="6068" r="-1416" b="23588"/>
          <a:stretch/>
        </p:blipFill>
        <p:spPr bwMode="auto">
          <a:xfrm>
            <a:off x="174571" y="3962400"/>
            <a:ext cx="4245029" cy="281940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8" name="Picture 7"/>
          <p:cNvPicPr>
            <a:picLocks noChangeAspect="1"/>
          </p:cNvPicPr>
          <p:nvPr/>
        </p:nvPicPr>
        <p:blipFill rotWithShape="1">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49063" t="13258" r="-1" b="35775"/>
          <a:stretch/>
        </p:blipFill>
        <p:spPr>
          <a:xfrm>
            <a:off x="4558145" y="3962400"/>
            <a:ext cx="4204855" cy="3003406"/>
          </a:xfrm>
          <a:prstGeom prst="rect">
            <a:avLst/>
          </a:prstGeom>
        </p:spPr>
      </p:pic>
      <p:pic>
        <p:nvPicPr>
          <p:cNvPr id="9" name="Picture 3" descr="C:\Users\bfriedrich\Desktop\Photos\From Susie\Fiddledeedee AKA Beaky  5.JPG"/>
          <p:cNvPicPr>
            <a:picLocks noChangeAspect="1" noChangeArrowheads="1"/>
          </p:cNvPicPr>
          <p:nvPr/>
        </p:nvPicPr>
        <p:blipFill rotWithShape="1">
          <a:blip r:embed="rId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7227" t="23948" r="32734" b="51056"/>
          <a:stretch/>
        </p:blipFill>
        <p:spPr bwMode="auto">
          <a:xfrm>
            <a:off x="4558144" y="994496"/>
            <a:ext cx="4204855" cy="2840183"/>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2050" name="Picture 2" descr="https://sphotos-a.xx.fbcdn.net/hphotos-ash3/582170_10100247593138497_1170249394_n.jpg"/>
          <p:cNvPicPr>
            <a:picLocks noChangeAspect="1" noChangeArrowheads="1"/>
          </p:cNvPicPr>
          <p:nvPr/>
        </p:nvPicPr>
        <p:blipFill>
          <a:blip r:embed="rId6">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28600" y="937346"/>
            <a:ext cx="4033405" cy="3025054"/>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095548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pic>
        <p:nvPicPr>
          <p:cNvPr id="1026" name="Picture 2" descr="https://sphotos-a.xx.fbcdn.net/hphotos-ash3/582170_10100247593138497_1170249394_n.jpg"/>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76200" y="-1"/>
            <a:ext cx="9144000" cy="68580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95453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itle 2"/>
          <p:cNvSpPr>
            <a:spLocks noGrp="1"/>
          </p:cNvSpPr>
          <p:nvPr>
            <p:ph type="title"/>
          </p:nvPr>
        </p:nvSpPr>
        <p:spPr>
          <a:xfrm>
            <a:off x="777240" y="228600"/>
            <a:ext cx="7543800" cy="914400"/>
          </a:xfrm>
        </p:spPr>
        <p:txBody>
          <a:bodyPr/>
          <a:lstStyle/>
          <a:p>
            <a:pPr algn="ctr"/>
            <a:r>
              <a:rPr lang="en-US" b="1" dirty="0" smtClean="0"/>
              <a:t>The Doctor</a:t>
            </a:r>
            <a:endParaRPr lang="en-US" b="1"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2721" r="8924"/>
          <a:stretch/>
        </p:blipFill>
        <p:spPr bwMode="auto">
          <a:xfrm>
            <a:off x="-304800" y="-31144"/>
            <a:ext cx="9601200" cy="6889144"/>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815254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ext Box 6"/>
          <p:cNvSpPr txBox="1">
            <a:spLocks noChangeArrowheads="1"/>
          </p:cNvSpPr>
          <p:nvPr/>
        </p:nvSpPr>
        <p:spPr bwMode="auto">
          <a:xfrm>
            <a:off x="-685800" y="-76200"/>
            <a:ext cx="10287000" cy="181421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lnSpc>
                <a:spcPct val="40000"/>
              </a:lnSpc>
            </a:pPr>
            <a:endParaRPr lang="en-US" sz="6600" b="1" dirty="0">
              <a:latin typeface="Times New Roman" pitchFamily="18" charset="0"/>
            </a:endParaRPr>
          </a:p>
          <a:p>
            <a:pPr algn="ctr">
              <a:lnSpc>
                <a:spcPct val="40000"/>
              </a:lnSpc>
            </a:pPr>
            <a:r>
              <a:rPr lang="en-US" sz="6600" b="1" dirty="0" smtClean="0">
                <a:latin typeface="Times New Roman" pitchFamily="18" charset="0"/>
              </a:rPr>
              <a:t>Is Eating </a:t>
            </a:r>
          </a:p>
          <a:p>
            <a:pPr algn="ctr">
              <a:lnSpc>
                <a:spcPct val="40000"/>
              </a:lnSpc>
            </a:pPr>
            <a:endParaRPr lang="en-US" sz="6600" b="1" dirty="0">
              <a:latin typeface="Times New Roman" pitchFamily="18" charset="0"/>
            </a:endParaRPr>
          </a:p>
          <a:p>
            <a:pPr algn="ctr">
              <a:lnSpc>
                <a:spcPct val="40000"/>
              </a:lnSpc>
            </a:pPr>
            <a:r>
              <a:rPr lang="en-US" sz="6600" b="1" dirty="0" smtClean="0">
                <a:latin typeface="Times New Roman" pitchFamily="18" charset="0"/>
              </a:rPr>
              <a:t>Meat Ethical?</a:t>
            </a:r>
          </a:p>
        </p:txBody>
      </p:sp>
      <p:pic>
        <p:nvPicPr>
          <p:cNvPr id="1026" name="Picture 2" descr="http://rlv.zcache.com/percy_shelley_is_my_homeboy_t_shirts-rce932c8b42b3426583ac31c9dfefc321_f0cz6_512.jpg?rlvnet=1"/>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990600" y="1676399"/>
            <a:ext cx="7162800" cy="7162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494962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2"/>
          <p:cNvSpPr>
            <a:spLocks noGrp="1"/>
          </p:cNvSpPr>
          <p:nvPr>
            <p:ph type="title"/>
          </p:nvPr>
        </p:nvSpPr>
        <p:spPr>
          <a:xfrm>
            <a:off x="0" y="228600"/>
            <a:ext cx="9144000" cy="457200"/>
          </a:xfrm>
        </p:spPr>
        <p:txBody>
          <a:bodyPr/>
          <a:lstStyle/>
          <a:p>
            <a:pPr algn="ctr"/>
            <a:r>
              <a:rPr lang="en-US" sz="3600" b="1" dirty="0" smtClean="0"/>
              <a:t>Opt. 1: Buy only from heritage producers.</a:t>
            </a:r>
            <a:endParaRPr lang="en-US" sz="3600" b="1" dirty="0"/>
          </a:p>
        </p:txBody>
      </p:sp>
      <p:sp>
        <p:nvSpPr>
          <p:cNvPr id="2" name="Rectangle 1"/>
          <p:cNvSpPr/>
          <p:nvPr/>
        </p:nvSpPr>
        <p:spPr>
          <a:xfrm>
            <a:off x="381000" y="4734342"/>
            <a:ext cx="8610600" cy="2123658"/>
          </a:xfrm>
          <a:prstGeom prst="rect">
            <a:avLst/>
          </a:prstGeom>
        </p:spPr>
        <p:txBody>
          <a:bodyPr wrap="square">
            <a:spAutoFit/>
          </a:bodyPr>
          <a:lstStyle/>
          <a:p>
            <a:r>
              <a:rPr lang="en-US" sz="4400" dirty="0"/>
              <a:t>"Self certify it. The only way you know it is okay </a:t>
            </a:r>
            <a:r>
              <a:rPr lang="en-US" sz="4400" dirty="0" smtClean="0"/>
              <a:t>with you is </a:t>
            </a:r>
            <a:r>
              <a:rPr lang="en-US" sz="4400" dirty="0"/>
              <a:t>if you see it for yourself."</a:t>
            </a:r>
          </a:p>
        </p:txBody>
      </p:sp>
      <p:pic>
        <p:nvPicPr>
          <p:cNvPr id="4098" name="Picture 2" descr="http://oregoniansforastatebank.org/wp-content/uploads/2011/01/Kendra-e1294993951443-275x300.jpg"/>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667000" y="907473"/>
            <a:ext cx="3429000" cy="3740728"/>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965541370"/>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28600" y="990600"/>
            <a:ext cx="8659739" cy="5791201"/>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
        <p:nvSpPr>
          <p:cNvPr id="5" name="Title 2"/>
          <p:cNvSpPr>
            <a:spLocks noGrp="1"/>
          </p:cNvSpPr>
          <p:nvPr>
            <p:ph type="title"/>
          </p:nvPr>
        </p:nvSpPr>
        <p:spPr>
          <a:xfrm>
            <a:off x="-914400" y="381000"/>
            <a:ext cx="10744200" cy="457200"/>
          </a:xfrm>
        </p:spPr>
        <p:txBody>
          <a:bodyPr/>
          <a:lstStyle/>
          <a:p>
            <a:pPr algn="ctr"/>
            <a:r>
              <a:rPr lang="en-US" b="1" dirty="0" smtClean="0"/>
              <a:t>Option 2: Stop eating birds.</a:t>
            </a:r>
            <a:endParaRPr lang="en-US"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42565958"/>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a:xfrm>
            <a:off x="457200" y="-76200"/>
            <a:ext cx="7543800" cy="914400"/>
          </a:xfrm>
        </p:spPr>
        <p:txBody>
          <a:bodyPr/>
          <a:lstStyle/>
          <a:p>
            <a:r>
              <a:rPr lang="en-US" dirty="0" smtClean="0"/>
              <a:t>Just to be clear:</a:t>
            </a:r>
            <a:endParaRPr lang="en-US"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6184" t="18347" r="27228" b="16475"/>
          <a:stretch/>
        </p:blipFill>
        <p:spPr bwMode="auto">
          <a:xfrm>
            <a:off x="685800" y="799452"/>
            <a:ext cx="7605613" cy="5982348"/>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05870255"/>
      </p:ext>
    </p:extLst>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9372600" cy="1143000"/>
          </a:xfrm>
        </p:spPr>
        <p:txBody>
          <a:bodyPr/>
          <a:lstStyle/>
          <a:p>
            <a:r>
              <a:rPr lang="en-US" b="1" dirty="0" smtClean="0"/>
              <a:t>Opt. 3: Just Do It—Go Veg!</a:t>
            </a:r>
            <a:endParaRPr lang="en-US" b="1" dirty="0"/>
          </a:p>
        </p:txBody>
      </p:sp>
      <p:pic>
        <p:nvPicPr>
          <p:cNvPr id="1026" name="Picture 2" descr="http://global.fncstatic.com/static/managed/img/U.S./Bill%20Clinton%20Democratic%20Convention.jpg"/>
          <p:cNvPicPr>
            <a:picLocks noGrp="1" noChangeAspect="1" noChangeArrowheads="1"/>
          </p:cNvPicPr>
          <p:nvPr>
            <p:ph type="chart" idx="1"/>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0" y="1143000"/>
            <a:ext cx="6235665" cy="350520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1032" name="Picture 8" descr="http://img2.timeinc.net/people/i/2008/gallery/ellen_portia/ellen_portia.jpg"/>
          <p:cNvPicPr>
            <a:picLocks noChangeAspect="1" noChangeArrowheads="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4322" r="22129"/>
          <a:stretch/>
        </p:blipFill>
        <p:spPr bwMode="auto">
          <a:xfrm>
            <a:off x="621890" y="4129840"/>
            <a:ext cx="3721510" cy="379496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1034" name="Picture 10" descr="http://content6.flixster.com/rtactor/40/58/40584_pro.jpg"/>
          <p:cNvPicPr>
            <a:picLocks noChangeAspect="1" noChangeArrowheads="1"/>
          </p:cNvPicPr>
          <p:nvPr/>
        </p:nvPicPr>
        <p:blipFill>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5342382" y="1066800"/>
            <a:ext cx="3573018" cy="3190195"/>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3076" name="Picture 4" descr="http://blog.chron.com/ultimatetexans/files/2012/07/foster.vegan_.cropped.jpg.jpg.jpg"/>
          <p:cNvPicPr>
            <a:picLocks noChangeAspect="1" noChangeArrowheads="1"/>
          </p:cNvPicPr>
          <p:nvPr/>
        </p:nvPicPr>
        <p:blipFill rotWithShape="1">
          <a:blip r:embed="rId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8181" r="4207"/>
          <a:stretch/>
        </p:blipFill>
        <p:spPr bwMode="auto">
          <a:xfrm>
            <a:off x="5046405" y="4114800"/>
            <a:ext cx="2954595" cy="2913245"/>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82421431"/>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28" name="Picture 4" descr="http://whittakerconsulting.com/wp-content/uploads/2011/11/whats-in-it-for-me.jpg?139d23"/>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057400" y="-490603"/>
            <a:ext cx="4876800" cy="7348603"/>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661934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descr="http://www.thehiphopchronicle.com/wp-content/uploads/2012/07/gandhi.jpg"/>
          <p:cNvPicPr>
            <a:picLocks noChangeAspect="1" noChangeArrowheads="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6775" r="5806"/>
          <a:stretch/>
        </p:blipFill>
        <p:spPr bwMode="auto">
          <a:xfrm>
            <a:off x="1524000" y="1072753"/>
            <a:ext cx="6172200" cy="448449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2" name="Rectangle 1"/>
          <p:cNvSpPr/>
          <p:nvPr/>
        </p:nvSpPr>
        <p:spPr>
          <a:xfrm>
            <a:off x="533400" y="5715000"/>
            <a:ext cx="8229600" cy="984885"/>
          </a:xfrm>
          <a:prstGeom prst="rect">
            <a:avLst/>
          </a:prstGeom>
        </p:spPr>
        <p:txBody>
          <a:bodyPr wrap="square">
            <a:spAutoFit/>
          </a:bodyPr>
          <a:lstStyle/>
          <a:p>
            <a:pPr algn="ctr"/>
            <a:r>
              <a:rPr lang="en-US" sz="2900" b="1" dirty="0" smtClean="0"/>
              <a:t>“Happiness </a:t>
            </a:r>
            <a:r>
              <a:rPr lang="en-US" sz="2900" b="1" dirty="0"/>
              <a:t>is when what you think, what you say, and what you do are in harmony</a:t>
            </a:r>
            <a:r>
              <a:rPr lang="en-US" sz="2900" b="1" dirty="0" smtClean="0"/>
              <a:t>.”</a:t>
            </a:r>
            <a:endParaRPr lang="en-US" sz="2900" b="1" dirty="0"/>
          </a:p>
        </p:txBody>
      </p:sp>
      <p:sp>
        <p:nvSpPr>
          <p:cNvPr id="4" name="TextBox 3"/>
          <p:cNvSpPr txBox="1"/>
          <p:nvPr/>
        </p:nvSpPr>
        <p:spPr>
          <a:xfrm>
            <a:off x="228600" y="152400"/>
            <a:ext cx="6324600" cy="769441"/>
          </a:xfrm>
          <a:prstGeom prst="rect">
            <a:avLst/>
          </a:prstGeom>
          <a:noFill/>
        </p:spPr>
        <p:txBody>
          <a:bodyPr wrap="square" rtlCol="0">
            <a:spAutoFit/>
          </a:bodyPr>
          <a:lstStyle/>
          <a:p>
            <a:r>
              <a:rPr lang="en-US" sz="4400" b="1" dirty="0" smtClean="0"/>
              <a:t>Spiritual health.</a:t>
            </a:r>
            <a:endParaRPr lang="en-US" sz="4400"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509598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r="15493" b="15493"/>
          <a:stretch/>
        </p:blipFill>
        <p:spPr>
          <a:xfrm>
            <a:off x="0" y="0"/>
            <a:ext cx="9144000" cy="6858000"/>
          </a:xfrm>
          <a:prstGeom prst="rect">
            <a:avLst/>
          </a:prstGeom>
        </p:spPr>
      </p:pic>
      <p:sp>
        <p:nvSpPr>
          <p:cNvPr id="6" name="Rectangle 5"/>
          <p:cNvSpPr>
            <a:spLocks noChangeArrowheads="1"/>
          </p:cNvSpPr>
          <p:nvPr/>
        </p:nvSpPr>
        <p:spPr bwMode="auto">
          <a:xfrm>
            <a:off x="152400" y="1162645"/>
            <a:ext cx="4648200" cy="43396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a:spAutoFit/>
          </a:bodyPr>
          <a:lstStyle/>
          <a:p>
            <a:r>
              <a:rPr lang="en-US" sz="3300" b="1" dirty="0" smtClean="0">
                <a:latin typeface="Times New Roman" pitchFamily="18" charset="0"/>
                <a:cs typeface="Times New Roman" pitchFamily="18" charset="0"/>
              </a:rPr>
              <a:t>“It’s just a good thing to do. It’ll be healthier for you...” –Bill Clinton</a:t>
            </a:r>
          </a:p>
          <a:p>
            <a:endParaRPr lang="en-US" sz="3300" b="1" dirty="0">
              <a:latin typeface="Times New Roman" pitchFamily="18" charset="0"/>
              <a:cs typeface="Times New Roman" pitchFamily="18" charset="0"/>
            </a:endParaRPr>
          </a:p>
          <a:p>
            <a:pPr>
              <a:defRPr/>
            </a:pPr>
            <a:r>
              <a:rPr lang="en-US" sz="3600" b="1" dirty="0">
                <a:latin typeface="Century Gothic" pitchFamily="26" charset="0"/>
                <a:ea typeface="Times New Roman" pitchFamily="26" charset="0"/>
                <a:cs typeface="Times New Roman" pitchFamily="26" charset="0"/>
                <a:sym typeface="Gill Sans" pitchFamily="26" charset="0"/>
              </a:rPr>
              <a:t>Obesity </a:t>
            </a:r>
            <a:r>
              <a:rPr lang="en-US" sz="3600" b="1" dirty="0" smtClean="0">
                <a:latin typeface="Century Gothic" pitchFamily="26" charset="0"/>
                <a:ea typeface="Times New Roman" pitchFamily="26" charset="0"/>
                <a:cs typeface="Times New Roman" pitchFamily="26" charset="0"/>
                <a:sym typeface="Gill Sans" pitchFamily="26" charset="0"/>
              </a:rPr>
              <a:t>Rates:</a:t>
            </a:r>
          </a:p>
          <a:p>
            <a:pPr lvl="1">
              <a:defRPr/>
            </a:pPr>
            <a:r>
              <a:rPr lang="en-US" sz="3600" dirty="0" smtClean="0">
                <a:latin typeface="Century Gothic" pitchFamily="26" charset="0"/>
                <a:ea typeface="Times New Roman" pitchFamily="26" charset="0"/>
                <a:cs typeface="Times New Roman" pitchFamily="26" charset="0"/>
                <a:sym typeface="Gill Sans" pitchFamily="26" charset="0"/>
              </a:rPr>
              <a:t>Meat-eaters: 65</a:t>
            </a:r>
            <a:r>
              <a:rPr lang="en-US" sz="3600" dirty="0">
                <a:latin typeface="Century Gothic" pitchFamily="26" charset="0"/>
                <a:ea typeface="Times New Roman" pitchFamily="26" charset="0"/>
                <a:cs typeface="Times New Roman" pitchFamily="26" charset="0"/>
                <a:sym typeface="Gill Sans" pitchFamily="26" charset="0"/>
              </a:rPr>
              <a:t>%</a:t>
            </a:r>
          </a:p>
          <a:p>
            <a:pPr lvl="1">
              <a:defRPr/>
            </a:pPr>
            <a:r>
              <a:rPr lang="en-US" sz="3600" b="1" dirty="0" smtClean="0">
                <a:latin typeface="Century Gothic" pitchFamily="26" charset="0"/>
                <a:ea typeface="Times New Roman" pitchFamily="26" charset="0"/>
                <a:cs typeface="Times New Roman" pitchFamily="26" charset="0"/>
                <a:sym typeface="Gill Sans" pitchFamily="26" charset="0"/>
              </a:rPr>
              <a:t>Vegetarians: 20</a:t>
            </a:r>
            <a:r>
              <a:rPr lang="en-US" sz="3600" b="1" dirty="0">
                <a:latin typeface="Century Gothic" pitchFamily="26" charset="0"/>
                <a:ea typeface="Times New Roman" pitchFamily="26" charset="0"/>
                <a:cs typeface="Times New Roman" pitchFamily="26" charset="0"/>
                <a:sym typeface="Gill Sans" pitchFamily="26" charset="0"/>
              </a:rPr>
              <a:t>%</a:t>
            </a:r>
          </a:p>
          <a:p>
            <a:pPr lvl="1">
              <a:defRPr/>
            </a:pPr>
            <a:r>
              <a:rPr lang="en-US" sz="3600" b="1" dirty="0" smtClean="0">
                <a:latin typeface="Century Gothic" pitchFamily="26" charset="0"/>
                <a:ea typeface="Times New Roman" pitchFamily="26" charset="0"/>
                <a:cs typeface="Times New Roman" pitchFamily="26" charset="0"/>
                <a:sym typeface="Gill Sans" pitchFamily="26" charset="0"/>
              </a:rPr>
              <a:t>Vegans </a:t>
            </a:r>
            <a:r>
              <a:rPr lang="en-US" sz="3600" b="1" dirty="0">
                <a:latin typeface="Century Gothic" pitchFamily="26" charset="0"/>
                <a:ea typeface="Times New Roman" pitchFamily="26" charset="0"/>
                <a:cs typeface="Times New Roman" pitchFamily="26" charset="0"/>
                <a:sym typeface="Gill Sans" pitchFamily="26" charset="0"/>
              </a:rPr>
              <a:t>	 3%</a:t>
            </a:r>
          </a:p>
        </p:txBody>
      </p:sp>
      <p:sp>
        <p:nvSpPr>
          <p:cNvPr id="4" name="TextBox 3"/>
          <p:cNvSpPr txBox="1"/>
          <p:nvPr/>
        </p:nvSpPr>
        <p:spPr>
          <a:xfrm>
            <a:off x="381000" y="152400"/>
            <a:ext cx="6324600" cy="769441"/>
          </a:xfrm>
          <a:prstGeom prst="rect">
            <a:avLst/>
          </a:prstGeom>
          <a:noFill/>
        </p:spPr>
        <p:txBody>
          <a:bodyPr wrap="square" rtlCol="0">
            <a:spAutoFit/>
          </a:bodyPr>
          <a:lstStyle/>
          <a:p>
            <a:r>
              <a:rPr lang="en-US" sz="4400" b="1" dirty="0" smtClean="0"/>
              <a:t>Physical health.</a:t>
            </a:r>
            <a:endParaRPr lang="en-US" sz="4400"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19114823"/>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475" r="7675"/>
          <a:stretch/>
        </p:blipFill>
        <p:spPr bwMode="auto">
          <a:xfrm>
            <a:off x="44245" y="0"/>
            <a:ext cx="9099755" cy="6858000"/>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
        <p:nvSpPr>
          <p:cNvPr id="2" name="Rectangle 1"/>
          <p:cNvSpPr/>
          <p:nvPr/>
        </p:nvSpPr>
        <p:spPr>
          <a:xfrm>
            <a:off x="4724400" y="18157"/>
            <a:ext cx="4495800" cy="6001643"/>
          </a:xfrm>
          <a:prstGeom prst="rect">
            <a:avLst/>
          </a:prstGeom>
        </p:spPr>
        <p:txBody>
          <a:bodyPr wrap="square">
            <a:spAutoFit/>
          </a:bodyPr>
          <a:lstStyle/>
          <a:p>
            <a:r>
              <a:rPr lang="en-US" sz="2400" dirty="0"/>
              <a:t>“When you don’t consume animal </a:t>
            </a:r>
            <a:r>
              <a:rPr lang="en-US" sz="2400" dirty="0" smtClean="0"/>
              <a:t>protein, you…feel </a:t>
            </a:r>
            <a:r>
              <a:rPr lang="en-US" sz="2400" dirty="0"/>
              <a:t>completely different. I feel</a:t>
            </a:r>
          </a:p>
          <a:p>
            <a:r>
              <a:rPr lang="en-US" sz="2400" dirty="0"/>
              <a:t>superior over any athlete I get in the </a:t>
            </a:r>
            <a:r>
              <a:rPr lang="en-US" sz="2400" dirty="0" smtClean="0"/>
              <a:t>ring with…You </a:t>
            </a:r>
            <a:r>
              <a:rPr lang="en-US" sz="2400" dirty="0"/>
              <a:t>have so much energy. I think </a:t>
            </a:r>
            <a:r>
              <a:rPr lang="en-US" sz="2400" dirty="0" smtClean="0"/>
              <a:t>it would </a:t>
            </a:r>
            <a:r>
              <a:rPr lang="en-US" sz="2400" dirty="0"/>
              <a:t>benefit every athlete out there.”</a:t>
            </a:r>
          </a:p>
          <a:p>
            <a:endParaRPr lang="en-US" sz="2400" b="1" dirty="0" smtClean="0"/>
          </a:p>
          <a:p>
            <a:endParaRPr lang="en-US" sz="2400" b="1" dirty="0"/>
          </a:p>
          <a:p>
            <a:endParaRPr lang="en-US" sz="2400" b="1" dirty="0" smtClean="0"/>
          </a:p>
          <a:p>
            <a:endParaRPr lang="en-US" sz="2400" b="1" dirty="0"/>
          </a:p>
          <a:p>
            <a:endParaRPr lang="en-US" sz="2400" b="1" dirty="0" smtClean="0"/>
          </a:p>
          <a:p>
            <a:endParaRPr lang="en-US" sz="2400" b="1" dirty="0"/>
          </a:p>
          <a:p>
            <a:r>
              <a:rPr lang="en-US" sz="2400" b="1" dirty="0" smtClean="0"/>
              <a:t>Timothy Bradley</a:t>
            </a:r>
            <a:endParaRPr lang="en-US" sz="2400" b="1" dirty="0"/>
          </a:p>
          <a:p>
            <a:pPr lvl="1"/>
            <a:r>
              <a:rPr lang="en-US" sz="2400" dirty="0"/>
              <a:t>Undefeated Welterweight Boxing Champion</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923107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hart Placeholder 2"/>
          <p:cNvSpPr>
            <a:spLocks noGrp="1"/>
          </p:cNvSpPr>
          <p:nvPr>
            <p:ph type="chart" idx="1"/>
          </p:nvPr>
        </p:nvSpPr>
        <p:spPr/>
      </p:sp>
      <p:pic>
        <p:nvPicPr>
          <p:cNvPr id="5122" name="Picture 2" descr="http://bibliojunkie.files.wordpress.com/2012/05/alice-walker.jpg"/>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b="36365"/>
          <a:stretch/>
        </p:blipFill>
        <p:spPr bwMode="auto">
          <a:xfrm>
            <a:off x="0" y="0"/>
            <a:ext cx="9144000" cy="681896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2" name="Title 1"/>
          <p:cNvSpPr>
            <a:spLocks noGrp="1"/>
          </p:cNvSpPr>
          <p:nvPr>
            <p:ph type="title"/>
          </p:nvPr>
        </p:nvSpPr>
        <p:spPr>
          <a:xfrm>
            <a:off x="152400" y="2895600"/>
            <a:ext cx="3505200" cy="1143000"/>
          </a:xfrm>
        </p:spPr>
        <p:txBody>
          <a:bodyPr/>
          <a:lstStyle/>
          <a:p>
            <a:r>
              <a:rPr lang="en-US" sz="5000" b="1" dirty="0" smtClean="0"/>
              <a:t>“Activism is my rent for living on this planet.”</a:t>
            </a:r>
            <a:endParaRPr lang="en-US" sz="5000"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059135716"/>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304800" y="175736"/>
            <a:ext cx="8610600" cy="738664"/>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sz="4200" b="1" dirty="0" smtClean="0">
                <a:latin typeface="Century Gothic" pitchFamily="34" charset="0"/>
              </a:rPr>
              <a:t>The Effect of Simple Activism</a:t>
            </a:r>
            <a:endParaRPr lang="en-US" sz="4200" b="1" dirty="0"/>
          </a:p>
        </p:txBody>
      </p:sp>
      <p:pic>
        <p:nvPicPr>
          <p:cNvPr id="4099" name="Picture 5" descr="x-y-axes"/>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0035" b="19693"/>
          <a:stretch>
            <a:fillRect/>
          </a:stretch>
        </p:blipFill>
        <p:spPr bwMode="auto">
          <a:xfrm>
            <a:off x="3748087" y="1066800"/>
            <a:ext cx="4633913" cy="4735513"/>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4100" name="Rectangle 6"/>
          <p:cNvSpPr>
            <a:spLocks noChangeArrowheads="1"/>
          </p:cNvSpPr>
          <p:nvPr/>
        </p:nvSpPr>
        <p:spPr bwMode="auto">
          <a:xfrm>
            <a:off x="457200" y="685800"/>
            <a:ext cx="27432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b="1" dirty="0" smtClean="0">
                <a:latin typeface="Century Gothic" pitchFamily="34" charset="0"/>
              </a:rPr>
              <a:t>Veg Kit Stand</a:t>
            </a:r>
            <a:endParaRPr lang="en-US" sz="2000" b="1" dirty="0">
              <a:latin typeface="Arial Narrow" pitchFamily="34" charset="0"/>
            </a:endParaRPr>
          </a:p>
          <a:p>
            <a:endParaRPr lang="en-US" dirty="0">
              <a:solidFill>
                <a:srgbClr val="4477AC"/>
              </a:solidFill>
            </a:endParaRPr>
          </a:p>
        </p:txBody>
      </p:sp>
      <p:sp>
        <p:nvSpPr>
          <p:cNvPr id="4101" name="Rectangle 7"/>
          <p:cNvSpPr>
            <a:spLocks noChangeArrowheads="1"/>
          </p:cNvSpPr>
          <p:nvPr/>
        </p:nvSpPr>
        <p:spPr bwMode="auto">
          <a:xfrm>
            <a:off x="304800" y="2438400"/>
            <a:ext cx="27432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gn="ctr">
              <a:lnSpc>
                <a:spcPct val="95000"/>
              </a:lnSpc>
            </a:pPr>
            <a:r>
              <a:rPr lang="en-US" sz="2800" b="1" dirty="0" smtClean="0">
                <a:latin typeface="Century Gothic" pitchFamily="34" charset="0"/>
              </a:rPr>
              <a:t>Column in school </a:t>
            </a:r>
          </a:p>
          <a:p>
            <a:pPr algn="ctr">
              <a:lnSpc>
                <a:spcPct val="95000"/>
              </a:lnSpc>
            </a:pPr>
            <a:r>
              <a:rPr lang="en-US" sz="2800" b="1" dirty="0" smtClean="0">
                <a:latin typeface="Century Gothic" pitchFamily="34" charset="0"/>
              </a:rPr>
              <a:t>paper</a:t>
            </a:r>
            <a:endParaRPr lang="en-US" sz="2000" b="1" dirty="0">
              <a:latin typeface="Arial Narrow" pitchFamily="34" charset="0"/>
            </a:endParaRPr>
          </a:p>
          <a:p>
            <a:endParaRPr lang="en-US" dirty="0">
              <a:solidFill>
                <a:srgbClr val="4477AC"/>
              </a:solidFill>
            </a:endParaRPr>
          </a:p>
        </p:txBody>
      </p:sp>
      <p:sp>
        <p:nvSpPr>
          <p:cNvPr id="4102" name="Rectangle 8"/>
          <p:cNvSpPr>
            <a:spLocks noChangeArrowheads="1"/>
          </p:cNvSpPr>
          <p:nvPr/>
        </p:nvSpPr>
        <p:spPr bwMode="auto">
          <a:xfrm>
            <a:off x="0" y="1828800"/>
            <a:ext cx="27432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endParaRPr lang="en-US" dirty="0">
              <a:solidFill>
                <a:srgbClr val="4477AC"/>
              </a:solidFill>
            </a:endParaRPr>
          </a:p>
        </p:txBody>
      </p:sp>
      <p:sp>
        <p:nvSpPr>
          <p:cNvPr id="4103" name="Rectangle 9"/>
          <p:cNvSpPr>
            <a:spLocks noChangeArrowheads="1"/>
          </p:cNvSpPr>
          <p:nvPr/>
        </p:nvSpPr>
        <p:spPr bwMode="auto">
          <a:xfrm>
            <a:off x="152400" y="3200400"/>
            <a:ext cx="27432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b="1" dirty="0">
                <a:latin typeface="Century Gothic" pitchFamily="34" charset="0"/>
              </a:rPr>
              <a:t>Sticker on Laptop</a:t>
            </a:r>
            <a:endParaRPr lang="en-US" sz="2000" b="1" dirty="0">
              <a:latin typeface="Arial Narrow" pitchFamily="34" charset="0"/>
            </a:endParaRPr>
          </a:p>
          <a:p>
            <a:endParaRPr lang="en-US" dirty="0">
              <a:solidFill>
                <a:srgbClr val="4477AC"/>
              </a:solidFill>
            </a:endParaRPr>
          </a:p>
        </p:txBody>
      </p:sp>
      <p:sp>
        <p:nvSpPr>
          <p:cNvPr id="4104" name="Rectangle 10"/>
          <p:cNvSpPr>
            <a:spLocks noChangeArrowheads="1"/>
          </p:cNvSpPr>
          <p:nvPr/>
        </p:nvSpPr>
        <p:spPr bwMode="auto">
          <a:xfrm>
            <a:off x="1219200" y="39624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b="1" dirty="0">
                <a:latin typeface="Century Gothic" pitchFamily="34" charset="0"/>
              </a:rPr>
              <a:t>You</a:t>
            </a:r>
            <a:endParaRPr lang="en-US" sz="2000" b="1" dirty="0">
              <a:latin typeface="Arial Narrow" pitchFamily="34" charset="0"/>
            </a:endParaRPr>
          </a:p>
          <a:p>
            <a:endParaRPr lang="en-US" dirty="0">
              <a:solidFill>
                <a:srgbClr val="4477AC"/>
              </a:solidFill>
            </a:endParaRPr>
          </a:p>
        </p:txBody>
      </p:sp>
      <p:sp>
        <p:nvSpPr>
          <p:cNvPr id="4105" name="Rectangle 11"/>
          <p:cNvSpPr>
            <a:spLocks noChangeArrowheads="1"/>
          </p:cNvSpPr>
          <p:nvPr/>
        </p:nvSpPr>
        <p:spPr bwMode="auto">
          <a:xfrm>
            <a:off x="3733800" y="57150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dirty="0">
                <a:latin typeface="Century Gothic" pitchFamily="34" charset="0"/>
              </a:rPr>
              <a:t>100</a:t>
            </a:r>
            <a:endParaRPr lang="en-US" sz="2000" dirty="0">
              <a:latin typeface="Arial Narrow" pitchFamily="34" charset="0"/>
            </a:endParaRPr>
          </a:p>
          <a:p>
            <a:endParaRPr lang="en-US" dirty="0">
              <a:solidFill>
                <a:srgbClr val="4477AC"/>
              </a:solidFill>
            </a:endParaRPr>
          </a:p>
        </p:txBody>
      </p:sp>
      <p:sp>
        <p:nvSpPr>
          <p:cNvPr id="4106" name="Rectangle 12"/>
          <p:cNvSpPr>
            <a:spLocks noChangeArrowheads="1"/>
          </p:cNvSpPr>
          <p:nvPr/>
        </p:nvSpPr>
        <p:spPr bwMode="auto">
          <a:xfrm>
            <a:off x="4648200" y="57150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dirty="0">
                <a:latin typeface="Century Gothic" pitchFamily="34" charset="0"/>
              </a:rPr>
              <a:t>200</a:t>
            </a:r>
            <a:endParaRPr lang="en-US" sz="2000" dirty="0">
              <a:latin typeface="Arial Narrow" pitchFamily="34" charset="0"/>
            </a:endParaRPr>
          </a:p>
          <a:p>
            <a:endParaRPr lang="en-US" dirty="0">
              <a:solidFill>
                <a:srgbClr val="4477AC"/>
              </a:solidFill>
            </a:endParaRPr>
          </a:p>
        </p:txBody>
      </p:sp>
      <p:sp>
        <p:nvSpPr>
          <p:cNvPr id="4107" name="Rectangle 13"/>
          <p:cNvSpPr>
            <a:spLocks noChangeArrowheads="1"/>
          </p:cNvSpPr>
          <p:nvPr/>
        </p:nvSpPr>
        <p:spPr bwMode="auto">
          <a:xfrm>
            <a:off x="5486400" y="57150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dirty="0">
                <a:latin typeface="Century Gothic" pitchFamily="34" charset="0"/>
              </a:rPr>
              <a:t>300</a:t>
            </a:r>
            <a:endParaRPr lang="en-US" sz="2000" dirty="0">
              <a:latin typeface="Arial Narrow" pitchFamily="34" charset="0"/>
            </a:endParaRPr>
          </a:p>
          <a:p>
            <a:endParaRPr lang="en-US" dirty="0">
              <a:solidFill>
                <a:srgbClr val="4477AC"/>
              </a:solidFill>
            </a:endParaRPr>
          </a:p>
        </p:txBody>
      </p:sp>
      <p:sp>
        <p:nvSpPr>
          <p:cNvPr id="4108" name="Rectangle 14"/>
          <p:cNvSpPr>
            <a:spLocks noChangeArrowheads="1"/>
          </p:cNvSpPr>
          <p:nvPr/>
        </p:nvSpPr>
        <p:spPr bwMode="auto">
          <a:xfrm>
            <a:off x="6324600" y="57150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dirty="0">
                <a:latin typeface="Century Gothic" pitchFamily="34" charset="0"/>
              </a:rPr>
              <a:t>400</a:t>
            </a:r>
            <a:endParaRPr lang="en-US" sz="2000" dirty="0">
              <a:latin typeface="Arial Narrow" pitchFamily="34" charset="0"/>
            </a:endParaRPr>
          </a:p>
          <a:p>
            <a:endParaRPr lang="en-US" dirty="0">
              <a:solidFill>
                <a:srgbClr val="4477AC"/>
              </a:solidFill>
            </a:endParaRPr>
          </a:p>
        </p:txBody>
      </p:sp>
      <p:sp>
        <p:nvSpPr>
          <p:cNvPr id="4109" name="Rectangle 15"/>
          <p:cNvSpPr>
            <a:spLocks noChangeArrowheads="1"/>
          </p:cNvSpPr>
          <p:nvPr/>
        </p:nvSpPr>
        <p:spPr bwMode="auto">
          <a:xfrm>
            <a:off x="7239000" y="5715000"/>
            <a:ext cx="914400" cy="1143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none" anchor="ctr"/>
          <a:lstStyle/>
          <a:p>
            <a:pPr>
              <a:lnSpc>
                <a:spcPct val="95000"/>
              </a:lnSpc>
            </a:pPr>
            <a:endParaRPr lang="en-US" sz="2000" dirty="0">
              <a:solidFill>
                <a:srgbClr val="4477AC"/>
              </a:solidFill>
              <a:latin typeface="Arial Narrow" pitchFamily="34" charset="0"/>
            </a:endParaRPr>
          </a:p>
          <a:p>
            <a:pPr>
              <a:lnSpc>
                <a:spcPct val="95000"/>
              </a:lnSpc>
            </a:pPr>
            <a:r>
              <a:rPr lang="en-US" sz="2800" dirty="0">
                <a:latin typeface="Century Gothic" pitchFamily="34" charset="0"/>
              </a:rPr>
              <a:t>500</a:t>
            </a:r>
            <a:endParaRPr lang="en-US" sz="2000" dirty="0">
              <a:latin typeface="Arial Narrow" pitchFamily="34" charset="0"/>
            </a:endParaRPr>
          </a:p>
          <a:p>
            <a:endParaRPr lang="en-US" dirty="0">
              <a:solidFill>
                <a:srgbClr val="4477AC"/>
              </a:solidFill>
            </a:endParaRPr>
          </a:p>
        </p:txBody>
      </p:sp>
      <p:sp>
        <p:nvSpPr>
          <p:cNvPr id="2" name="TextBox 1"/>
          <p:cNvSpPr txBox="1"/>
          <p:nvPr/>
        </p:nvSpPr>
        <p:spPr>
          <a:xfrm>
            <a:off x="-215721" y="1600200"/>
            <a:ext cx="3720921" cy="911019"/>
          </a:xfrm>
          <a:prstGeom prst="rect">
            <a:avLst/>
          </a:prstGeom>
          <a:noFill/>
        </p:spPr>
        <p:txBody>
          <a:bodyPr wrap="square" rtlCol="0">
            <a:spAutoFit/>
          </a:bodyPr>
          <a:lstStyle/>
          <a:p>
            <a:pPr algn="ctr">
              <a:lnSpc>
                <a:spcPct val="95000"/>
              </a:lnSpc>
            </a:pPr>
            <a:r>
              <a:rPr lang="en-US" sz="2800" b="1" dirty="0">
                <a:latin typeface="Century Gothic" pitchFamily="34" charset="0"/>
              </a:rPr>
              <a:t>Meatless Monday table</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62691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5450" t="17705" r="26715" b="18905"/>
          <a:stretch/>
        </p:blipFill>
        <p:spPr bwMode="auto">
          <a:xfrm>
            <a:off x="-1" y="0"/>
            <a:ext cx="9204617" cy="6858000"/>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59205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6994" t="3858" r="27550" b="8217"/>
          <a:stretch/>
        </p:blipFill>
        <p:spPr bwMode="auto">
          <a:xfrm rot="5400000">
            <a:off x="1300665" y="1442537"/>
            <a:ext cx="3170209" cy="3180739"/>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
        <p:nvSpPr>
          <p:cNvPr id="4" name="TextBox 3"/>
          <p:cNvSpPr txBox="1"/>
          <p:nvPr/>
        </p:nvSpPr>
        <p:spPr>
          <a:xfrm>
            <a:off x="152400" y="152400"/>
            <a:ext cx="9144000" cy="1246495"/>
          </a:xfrm>
          <a:prstGeom prst="rect">
            <a:avLst/>
          </a:prstGeom>
          <a:noFill/>
        </p:spPr>
        <p:txBody>
          <a:bodyPr wrap="square" rtlCol="0">
            <a:spAutoFit/>
          </a:bodyPr>
          <a:lstStyle/>
          <a:p>
            <a:r>
              <a:rPr lang="en-US" sz="4200" b="1" dirty="0" smtClean="0"/>
              <a:t>Multiply your impact in law school:</a:t>
            </a:r>
          </a:p>
          <a:p>
            <a:r>
              <a:rPr lang="en-US" sz="3300" b="1" dirty="0" smtClean="0"/>
              <a:t>1) Veg. Stand; 2) Veg. Guide; 3) School paper.</a:t>
            </a:r>
            <a:endParaRPr lang="en-US" sz="3300" b="1" dirty="0"/>
          </a:p>
        </p:txBody>
      </p:sp>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t="9158" r="40784"/>
          <a:stretch/>
        </p:blipFill>
        <p:spPr bwMode="auto">
          <a:xfrm rot="5400000">
            <a:off x="1911745" y="5327256"/>
            <a:ext cx="5320510" cy="6096000"/>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pic>
        <p:nvPicPr>
          <p:cNvPr id="4098" name="Picture 2" descr="https://photos-1.dropbox.com/t/0/AADWtURzIHRHzz_r6M1AaPE38o-NQeTjB4al3-3iefXyog/10/63631677/jpeg/32x32/2/1349236800/0/2/LocalVegDiningGuideTemplate2CollegeVersion.psd/0vdrd2Rzf5x6_qdhobi4MtolvVyoOASIn0H5GGPyPes%2CDeCaod2uYFF-9blPe3fOoq7ceTlbNFk7gpfEpjxeEBU?size=800x600"/>
          <p:cNvPicPr>
            <a:picLocks noChangeAspect="1" noChangeArrowheads="1"/>
          </p:cNvPicPr>
          <p:nvPr/>
        </p:nvPicPr>
        <p:blipFill rotWithShape="1">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50000" t="2945" b="26652"/>
          <a:stretch/>
        </p:blipFill>
        <p:spPr bwMode="auto">
          <a:xfrm>
            <a:off x="5120714" y="1447800"/>
            <a:ext cx="2911889" cy="317021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2" name="Picture 2"/>
          <p:cNvPicPr>
            <a:picLocks noChangeAspect="1" noChangeArrowheads="1"/>
          </p:cNvPicPr>
          <p:nvPr/>
        </p:nvPicPr>
        <p:blipFill rotWithShape="1">
          <a:blip r:embed="rId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171" t="39314" r="28551" b="48388"/>
          <a:stretch/>
        </p:blipFill>
        <p:spPr bwMode="auto">
          <a:xfrm>
            <a:off x="152400" y="4724400"/>
            <a:ext cx="9144000" cy="899653"/>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280678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1028" descr="Slavetreatment"/>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28600" y="1905000"/>
            <a:ext cx="2381250" cy="380047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pic>
        <p:nvPicPr>
          <p:cNvPr id="6" name="Picture 1029" descr="Opposed_to_suffrage"/>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6019800" y="1905000"/>
            <a:ext cx="2879725" cy="36639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pic>
        <p:nvPicPr>
          <p:cNvPr id="7" name="Picture 1030" descr="PA-breaker-boys"/>
          <p:cNvPicPr>
            <a:picLocks noChangeAspect="1" noChangeArrowheads="1"/>
          </p:cNvPicPr>
          <p:nvPr/>
        </p:nvPicPr>
        <p:blipFill>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5048" r="12741" b="8109"/>
          <a:stretch>
            <a:fillRect/>
          </a:stretch>
        </p:blipFill>
        <p:spPr bwMode="auto">
          <a:xfrm>
            <a:off x="2895600" y="2438400"/>
            <a:ext cx="2778125" cy="29464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8" name="TextBox 7"/>
          <p:cNvSpPr txBox="1"/>
          <p:nvPr/>
        </p:nvSpPr>
        <p:spPr>
          <a:xfrm>
            <a:off x="152400" y="156627"/>
            <a:ext cx="10591800" cy="1138773"/>
          </a:xfrm>
          <a:prstGeom prst="rect">
            <a:avLst/>
          </a:prstGeom>
          <a:noFill/>
        </p:spPr>
        <p:txBody>
          <a:bodyPr wrap="square" rtlCol="0">
            <a:spAutoFit/>
          </a:bodyPr>
          <a:lstStyle/>
          <a:p>
            <a:r>
              <a:rPr lang="en-US" sz="6800" b="1" dirty="0" smtClean="0"/>
              <a:t>Historical Perspective</a:t>
            </a:r>
            <a:endParaRPr lang="en-US" sz="6800"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694427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4" descr="IMG_4021 copy"/>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76200" y="-152400"/>
            <a:ext cx="10538460" cy="696229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6" name="TextBox 5"/>
          <p:cNvSpPr txBox="1"/>
          <p:nvPr/>
        </p:nvSpPr>
        <p:spPr>
          <a:xfrm>
            <a:off x="76200" y="5410200"/>
            <a:ext cx="5029200" cy="1200329"/>
          </a:xfrm>
          <a:prstGeom prst="rect">
            <a:avLst/>
          </a:prstGeom>
          <a:noFill/>
        </p:spPr>
        <p:txBody>
          <a:bodyPr wrap="square" rtlCol="0">
            <a:spAutoFit/>
          </a:bodyPr>
          <a:lstStyle/>
          <a:p>
            <a:r>
              <a:rPr lang="en-US" sz="2400" b="1" dirty="0" smtClean="0"/>
              <a:t>Bruce Friedrich, Farm Sanctuary</a:t>
            </a:r>
          </a:p>
          <a:p>
            <a:r>
              <a:rPr lang="en-US" sz="2400" b="1" dirty="0" smtClean="0"/>
              <a:t>CompassionateCommunities.org</a:t>
            </a:r>
          </a:p>
          <a:p>
            <a:r>
              <a:rPr lang="en-US" sz="2400" b="1" dirty="0" smtClean="0"/>
              <a:t>Bruce@FarmSanctuary.org</a:t>
            </a:r>
            <a:endParaRPr lang="en-US" sz="2400" b="1" dirty="0"/>
          </a:p>
        </p:txBody>
      </p:sp>
      <p:sp>
        <p:nvSpPr>
          <p:cNvPr id="10" name="TextBox 9"/>
          <p:cNvSpPr txBox="1"/>
          <p:nvPr/>
        </p:nvSpPr>
        <p:spPr>
          <a:xfrm>
            <a:off x="2514600" y="-76200"/>
            <a:ext cx="5562600" cy="1138773"/>
          </a:xfrm>
          <a:prstGeom prst="rect">
            <a:avLst/>
          </a:prstGeom>
          <a:noFill/>
        </p:spPr>
        <p:txBody>
          <a:bodyPr wrap="square" rtlCol="0">
            <a:spAutoFit/>
          </a:bodyPr>
          <a:lstStyle/>
          <a:p>
            <a:r>
              <a:rPr lang="en-US" sz="6800" b="1" dirty="0" smtClean="0"/>
              <a:t>Thank you!</a:t>
            </a:r>
            <a:endParaRPr lang="en-US" sz="6800" b="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725256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p:cNvSpPr/>
          <p:nvPr/>
        </p:nvSpPr>
        <p:spPr>
          <a:xfrm>
            <a:off x="304800" y="94595"/>
            <a:ext cx="8382000" cy="3785652"/>
          </a:xfrm>
          <a:prstGeom prst="rect">
            <a:avLst/>
          </a:prstGeom>
        </p:spPr>
        <p:txBody>
          <a:bodyPr wrap="square">
            <a:spAutoFit/>
          </a:bodyPr>
          <a:lstStyle/>
          <a:p>
            <a:r>
              <a:rPr lang="en-US" sz="4000" b="1" dirty="0"/>
              <a:t>“If every American skipped one meal of chicken per week and substituted vegetables and grains…the carbon dioxide savings would be the same as taking more than </a:t>
            </a:r>
            <a:r>
              <a:rPr lang="en-US" sz="4000" b="1" dirty="0" smtClean="0"/>
              <a:t>500,000 off </a:t>
            </a:r>
            <a:r>
              <a:rPr lang="en-US" sz="4000" b="1" dirty="0"/>
              <a:t>of U.S. roads.”</a:t>
            </a:r>
            <a:endParaRPr lang="en-US" sz="4000" dirty="0"/>
          </a:p>
        </p:txBody>
      </p:sp>
      <p:pic>
        <p:nvPicPr>
          <p:cNvPr id="3074" name="Picture 2" descr="http://blogs.msdn.com/cfs-file.ashx/__key/CommunityServer-Blogs-Components-WeblogFiles/00-00-01-04-48-metablogapi/7711.EDF_5F00_tm_5F00_RGB_5F00_2in_5F00_46030037.jpg"/>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3310631" y="4038600"/>
            <a:ext cx="5448300" cy="257175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37267167"/>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8" descr="a0701e00"/>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5538795" y="981737"/>
            <a:ext cx="3224205" cy="4533238"/>
          </a:xfrm>
          <a:prstGeom prst="rect">
            <a:avLst/>
          </a:prstGeom>
          <a:noFill/>
          <a:ln>
            <a:noFill/>
          </a:ln>
          <a:effectLst>
            <a:outerShdw dist="114300" dir="2700000" algn="br" rotWithShape="0">
              <a:srgbClr val="0D0D0D">
                <a:alpha val="17998"/>
              </a:srgbClr>
            </a:outerShdw>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3" name="Rectangle 9"/>
          <p:cNvSpPr>
            <a:spLocks/>
          </p:cNvSpPr>
          <p:nvPr/>
        </p:nvSpPr>
        <p:spPr bwMode="auto">
          <a:xfrm>
            <a:off x="314325" y="762000"/>
            <a:ext cx="4546600" cy="3951288"/>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25400">
                <a:solidFill>
                  <a:srgbClr val="000000"/>
                </a:solidFill>
                <a:miter lim="800000"/>
                <a:headEnd/>
                <a:tailEnd/>
              </a14:hiddenLine>
            </a:ext>
          </a:extLst>
        </p:spPr>
        <p:txBody>
          <a:bodyPr tIns="0" bIns="0"/>
          <a:lstStyle/>
          <a:p>
            <a:pPr algn="l">
              <a:spcAft>
                <a:spcPts val="1200"/>
              </a:spcAft>
            </a:pPr>
            <a:r>
              <a:rPr lang="en-US" sz="4000" dirty="0">
                <a:latin typeface="Century Gothic" pitchFamily="-108" charset="0"/>
              </a:rPr>
              <a:t>Eating animals is “one of the </a:t>
            </a:r>
            <a:r>
              <a:rPr lang="en-US" sz="4000" b="1" dirty="0">
                <a:latin typeface="Century Gothic" pitchFamily="-108" charset="0"/>
              </a:rPr>
              <a:t>most significant contributors</a:t>
            </a:r>
            <a:r>
              <a:rPr lang="en-US" sz="4000" dirty="0">
                <a:latin typeface="Century Gothic" pitchFamily="-108" charset="0"/>
              </a:rPr>
              <a:t> to the most serious environmental problems, at every scale from local to global.”</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467429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6258" name="Picture 5" descr="pptbluePETA_blank.jpg"/>
          <p:cNvPicPr>
            <a:picLocks noChangeAspect="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0" y="0"/>
            <a:ext cx="9176862" cy="6858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96260" name="Title 1"/>
          <p:cNvSpPr txBox="1">
            <a:spLocks/>
          </p:cNvSpPr>
          <p:nvPr/>
        </p:nvSpPr>
        <p:spPr bwMode="auto">
          <a:xfrm>
            <a:off x="937260" y="2156460"/>
            <a:ext cx="7612380" cy="294894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12700">
                <a:solidFill>
                  <a:srgbClr val="000000"/>
                </a:solidFill>
                <a:miter lim="800000"/>
                <a:headEnd/>
                <a:tailEnd/>
              </a14:hiddenLine>
            </a:ext>
          </a:extLst>
        </p:spPr>
        <p:txBody>
          <a:bodyPr lIns="34290" tIns="34290" rIns="34290" bIns="34290" anchor="ctr"/>
          <a:lstStyle>
            <a:lvl1pPr eaLnBrk="0" hangingPunct="0">
              <a:defRPr sz="3200">
                <a:solidFill>
                  <a:srgbClr val="000000"/>
                </a:solidFill>
                <a:latin typeface="Gill Sans" pitchFamily="-108" charset="0"/>
                <a:ea typeface="ヒラギノ角ゴ Pro W3" pitchFamily="-108" charset="-128"/>
                <a:sym typeface="Gill Sans" pitchFamily="-108" charset="0"/>
              </a:defRPr>
            </a:lvl1pPr>
            <a:lvl2pPr marL="37931725" indent="-37474525" eaLnBrk="0" hangingPunct="0">
              <a:defRPr sz="3200">
                <a:solidFill>
                  <a:srgbClr val="000000"/>
                </a:solidFill>
                <a:latin typeface="Gill Sans" pitchFamily="-108" charset="0"/>
                <a:ea typeface="ヒラギノ角ゴ Pro W3" pitchFamily="-108" charset="-128"/>
                <a:sym typeface="Gill Sans" pitchFamily="-108" charset="0"/>
              </a:defRPr>
            </a:lvl2pPr>
            <a:lvl3pPr eaLnBrk="0" hangingPunct="0">
              <a:defRPr sz="3200">
                <a:solidFill>
                  <a:srgbClr val="000000"/>
                </a:solidFill>
                <a:latin typeface="Gill Sans" pitchFamily="-108" charset="0"/>
                <a:ea typeface="ヒラギノ角ゴ Pro W3" pitchFamily="-108" charset="-128"/>
                <a:sym typeface="Gill Sans" pitchFamily="-108" charset="0"/>
              </a:defRPr>
            </a:lvl3pPr>
            <a:lvl4pPr eaLnBrk="0" hangingPunct="0">
              <a:defRPr sz="3200">
                <a:solidFill>
                  <a:srgbClr val="000000"/>
                </a:solidFill>
                <a:latin typeface="Gill Sans" pitchFamily="-108" charset="0"/>
                <a:ea typeface="ヒラギノ角ゴ Pro W3" pitchFamily="-108" charset="-128"/>
                <a:sym typeface="Gill Sans" pitchFamily="-108" charset="0"/>
              </a:defRPr>
            </a:lvl4pPr>
            <a:lvl5pPr eaLnBrk="0" hangingPunct="0">
              <a:defRPr sz="3200">
                <a:solidFill>
                  <a:srgbClr val="000000"/>
                </a:solidFill>
                <a:latin typeface="Gill Sans" pitchFamily="-108" charset="0"/>
                <a:ea typeface="ヒラギノ角ゴ Pro W3" pitchFamily="-108" charset="-128"/>
                <a:sym typeface="Gill Sans" pitchFamily="-108" charset="0"/>
              </a:defRPr>
            </a:lvl5pPr>
            <a:lvl6pPr marL="457200" eaLnBrk="0" fontAlgn="base" hangingPunct="0">
              <a:spcBef>
                <a:spcPct val="0"/>
              </a:spcBef>
              <a:spcAft>
                <a:spcPct val="0"/>
              </a:spcAft>
              <a:defRPr sz="3200">
                <a:solidFill>
                  <a:srgbClr val="000000"/>
                </a:solidFill>
                <a:latin typeface="Gill Sans" pitchFamily="-108" charset="0"/>
                <a:ea typeface="ヒラギノ角ゴ Pro W3" pitchFamily="-108" charset="-128"/>
                <a:sym typeface="Gill Sans" pitchFamily="-108" charset="0"/>
              </a:defRPr>
            </a:lvl6pPr>
            <a:lvl7pPr marL="914400" eaLnBrk="0" fontAlgn="base" hangingPunct="0">
              <a:spcBef>
                <a:spcPct val="0"/>
              </a:spcBef>
              <a:spcAft>
                <a:spcPct val="0"/>
              </a:spcAft>
              <a:defRPr sz="3200">
                <a:solidFill>
                  <a:srgbClr val="000000"/>
                </a:solidFill>
                <a:latin typeface="Gill Sans" pitchFamily="-108" charset="0"/>
                <a:ea typeface="ヒラギノ角ゴ Pro W3" pitchFamily="-108" charset="-128"/>
                <a:sym typeface="Gill Sans" pitchFamily="-108" charset="0"/>
              </a:defRPr>
            </a:lvl7pPr>
            <a:lvl8pPr marL="1371600" eaLnBrk="0" fontAlgn="base" hangingPunct="0">
              <a:spcBef>
                <a:spcPct val="0"/>
              </a:spcBef>
              <a:spcAft>
                <a:spcPct val="0"/>
              </a:spcAft>
              <a:defRPr sz="3200">
                <a:solidFill>
                  <a:srgbClr val="000000"/>
                </a:solidFill>
                <a:latin typeface="Gill Sans" pitchFamily="-108" charset="0"/>
                <a:ea typeface="ヒラギノ角ゴ Pro W3" pitchFamily="-108" charset="-128"/>
                <a:sym typeface="Gill Sans" pitchFamily="-108" charset="0"/>
              </a:defRPr>
            </a:lvl8pPr>
            <a:lvl9pPr marL="1828800" eaLnBrk="0" fontAlgn="base" hangingPunct="0">
              <a:spcBef>
                <a:spcPct val="0"/>
              </a:spcBef>
              <a:spcAft>
                <a:spcPct val="0"/>
              </a:spcAft>
              <a:defRPr sz="3200">
                <a:solidFill>
                  <a:srgbClr val="000000"/>
                </a:solidFill>
                <a:latin typeface="Gill Sans" pitchFamily="-108" charset="0"/>
                <a:ea typeface="ヒラギノ角ゴ Pro W3" pitchFamily="-108" charset="-128"/>
                <a:sym typeface="Gill Sans" pitchFamily="-108" charset="0"/>
              </a:defRPr>
            </a:lvl9pPr>
          </a:lstStyle>
          <a:p>
            <a:pPr algn="l"/>
            <a:r>
              <a:rPr lang="en-US" sz="2700" b="1" dirty="0" smtClean="0">
                <a:solidFill>
                  <a:schemeClr val="bg1"/>
                </a:solidFill>
                <a:latin typeface="Century Gothic" pitchFamily="-108" charset="0"/>
                <a:sym typeface="Century Gothic" pitchFamily="-108" charset="0"/>
              </a:rPr>
              <a:t>Going vegetarian is “the </a:t>
            </a:r>
            <a:r>
              <a:rPr lang="en-US" sz="2700" b="1" i="1" dirty="0" smtClean="0">
                <a:solidFill>
                  <a:schemeClr val="bg1"/>
                </a:solidFill>
                <a:latin typeface="Century Gothic" pitchFamily="-108" charset="0"/>
                <a:sym typeface="Century Gothic" pitchFamily="-108" charset="0"/>
              </a:rPr>
              <a:t>single most effective thing you can do</a:t>
            </a:r>
            <a:r>
              <a:rPr lang="en-US" sz="2700" b="1" dirty="0" smtClean="0">
                <a:solidFill>
                  <a:schemeClr val="bg1"/>
                </a:solidFill>
                <a:latin typeface="Century Gothic" pitchFamily="-108" charset="0"/>
                <a:sym typeface="Century Gothic" pitchFamily="-108" charset="0"/>
              </a:rPr>
              <a:t> to reduce your carbon footprint.”</a:t>
            </a:r>
          </a:p>
          <a:p>
            <a:pPr algn="l"/>
            <a:r>
              <a:rPr lang="en-US" sz="2700" i="1" dirty="0" smtClean="0">
                <a:solidFill>
                  <a:schemeClr val="bg1"/>
                </a:solidFill>
                <a:latin typeface="Century Gothic" pitchFamily="-108" charset="0"/>
                <a:sym typeface="Century Gothic" pitchFamily="-108" charset="0"/>
              </a:rPr>
              <a:t>—Live Earth Global Warming Survival Handbook</a:t>
            </a:r>
          </a:p>
          <a:p>
            <a:pPr algn="l"/>
            <a:endParaRPr lang="en-US" sz="2700" b="1" dirty="0">
              <a:solidFill>
                <a:schemeClr val="bg1"/>
              </a:solidFill>
              <a:latin typeface="Century Gothic" pitchFamily="-108" charset="0"/>
              <a:sym typeface="Century Gothic" pitchFamily="-108" charset="0"/>
            </a:endParaRPr>
          </a:p>
          <a:p>
            <a:pPr algn="l"/>
            <a:r>
              <a:rPr lang="en-US" sz="2700" b="1" dirty="0" smtClean="0">
                <a:solidFill>
                  <a:schemeClr val="bg1"/>
                </a:solidFill>
                <a:latin typeface="Century Gothic" pitchFamily="-108" charset="0"/>
                <a:sym typeface="Century Gothic" pitchFamily="-108" charset="0"/>
              </a:rPr>
              <a:t>“A </a:t>
            </a:r>
            <a:r>
              <a:rPr lang="en-US" sz="2700" b="1" dirty="0">
                <a:solidFill>
                  <a:schemeClr val="bg1"/>
                </a:solidFill>
                <a:latin typeface="Century Gothic" pitchFamily="-108" charset="0"/>
                <a:sym typeface="Century Gothic" pitchFamily="-108" charset="0"/>
              </a:rPr>
              <a:t>major shift toward plant-based diets is imperative if we are to have even a chance of preventing catastrophe …” </a:t>
            </a:r>
            <a:br>
              <a:rPr lang="en-US" sz="2700" b="1" dirty="0">
                <a:solidFill>
                  <a:schemeClr val="bg1"/>
                </a:solidFill>
                <a:latin typeface="Century Gothic" pitchFamily="-108" charset="0"/>
                <a:sym typeface="Century Gothic" pitchFamily="-108" charset="0"/>
              </a:rPr>
            </a:br>
            <a:r>
              <a:rPr lang="en-US" sz="2700" b="1" dirty="0">
                <a:solidFill>
                  <a:schemeClr val="bg1"/>
                </a:solidFill>
                <a:latin typeface="Century Gothic" pitchFamily="-108" charset="0"/>
                <a:sym typeface="Century Gothic" pitchFamily="-108" charset="0"/>
              </a:rPr>
              <a:t>	</a:t>
            </a:r>
            <a:r>
              <a:rPr lang="en-US" sz="2500" i="1" dirty="0">
                <a:solidFill>
                  <a:schemeClr val="bg1"/>
                </a:solidFill>
                <a:latin typeface="Century Gothic" pitchFamily="-108" charset="0"/>
                <a:sym typeface="Century Gothic" pitchFamily="-108" charset="0"/>
              </a:rPr>
              <a:t>—Dr. </a:t>
            </a:r>
            <a:r>
              <a:rPr lang="en-US" sz="2500" i="1" dirty="0" err="1">
                <a:solidFill>
                  <a:schemeClr val="bg1"/>
                </a:solidFill>
                <a:latin typeface="Century Gothic" pitchFamily="-108" charset="0"/>
                <a:sym typeface="Century Gothic" pitchFamily="-108" charset="0"/>
              </a:rPr>
              <a:t>Rajendra</a:t>
            </a:r>
            <a:r>
              <a:rPr lang="en-US" sz="2500" i="1" dirty="0">
                <a:solidFill>
                  <a:schemeClr val="bg1"/>
                </a:solidFill>
                <a:latin typeface="Century Gothic" pitchFamily="-108" charset="0"/>
                <a:sym typeface="Century Gothic" pitchFamily="-108" charset="0"/>
              </a:rPr>
              <a:t> </a:t>
            </a:r>
            <a:r>
              <a:rPr lang="en-US" sz="2500" i="1" dirty="0" err="1" smtClean="0">
                <a:solidFill>
                  <a:schemeClr val="bg1"/>
                </a:solidFill>
                <a:latin typeface="Century Gothic" pitchFamily="-108" charset="0"/>
                <a:sym typeface="Century Gothic" pitchFamily="-108" charset="0"/>
              </a:rPr>
              <a:t>Pachauri</a:t>
            </a:r>
            <a:r>
              <a:rPr lang="en-US" sz="2500" i="1" dirty="0" smtClean="0">
                <a:solidFill>
                  <a:schemeClr val="bg1"/>
                </a:solidFill>
                <a:latin typeface="Century Gothic" pitchFamily="-108" charset="0"/>
                <a:sym typeface="Century Gothic" pitchFamily="-108" charset="0"/>
              </a:rPr>
              <a:t>, 	Intergovernmental </a:t>
            </a:r>
            <a:r>
              <a:rPr lang="en-US" sz="2500" i="1" dirty="0">
                <a:solidFill>
                  <a:schemeClr val="bg1"/>
                </a:solidFill>
                <a:latin typeface="Century Gothic" pitchFamily="-108" charset="0"/>
                <a:sym typeface="Century Gothic" pitchFamily="-108" charset="0"/>
              </a:rPr>
              <a:t>Panel on Climate 		Change, Nobel Peace Prize winner</a:t>
            </a:r>
          </a:p>
        </p:txBody>
      </p:sp>
      <p:sp>
        <p:nvSpPr>
          <p:cNvPr id="5" name="Title 1"/>
          <p:cNvSpPr txBox="1">
            <a:spLocks/>
          </p:cNvSpPr>
          <p:nvPr/>
        </p:nvSpPr>
        <p:spPr bwMode="auto">
          <a:xfrm>
            <a:off x="838200" y="914400"/>
            <a:ext cx="9296400" cy="1981200"/>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2800" b="1" i="1" dirty="0" smtClean="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45760884"/>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937260" y="115729"/>
            <a:ext cx="7955280" cy="775811"/>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gn="l"/>
            <a:r>
              <a:rPr lang="en-US" sz="4500" dirty="0">
                <a:latin typeface="Century Gothic" pitchFamily="-108" charset="0"/>
              </a:rPr>
              <a:t>United Nations Report</a:t>
            </a:r>
          </a:p>
        </p:txBody>
      </p:sp>
      <p:sp>
        <p:nvSpPr>
          <p:cNvPr id="105475" name="Rectangle 3"/>
          <p:cNvSpPr>
            <a:spLocks noChangeArrowheads="1"/>
          </p:cNvSpPr>
          <p:nvPr/>
        </p:nvSpPr>
        <p:spPr bwMode="auto">
          <a:xfrm>
            <a:off x="609600" y="990600"/>
            <a:ext cx="5006340" cy="533781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nSpc>
                <a:spcPts val="3387"/>
              </a:lnSpc>
            </a:pPr>
            <a:r>
              <a:rPr lang="en-US" sz="2500" dirty="0">
                <a:latin typeface="Century Gothic" pitchFamily="-108" charset="0"/>
              </a:rPr>
              <a:t>The different methodologies do not invalidate the conclusions of </a:t>
            </a:r>
            <a:r>
              <a:rPr lang="en-US" sz="2500" i="1" dirty="0">
                <a:latin typeface="Century Gothic" pitchFamily="-108" charset="0"/>
              </a:rPr>
              <a:t>Livestock’s Long Shadow</a:t>
            </a:r>
            <a:r>
              <a:rPr lang="en-US" sz="2500" dirty="0">
                <a:latin typeface="Century Gothic" pitchFamily="-108" charset="0"/>
              </a:rPr>
              <a:t>, including the conclusion </a:t>
            </a:r>
            <a:r>
              <a:rPr lang="en-US" sz="2500" b="1" dirty="0">
                <a:latin typeface="Century Gothic" pitchFamily="-108" charset="0"/>
              </a:rPr>
              <a:t>that livestock production contributes 18 percent to total global climate change</a:t>
            </a:r>
            <a:r>
              <a:rPr lang="en-US" sz="2500" dirty="0">
                <a:latin typeface="Century Gothic" pitchFamily="-108" charset="0"/>
              </a:rPr>
              <a:t> in both direct and indirect ways. Gerber told the </a:t>
            </a:r>
            <a:r>
              <a:rPr lang="en-US" sz="2500" i="1" dirty="0">
                <a:latin typeface="Century Gothic" pitchFamily="-108" charset="0"/>
              </a:rPr>
              <a:t>Columbia Journalism Review</a:t>
            </a:r>
            <a:r>
              <a:rPr lang="en-US" sz="2500" dirty="0">
                <a:latin typeface="Century Gothic" pitchFamily="-108" charset="0"/>
              </a:rPr>
              <a:t>,</a:t>
            </a:r>
            <a:r>
              <a:rPr lang="en-US" sz="2500" i="1" dirty="0">
                <a:latin typeface="Century Gothic" pitchFamily="-108" charset="0"/>
              </a:rPr>
              <a:t> </a:t>
            </a:r>
            <a:r>
              <a:rPr lang="en-US" sz="2500" dirty="0">
                <a:latin typeface="Century Gothic" pitchFamily="-108" charset="0"/>
              </a:rPr>
              <a:t>“We stand entirely behind the 18 percent figure.”</a:t>
            </a:r>
          </a:p>
        </p:txBody>
      </p:sp>
      <p:pic>
        <p:nvPicPr>
          <p:cNvPr id="6" name="Picture 8" descr="a0701e00"/>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6025039" y="1988820"/>
            <a:ext cx="2798921" cy="3934778"/>
          </a:xfrm>
          <a:prstGeom prst="rect">
            <a:avLst/>
          </a:prstGeom>
          <a:noFill/>
          <a:ln>
            <a:noFill/>
          </a:ln>
          <a:effectLst>
            <a:outerShdw dist="114300" dir="2700000" algn="br" rotWithShape="0">
              <a:srgbClr val="0D0D0D">
                <a:alpha val="17998"/>
              </a:srgbClr>
            </a:outerShdw>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68859739"/>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7522" name="Picture 8" descr="pptbluePETA_staving children.jpg"/>
          <p:cNvPicPr>
            <a:picLocks noChangeAspect="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0" y="0"/>
            <a:ext cx="9176862" cy="6858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107523" name="Rectangle 2"/>
          <p:cNvSpPr>
            <a:spLocks noGrp="1" noChangeArrowheads="1"/>
          </p:cNvSpPr>
          <p:nvPr>
            <p:ph type="title"/>
          </p:nvPr>
        </p:nvSpPr>
        <p:spPr bwMode="auto">
          <a:xfrm>
            <a:off x="1005840" y="160020"/>
            <a:ext cx="7909560" cy="594360"/>
          </a:xfr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vert="horz" wrap="square" lIns="82296" tIns="41148" rIns="82296" bIns="41148" numCol="1" anchor="t" anchorCtr="0" compatLnSpc="1">
            <a:prstTxWarp prst="textNoShape">
              <a:avLst/>
            </a:prstTxWarp>
          </a:bodyPr>
          <a:lstStyle/>
          <a:p>
            <a:pPr algn="l" eaLnBrk="1" hangingPunct="1"/>
            <a:r>
              <a:rPr lang="en-US" sz="4500"/>
              <a:t>Global Poverty</a:t>
            </a:r>
          </a:p>
        </p:txBody>
      </p:sp>
      <p:sp>
        <p:nvSpPr>
          <p:cNvPr id="107524" name="Rectangle 7"/>
          <p:cNvSpPr>
            <a:spLocks/>
          </p:cNvSpPr>
          <p:nvPr/>
        </p:nvSpPr>
        <p:spPr bwMode="auto">
          <a:xfrm>
            <a:off x="937260" y="1165860"/>
            <a:ext cx="8206740" cy="4230529"/>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25400">
                <a:solidFill>
                  <a:srgbClr val="000000"/>
                </a:solidFill>
                <a:miter lim="800000"/>
                <a:headEnd/>
                <a:tailEnd/>
              </a14:hiddenLine>
            </a:ext>
          </a:extLst>
        </p:spPr>
        <p:txBody>
          <a:bodyPr lIns="82296" tIns="41148" rIns="82296" bIns="41148">
            <a:spAutoFit/>
          </a:bodyPr>
          <a:lstStyle/>
          <a:p>
            <a:pPr marL="0" lvl="1">
              <a:lnSpc>
                <a:spcPts val="3600"/>
              </a:lnSpc>
            </a:pPr>
            <a:r>
              <a:rPr lang="en-US" sz="2700" b="1" dirty="0">
                <a:solidFill>
                  <a:schemeClr val="bg1"/>
                </a:solidFill>
                <a:latin typeface="Century Gothic" pitchFamily="-108" charset="0"/>
                <a:sym typeface="Century Gothic" pitchFamily="-108" charset="0"/>
              </a:rPr>
              <a:t>“Meat production is an inefficient use of grain―the grain is used more efficiently when consumed directly by humans. Continued growth in meat output is dependent on feeding grain to animals, creating competition for</a:t>
            </a:r>
            <a:br>
              <a:rPr lang="en-US" sz="2700" b="1" dirty="0">
                <a:solidFill>
                  <a:schemeClr val="bg1"/>
                </a:solidFill>
                <a:latin typeface="Century Gothic" pitchFamily="-108" charset="0"/>
                <a:sym typeface="Century Gothic" pitchFamily="-108" charset="0"/>
              </a:rPr>
            </a:br>
            <a:r>
              <a:rPr lang="en-US" sz="2700" b="1" dirty="0">
                <a:solidFill>
                  <a:schemeClr val="bg1"/>
                </a:solidFill>
                <a:latin typeface="Century Gothic" pitchFamily="-108" charset="0"/>
                <a:sym typeface="Century Gothic" pitchFamily="-108" charset="0"/>
              </a:rPr>
              <a:t>grain between affluent</a:t>
            </a:r>
            <a:br>
              <a:rPr lang="en-US" sz="2700" b="1" dirty="0">
                <a:solidFill>
                  <a:schemeClr val="bg1"/>
                </a:solidFill>
                <a:latin typeface="Century Gothic" pitchFamily="-108" charset="0"/>
                <a:sym typeface="Century Gothic" pitchFamily="-108" charset="0"/>
              </a:rPr>
            </a:br>
            <a:r>
              <a:rPr lang="en-US" sz="2700" b="1" dirty="0">
                <a:solidFill>
                  <a:schemeClr val="bg1"/>
                </a:solidFill>
                <a:latin typeface="Century Gothic" pitchFamily="-108" charset="0"/>
                <a:sym typeface="Century Gothic" pitchFamily="-108" charset="0"/>
              </a:rPr>
              <a:t>meat eaters and the </a:t>
            </a:r>
            <a:br>
              <a:rPr lang="en-US" sz="2700" b="1" dirty="0">
                <a:solidFill>
                  <a:schemeClr val="bg1"/>
                </a:solidFill>
                <a:latin typeface="Century Gothic" pitchFamily="-108" charset="0"/>
                <a:sym typeface="Century Gothic" pitchFamily="-108" charset="0"/>
              </a:rPr>
            </a:br>
            <a:r>
              <a:rPr lang="en-US" sz="2700" b="1" dirty="0">
                <a:solidFill>
                  <a:schemeClr val="bg1"/>
                </a:solidFill>
                <a:latin typeface="Century Gothic" pitchFamily="-108" charset="0"/>
                <a:sym typeface="Century Gothic" pitchFamily="-108" charset="0"/>
              </a:rPr>
              <a:t>world’s poor.” 			</a:t>
            </a:r>
          </a:p>
          <a:p>
            <a:pPr marL="0" lvl="1">
              <a:lnSpc>
                <a:spcPts val="3600"/>
              </a:lnSpc>
            </a:pPr>
            <a:r>
              <a:rPr lang="en-US" sz="2700" i="1" dirty="0">
                <a:solidFill>
                  <a:schemeClr val="bg1"/>
                </a:solidFill>
                <a:latin typeface="Century Gothic" pitchFamily="-108" charset="0"/>
                <a:sym typeface="Century Gothic" pitchFamily="-108" charset="0"/>
              </a:rPr>
              <a:t>―WorldWatch Institute</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55237892"/>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9570" name="Rectangle 7"/>
          <p:cNvSpPr>
            <a:spLocks noChangeArrowheads="1"/>
          </p:cNvSpPr>
          <p:nvPr/>
        </p:nvSpPr>
        <p:spPr bwMode="auto">
          <a:xfrm>
            <a:off x="533400" y="1066800"/>
            <a:ext cx="8343900" cy="599241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gn="l"/>
            <a:r>
              <a:rPr lang="en-US" sz="2700" b="1" dirty="0">
                <a:latin typeface="Century Gothic" pitchFamily="-108" charset="0"/>
                <a:cs typeface="Times New Roman" pitchFamily="-108" charset="0"/>
              </a:rPr>
              <a:t>According to the American Dietetic Association (2010): </a:t>
            </a:r>
          </a:p>
          <a:p>
            <a:pPr algn="l">
              <a:buFont typeface="Arial" charset="0"/>
              <a:buChar char="•"/>
            </a:pPr>
            <a:endParaRPr lang="en-US" sz="2200" dirty="0">
              <a:latin typeface="Century Gothic" pitchFamily="-108" charset="0"/>
              <a:cs typeface="Times New Roman" pitchFamily="-108" charset="0"/>
            </a:endParaRPr>
          </a:p>
          <a:p>
            <a:pPr algn="l">
              <a:buFont typeface="Arial" charset="0"/>
              <a:buChar char="•"/>
            </a:pPr>
            <a:r>
              <a:rPr lang="en-US" sz="2200" dirty="0">
                <a:latin typeface="Century Gothic" pitchFamily="-108" charset="0"/>
                <a:cs typeface="Times New Roman" pitchFamily="-108" charset="0"/>
              </a:rPr>
              <a:t>Vegetarians have lower rates of heart disease, diabetes, high blood pressure, cancer, and obesity than meat-eaters.</a:t>
            </a:r>
          </a:p>
          <a:p>
            <a:pPr algn="l">
              <a:buFont typeface="Arial" charset="0"/>
              <a:buChar char="•"/>
            </a:pPr>
            <a:endParaRPr lang="en-US" sz="2200" dirty="0">
              <a:latin typeface="Century Gothic" pitchFamily="-108" charset="0"/>
              <a:cs typeface="Times New Roman" pitchFamily="-108" charset="0"/>
            </a:endParaRPr>
          </a:p>
          <a:p>
            <a:pPr algn="l">
              <a:buFont typeface="Arial" charset="0"/>
              <a:buChar char="•"/>
            </a:pPr>
            <a:r>
              <a:rPr lang="en-US" sz="2200" dirty="0">
                <a:latin typeface="Century Gothic" pitchFamily="-108" charset="0"/>
                <a:cs typeface="Times New Roman" pitchFamily="-108" charset="0"/>
              </a:rPr>
              <a:t>Vegetarian and vegan diets are appropriate for all life stages, including infancy and pregnancy. </a:t>
            </a:r>
            <a:endParaRPr lang="en-US" sz="2200" dirty="0" smtClean="0">
              <a:latin typeface="Century Gothic" pitchFamily="-108" charset="0"/>
              <a:cs typeface="Times New Roman" pitchFamily="-108" charset="0"/>
            </a:endParaRPr>
          </a:p>
          <a:p>
            <a:pPr>
              <a:defRPr/>
            </a:pPr>
            <a:endParaRPr lang="en-US" sz="2200" dirty="0" smtClean="0">
              <a:latin typeface="Century Gothic" pitchFamily="26" charset="0"/>
              <a:ea typeface="Times New Roman" pitchFamily="26" charset="0"/>
              <a:cs typeface="Times New Roman" pitchFamily="26" charset="0"/>
              <a:sym typeface="Gill Sans" pitchFamily="26" charset="0"/>
            </a:endParaRPr>
          </a:p>
          <a:p>
            <a:pPr marL="205740" indent="-205740">
              <a:buFont typeface="Arial" pitchFamily="26" charset="0"/>
              <a:buChar char="•"/>
              <a:defRPr/>
            </a:pPr>
            <a:r>
              <a:rPr lang="en-US" sz="2200" dirty="0" smtClean="0">
                <a:latin typeface="Century Gothic" pitchFamily="26" charset="0"/>
                <a:ea typeface="Times New Roman" pitchFamily="26" charset="0"/>
                <a:cs typeface="Times New Roman" pitchFamily="26" charset="0"/>
                <a:sym typeface="Gill Sans" pitchFamily="26" charset="0"/>
              </a:rPr>
              <a:t>Vegetarian </a:t>
            </a:r>
            <a:r>
              <a:rPr lang="en-US" sz="2200" dirty="0">
                <a:latin typeface="Century Gothic" pitchFamily="26" charset="0"/>
                <a:ea typeface="Times New Roman" pitchFamily="26" charset="0"/>
                <a:cs typeface="Times New Roman" pitchFamily="26" charset="0"/>
                <a:sym typeface="Gill Sans" pitchFamily="26" charset="0"/>
              </a:rPr>
              <a:t>diets have health benefits in the prevention and treatment of certain diseases.</a:t>
            </a:r>
          </a:p>
          <a:p>
            <a:pPr>
              <a:defRPr/>
            </a:pPr>
            <a:endParaRPr lang="en-US" sz="2200" b="1" dirty="0">
              <a:latin typeface="Century Gothic" pitchFamily="26" charset="0"/>
              <a:ea typeface="Times New Roman" pitchFamily="26" charset="0"/>
              <a:cs typeface="Times New Roman" pitchFamily="26" charset="0"/>
              <a:sym typeface="Gill Sans" pitchFamily="26" charset="0"/>
            </a:endParaRPr>
          </a:p>
          <a:p>
            <a:pPr>
              <a:defRPr/>
            </a:pPr>
            <a:r>
              <a:rPr lang="en-US" sz="2200" b="1" dirty="0">
                <a:latin typeface="Century Gothic" pitchFamily="26" charset="0"/>
                <a:ea typeface="Times New Roman" pitchFamily="26" charset="0"/>
                <a:cs typeface="Times New Roman" pitchFamily="26" charset="0"/>
                <a:sym typeface="Gill Sans" pitchFamily="26" charset="0"/>
              </a:rPr>
              <a:t>Obesity Rates:	</a:t>
            </a:r>
            <a:r>
              <a:rPr lang="en-US" sz="2200" dirty="0">
                <a:latin typeface="Century Gothic" pitchFamily="26" charset="0"/>
                <a:ea typeface="Times New Roman" pitchFamily="26" charset="0"/>
                <a:cs typeface="Times New Roman" pitchFamily="26" charset="0"/>
                <a:sym typeface="Gill Sans" pitchFamily="26" charset="0"/>
              </a:rPr>
              <a:t>Meat-eaters 	 65%</a:t>
            </a:r>
          </a:p>
          <a:p>
            <a:pPr>
              <a:defRPr/>
            </a:pPr>
            <a:r>
              <a:rPr lang="en-US" sz="2200" dirty="0">
                <a:latin typeface="Century Gothic" pitchFamily="26" charset="0"/>
                <a:ea typeface="Times New Roman" pitchFamily="26" charset="0"/>
                <a:cs typeface="Times New Roman" pitchFamily="26" charset="0"/>
                <a:sym typeface="Gill Sans" pitchFamily="26" charset="0"/>
              </a:rPr>
              <a:t>			Vegetarians 	 20%</a:t>
            </a:r>
          </a:p>
          <a:p>
            <a:pPr>
              <a:defRPr/>
            </a:pPr>
            <a:r>
              <a:rPr lang="en-US" sz="2200" dirty="0">
                <a:latin typeface="Century Gothic" pitchFamily="26" charset="0"/>
                <a:ea typeface="Times New Roman" pitchFamily="26" charset="0"/>
                <a:cs typeface="Times New Roman" pitchFamily="26" charset="0"/>
                <a:sym typeface="Gill Sans" pitchFamily="26" charset="0"/>
              </a:rPr>
              <a:t>			 </a:t>
            </a:r>
            <a:r>
              <a:rPr lang="en-US" sz="2200" b="1" dirty="0">
                <a:latin typeface="Century Gothic" pitchFamily="26" charset="0"/>
                <a:ea typeface="Times New Roman" pitchFamily="26" charset="0"/>
                <a:cs typeface="Times New Roman" pitchFamily="26" charset="0"/>
                <a:sym typeface="Gill Sans" pitchFamily="26" charset="0"/>
              </a:rPr>
              <a:t>Vegans 	 3%</a:t>
            </a:r>
          </a:p>
          <a:p>
            <a:pPr algn="l">
              <a:buFont typeface="Arial" charset="0"/>
              <a:buChar char="•"/>
            </a:pPr>
            <a:endParaRPr lang="en-US" sz="2200" dirty="0">
              <a:latin typeface="Century Gothic" pitchFamily="-108" charset="0"/>
              <a:cs typeface="Times New Roman" pitchFamily="-108" charset="0"/>
            </a:endParaRPr>
          </a:p>
          <a:p>
            <a:pPr algn="l"/>
            <a:endParaRPr lang="en-US" sz="2200" dirty="0">
              <a:latin typeface="Century Gothic" pitchFamily="-108" charset="0"/>
              <a:cs typeface="Times New Roman" pitchFamily="-108" charset="0"/>
            </a:endParaRPr>
          </a:p>
        </p:txBody>
      </p:sp>
      <p:sp>
        <p:nvSpPr>
          <p:cNvPr id="109571" name="Rectangle 4"/>
          <p:cNvSpPr>
            <a:spLocks noChangeArrowheads="1"/>
          </p:cNvSpPr>
          <p:nvPr/>
        </p:nvSpPr>
        <p:spPr bwMode="auto">
          <a:xfrm>
            <a:off x="932974" y="115729"/>
            <a:ext cx="2267426" cy="775811"/>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gn="l"/>
            <a:r>
              <a:rPr lang="en-US" sz="4500">
                <a:solidFill>
                  <a:srgbClr val="FFFFFF"/>
                </a:solidFill>
                <a:latin typeface="Century Gothic" pitchFamily="-108" charset="0"/>
              </a:rPr>
              <a:t>Health</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82273219"/>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13666" name="Picture 6" descr="pptblue_grouperquoteslide.jpg"/>
          <p:cNvPicPr>
            <a:picLocks noChangeAspect="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0" y="0"/>
            <a:ext cx="9176862" cy="685800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
        <p:nvSpPr>
          <p:cNvPr id="113667" name="Rectangle 2"/>
          <p:cNvSpPr>
            <a:spLocks noChangeArrowheads="1"/>
          </p:cNvSpPr>
          <p:nvPr/>
        </p:nvSpPr>
        <p:spPr bwMode="auto">
          <a:xfrm>
            <a:off x="1074420" y="115729"/>
            <a:ext cx="3759042" cy="775811"/>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gn="l"/>
            <a:r>
              <a:rPr lang="en-US" sz="4500">
                <a:solidFill>
                  <a:schemeClr val="bg1"/>
                </a:solidFill>
                <a:latin typeface="Century Gothic" pitchFamily="-108" charset="0"/>
              </a:rPr>
              <a:t>Fish</a:t>
            </a:r>
          </a:p>
        </p:txBody>
      </p:sp>
      <p:sp>
        <p:nvSpPr>
          <p:cNvPr id="113668" name="Rectangle 3"/>
          <p:cNvSpPr>
            <a:spLocks noChangeArrowheads="1"/>
          </p:cNvSpPr>
          <p:nvPr/>
        </p:nvSpPr>
        <p:spPr bwMode="auto">
          <a:xfrm>
            <a:off x="937260" y="1165860"/>
            <a:ext cx="4389120" cy="448430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lIns="82296" tIns="41148" rIns="82296" bIns="41148">
            <a:spAutoFit/>
          </a:bodyPr>
          <a:lstStyle/>
          <a:p>
            <a:pPr algn="l"/>
            <a:r>
              <a:rPr lang="en-US" sz="2600" b="1" dirty="0">
                <a:solidFill>
                  <a:schemeClr val="bg1"/>
                </a:solidFill>
                <a:latin typeface="Century Gothic" pitchFamily="-108" charset="0"/>
              </a:rPr>
              <a:t>“I never eat anyone </a:t>
            </a:r>
            <a:br>
              <a:rPr lang="en-US" sz="2600" b="1" dirty="0">
                <a:solidFill>
                  <a:schemeClr val="bg1"/>
                </a:solidFill>
                <a:latin typeface="Century Gothic" pitchFamily="-108" charset="0"/>
              </a:rPr>
            </a:br>
            <a:r>
              <a:rPr lang="en-US" sz="2600" b="1" dirty="0">
                <a:solidFill>
                  <a:schemeClr val="bg1"/>
                </a:solidFill>
                <a:latin typeface="Century Gothic" pitchFamily="-108" charset="0"/>
              </a:rPr>
              <a:t>I know personally. </a:t>
            </a:r>
            <a:br>
              <a:rPr lang="en-US" sz="2600" b="1" dirty="0">
                <a:solidFill>
                  <a:schemeClr val="bg1"/>
                </a:solidFill>
                <a:latin typeface="Century Gothic" pitchFamily="-108" charset="0"/>
              </a:rPr>
            </a:br>
            <a:r>
              <a:rPr lang="en-US" sz="2600" b="1" dirty="0">
                <a:solidFill>
                  <a:schemeClr val="bg1"/>
                </a:solidFill>
                <a:latin typeface="Century Gothic" pitchFamily="-108" charset="0"/>
              </a:rPr>
              <a:t>I wouldn't deliberately eat a grouper any more than I’d eat a cocker spaniel. They're so good-natured, so curious. You know, </a:t>
            </a:r>
            <a:br>
              <a:rPr lang="en-US" sz="2600" b="1" dirty="0">
                <a:solidFill>
                  <a:schemeClr val="bg1"/>
                </a:solidFill>
                <a:latin typeface="Century Gothic" pitchFamily="-108" charset="0"/>
              </a:rPr>
            </a:br>
            <a:r>
              <a:rPr lang="en-US" sz="2600" b="1" dirty="0">
                <a:solidFill>
                  <a:schemeClr val="bg1"/>
                </a:solidFill>
                <a:latin typeface="Century Gothic" pitchFamily="-108" charset="0"/>
              </a:rPr>
              <a:t>fish are sensitive, they have personalities, </a:t>
            </a:r>
            <a:br>
              <a:rPr lang="en-US" sz="2600" b="1" dirty="0">
                <a:solidFill>
                  <a:schemeClr val="bg1"/>
                </a:solidFill>
                <a:latin typeface="Century Gothic" pitchFamily="-108" charset="0"/>
              </a:rPr>
            </a:br>
            <a:r>
              <a:rPr lang="en-US" sz="2600" b="1" dirty="0">
                <a:solidFill>
                  <a:schemeClr val="bg1"/>
                </a:solidFill>
                <a:latin typeface="Century Gothic" pitchFamily="-108" charset="0"/>
              </a:rPr>
              <a:t>they hurt when </a:t>
            </a:r>
            <a:br>
              <a:rPr lang="en-US" sz="2600" b="1" dirty="0">
                <a:solidFill>
                  <a:schemeClr val="bg1"/>
                </a:solidFill>
                <a:latin typeface="Century Gothic" pitchFamily="-108" charset="0"/>
              </a:rPr>
            </a:br>
            <a:r>
              <a:rPr lang="en-US" sz="2600" b="1" dirty="0">
                <a:solidFill>
                  <a:schemeClr val="bg1"/>
                </a:solidFill>
                <a:latin typeface="Century Gothic" pitchFamily="-108" charset="0"/>
              </a:rPr>
              <a:t>they’re wounded.” </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55014230"/>
      </p:ext>
    </p:extLst>
  </p:cSld>
  <p:clrMapOvr>
    <a:masterClrMapping/>
  </p:clrMapOvr>
  <mc:AlternateContent>
    <mc:Choice xmlns:mc="http://schemas.openxmlformats.org/markup-compatibility/2006" xmlns:p14="http://schemas.microsoft.com/office/powerpoint/2010/main" xmlns:p="http://schemas.openxmlformats.org/presentationml/2006/main" xmlns:r="http://schemas.openxmlformats.org/officeDocument/2006/relationships" xmlns:a="http://schemas.openxmlformats.org/drawingml/2006/main" xmlns="" Requires="p14">
      <p:transition spd="slow" p14:dur="2000"/>
    </mc:Choice>
    <mc:Fallback>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11051</TotalTime>
  <Words>934</Words>
  <Application>Microsoft Macintosh PowerPoint</Application>
  <PresentationFormat>On-screen Show (4:3)</PresentationFormat>
  <Paragraphs>118</Paragraphs>
  <Slides>35</Slides>
  <Notes>14</Notes>
  <HiddenSlides>0</HiddenSlides>
  <MMClips>0</MMClips>
  <ScaleCrop>false</ScaleCrop>
  <HeadingPairs>
    <vt:vector size="4" baseType="variant">
      <vt:variant>
        <vt:lpstr>Design Template</vt:lpstr>
      </vt:variant>
      <vt:variant>
        <vt:i4>1</vt:i4>
      </vt:variant>
      <vt:variant>
        <vt:lpstr>Slide Titles</vt:lpstr>
      </vt:variant>
      <vt:variant>
        <vt:i4>35</vt:i4>
      </vt:variant>
    </vt:vector>
  </HeadingPairs>
  <TitlesOfParts>
    <vt:vector size="36" baseType="lpstr">
      <vt:lpstr>Elemental</vt:lpstr>
      <vt:lpstr>Slide 1</vt:lpstr>
      <vt:lpstr>Near unanimity in the U.S.: We want animals to be protected, and we care about the environment.</vt:lpstr>
      <vt:lpstr>Slide 3</vt:lpstr>
      <vt:lpstr>Slide 4</vt:lpstr>
      <vt:lpstr>Slide 5</vt:lpstr>
      <vt:lpstr>Slide 6</vt:lpstr>
      <vt:lpstr>2) All meat entails eating:  Someone, not something.</vt:lpstr>
      <vt:lpstr>Slide 8</vt:lpstr>
      <vt:lpstr>‎"Farm animals feel pleasure and sadness, excitement and resentment, depression, fear, and pain. They are far more aware and intelligent than we ever imagined . . . [T]hey are individuals in their own right.”    Dr. Jane Goodall</vt:lpstr>
      <vt:lpstr>Slide 10</vt:lpstr>
      <vt:lpstr>Slide 11</vt:lpstr>
      <vt:lpstr>Slide 12</vt:lpstr>
      <vt:lpstr>The Doctor</vt:lpstr>
      <vt:lpstr>Slide 14</vt:lpstr>
      <vt:lpstr>Opt. 1: Buy only from heritage producers.</vt:lpstr>
      <vt:lpstr>Option 2: Stop eating birds.</vt:lpstr>
      <vt:lpstr>Just to be clear:</vt:lpstr>
      <vt:lpstr>Opt. 3: Just Do It—Go Veg!</vt:lpstr>
      <vt:lpstr>Slide 19</vt:lpstr>
      <vt:lpstr>Slide 20</vt:lpstr>
      <vt:lpstr>Slide 21</vt:lpstr>
      <vt:lpstr>Slide 22</vt:lpstr>
      <vt:lpstr>“Activism is my rent for living on this planet.”</vt:lpstr>
      <vt:lpstr>Slide 24</vt:lpstr>
      <vt:lpstr>Slide 25</vt:lpstr>
      <vt:lpstr>Slide 26</vt:lpstr>
      <vt:lpstr>Slide 27</vt:lpstr>
      <vt:lpstr>Slide 28</vt:lpstr>
      <vt:lpstr>Slide 29</vt:lpstr>
      <vt:lpstr>Slide 30</vt:lpstr>
      <vt:lpstr>Slide 31</vt:lpstr>
      <vt:lpstr>Slide 32</vt:lpstr>
      <vt:lpstr>Global Poverty</vt:lpstr>
      <vt:lpstr>Slide 34</vt:lpstr>
      <vt:lpstr>Slide 35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Someone, not something.</dc:title>
  <dc:creator>Bruce Friedrich</dc:creator>
  <cp:lastModifiedBy>Liberty Mulkani</cp:lastModifiedBy>
  <cp:revision>163</cp:revision>
  <dcterms:created xsi:type="dcterms:W3CDTF">2012-11-09T01:54:52Z</dcterms:created>
  <dcterms:modified xsi:type="dcterms:W3CDTF">2012-11-09T01:55:13Z</dcterms:modified>
</cp:coreProperties>
</file>