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0EA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>
      <p:cViewPr varScale="1">
        <p:scale>
          <a:sx n="102" d="100"/>
          <a:sy n="102" d="100"/>
        </p:scale>
        <p:origin x="-926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004F1-4A52-4C0B-862B-CD3BF2257A7E}" type="datetimeFigureOut">
              <a:rPr lang="en-US" smtClean="0"/>
              <a:t>4/8/2014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337BA-9647-4E77-9BFB-7DFF22CDFE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004F1-4A52-4C0B-862B-CD3BF2257A7E}" type="datetimeFigureOut">
              <a:rPr lang="en-US" smtClean="0"/>
              <a:t>4/8/2014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337BA-9647-4E77-9BFB-7DFF22CDFE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004F1-4A52-4C0B-862B-CD3BF2257A7E}" type="datetimeFigureOut">
              <a:rPr lang="en-US" smtClean="0"/>
              <a:t>4/8/2014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337BA-9647-4E77-9BFB-7DFF22CDFE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004F1-4A52-4C0B-862B-CD3BF2257A7E}" type="datetimeFigureOut">
              <a:rPr lang="en-US" smtClean="0"/>
              <a:t>4/8/2014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337BA-9647-4E77-9BFB-7DFF22CDFE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004F1-4A52-4C0B-862B-CD3BF2257A7E}" type="datetimeFigureOut">
              <a:rPr lang="en-US" smtClean="0"/>
              <a:t>4/8/2014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337BA-9647-4E77-9BFB-7DFF22CDFE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004F1-4A52-4C0B-862B-CD3BF2257A7E}" type="datetimeFigureOut">
              <a:rPr lang="en-US" smtClean="0"/>
              <a:t>4/8/2014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337BA-9647-4E77-9BFB-7DFF22CDFE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004F1-4A52-4C0B-862B-CD3BF2257A7E}" type="datetimeFigureOut">
              <a:rPr lang="en-US" smtClean="0"/>
              <a:t>4/8/2014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337BA-9647-4E77-9BFB-7DFF22CDFE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004F1-4A52-4C0B-862B-CD3BF2257A7E}" type="datetimeFigureOut">
              <a:rPr lang="en-US" smtClean="0"/>
              <a:t>4/8/2014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337BA-9647-4E77-9BFB-7DFF22CDFE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004F1-4A52-4C0B-862B-CD3BF2257A7E}" type="datetimeFigureOut">
              <a:rPr lang="en-US" smtClean="0"/>
              <a:t>4/8/2014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337BA-9647-4E77-9BFB-7DFF22CDFE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004F1-4A52-4C0B-862B-CD3BF2257A7E}" type="datetimeFigureOut">
              <a:rPr lang="en-US" smtClean="0"/>
              <a:t>4/8/2014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337BA-9647-4E77-9BFB-7DFF22CDFE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004F1-4A52-4C0B-862B-CD3BF2257A7E}" type="datetimeFigureOut">
              <a:rPr lang="en-US" smtClean="0"/>
              <a:t>4/8/2014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337BA-9647-4E77-9BFB-7DFF22CDFE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004F1-4A52-4C0B-862B-CD3BF2257A7E}" type="datetimeFigureOut">
              <a:rPr lang="en-US" smtClean="0"/>
              <a:t>4/8/2014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B337BA-9647-4E77-9BFB-7DFF22CDFE7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WMF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312738"/>
            <a:ext cx="8686800" cy="1470025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Why The Forest Service and the BLM Have Different Wilderness Management Histories</a:t>
            </a:r>
            <a:endParaRPr lang="en-US" sz="32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90800" y="2438400"/>
            <a:ext cx="4267200" cy="1752600"/>
          </a:xfrm>
          <a:solidFill>
            <a:srgbClr val="50EA36"/>
          </a:solidFill>
        </p:spPr>
        <p:txBody>
          <a:bodyPr>
            <a:norm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</a:rPr>
              <a:t>The Wilderness Act at 50</a:t>
            </a:r>
          </a:p>
          <a:p>
            <a:r>
              <a:rPr lang="en-US" sz="2400" b="1" dirty="0" smtClean="0">
                <a:solidFill>
                  <a:schemeClr val="tx1"/>
                </a:solidFill>
              </a:rPr>
              <a:t>Lewis and Clark Law School</a:t>
            </a:r>
          </a:p>
          <a:p>
            <a:r>
              <a:rPr lang="en-US" sz="2400" b="1" dirty="0" smtClean="0">
                <a:solidFill>
                  <a:schemeClr val="tx1"/>
                </a:solidFill>
              </a:rPr>
              <a:t>April 11, 2014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4" name="AutoShape 2" descr="https://my.law.gwu.edu/Departments/Communications/deptContentManagement/Manage%20Department%20Documents/gw_sch_slaw_short_2cs_po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4" descr="https://my.law.gwu.edu/Departments/Communications/deptContentManagement/Manage%20Department%20Documents/gw_sch_slaw_short_2cs_pos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0" name="Picture 6" descr="https://lh3.ggpht.com/LBt6Si-sKmliJHRhOOP4pTvMRm4Daa1ttARIQkffZQ57ZcU45e1BUY502d7om7HTzudz2Ws=s1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5943600"/>
            <a:ext cx="1619250" cy="704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133600" y="4514671"/>
            <a:ext cx="5029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Robert L. Glicksman</a:t>
            </a:r>
          </a:p>
          <a:p>
            <a:pPr algn="ctr"/>
            <a:r>
              <a:rPr lang="en-US" b="1" dirty="0" smtClean="0"/>
              <a:t>J.B. &amp; Maurice C. Shapiro Professor of Environmental Law</a:t>
            </a:r>
          </a:p>
          <a:p>
            <a:pPr algn="ctr"/>
            <a:r>
              <a:rPr lang="en-US" b="1" dirty="0" smtClean="0"/>
              <a:t>The George Washington University Law School</a:t>
            </a:r>
            <a:endParaRPr lang="en-US" b="1" dirty="0"/>
          </a:p>
        </p:txBody>
      </p:sp>
      <p:pic>
        <p:nvPicPr>
          <p:cNvPr id="8" name="Picture 2" descr="http://static.panoramio.com/photos/large/391609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362200"/>
            <a:ext cx="2058706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925" y="2438400"/>
            <a:ext cx="1743075" cy="26193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914400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Potential Explanatory Factors</a:t>
            </a:r>
            <a:endParaRPr lang="en-US" sz="3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04800" y="914400"/>
            <a:ext cx="82296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/>
              <a:t>Physical characteristics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/>
              <a:t>Agency history, culture, and organizational structure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/>
              <a:t>Statutory mandates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/>
              <a:t>Agency policies and practices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/>
              <a:t>Congressional interest and commitment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/>
              <a:t>Judicial review of agency wilderness management decisions</a:t>
            </a:r>
            <a:endParaRPr lang="en-US" sz="3200" dirty="0"/>
          </a:p>
        </p:txBody>
      </p:sp>
      <p:sp>
        <p:nvSpPr>
          <p:cNvPr id="5" name="AutoShape 4" descr="data:image/jpeg;base64,/9j/4AAQSkZJRgABAQAAAQABAAD/2wCEAAkGBwgHBgkIBwgKCgkLDRYPDQwMDRsUFRAWIB0iIiAdHx8kKDQsJCYxJx8fLT0tMTU3Ojo6Iys/RD84QzQ5OjcBCgoKDQwNGg8PGjclHyU3Nzc3Nzc3Nzc3Nzc3Nzc3Nzc3Nzc3Nzc3Nzc3Nzc3Nzc3Nzc3Nzc3Nzc3Nzc3Nzc3N//AABEIAHcAcAMBEQACEQEDEQH/xAAcAAACAgMBAQAAAAAAAAAAAAAFBwQGAAIDCAH/xABIEAACAQMCAwQGBgYHBgcAAAABAgMEBREAIQYSMQcTQVEUImFxgaEjMkJSkbEVM2JzssEWNJKiwtHhJTZDU3SDFyQ1cpPw8f/EABoBAAIDAQEAAAAAAAAAAAAAAAMEAAECBQb/xAA2EQABAwIEAggFAwQDAAAAAAABAAIDBBESITFBE1EFMmFxgZGh8CMzscHRFCLhNEJS8RVFcv/aAAwDAQACEQMRAD8AeOoood0ro6Cm71xzux5Y4wd5G8AP5nwAJ0OWRsTC92gUAubBUmbjCC33B6Os4ghjrFAaSKaId0pO+MgAj3Fs4x551y2VdW4Y2su0rbuE04S6xRui4knmQNEKCsU/bgnK/L1vz1sdJhuUjCPfgtcInqm6mrfwNpbfUg+alGH8QPy0ZvSVOdSR4KjE/kuov9H9tKlPfAx/IHRRW05/uWcD+S2W+28j9bKPfTyD811r9VB/mPNVhdyWG/W4f8WU+6nkP+HU/VQf5jzUwnktTxBRfYWpf3Uzj8wNZNbTj+8K8DuS5NxADtFb6knzdkUfxE/LQndJU40N/BWInnZQa3iOaFC03oFEv3p5i/y9X89BPSeLKNhKvh21NkIpOLYrnX9xb75HUVUa94IEULE2Oozgk7eROOuhurKplnvbZqjRG79rXZq626sirqVZ4sjOzI31kYdVPtGuux7XtDm6FDUrWlFznmjp4XmmcJGilmYnYAdTqHJRLTjjir9GUzVrj/zk4KUNO4/VrtlmHn0J+C+3XGe41suEdQLTncFl9ykrLI80ryzO0kjsWZ2OSxPUnXTAAFgucTc3K1RjG3NGSjfeU4Ooc9VBloi1vvPEHeCK319ykk8I43eQ/hvoL4YDm5oRGyS/2kqwUly48anFQtQ/c5ILTiFcYOCcMAcA9T00q6KjBtbPxR2vqSL/AIXe48QcXWynjlqLlbHMuDHFEY5JHBOAQB1GQd9Zjp6WQkBp9QtOmnaL3C7S3XjL0paWK62qSoMvcyRQNGWikwx5WBG31W8xtrLYqTDiLTbXfMKy+ova4UCev48eURrVSzM6M6ikMMmVBAJHJn7w/HRRHRWvbzv91guqdPpZV6vu98aRoa+4XFZFOGjkldCPHcfEaaZDCBdrQgOkk0cShjEuxdyWb7zHJ0UZIZz1XWkqZ6OqiqaWQxzxMGjceB1TmhwLTorBINwnhwdxPHX0q3WnUg7JX0y7lSPtAeOB08xt1AGubC91HLwn9U6H36+a6IcJW4xrumHFIksayRsGRgCrKcgg9CNdlYVU4ruohFW06OaS3KJZEUZaV8Bht90bY9o/Z1zK6Z5cIGZXW2WALzskBe7tU3q5S19Y2HfZVB2RfBR7P9TpmKJsTAxqQe8vdiK7UdhrJo1qKpWo6Io0jVEq9EXGSF6ncqB5k9euMvnaDZuZ5K2xOIucgrBbOH6GKGerilo6lHhp5KSa4hkjTndkYOinc5XYdM6WkqHkhpBGt7dgvkSmGQtGYz0tdGJIpPQLnT2ygqVVLkY3jpakUUassMYLt5IWyQud86BcYmmQjTcYjqfXtRbGxDRv3bIHUSw/oaVL1PZap4qLuIHgJarEg+qpI+yCTk9CPPOmQDxPhhwzub6WQC4cOzyDl4oHeKunqoLQkMhPo9EkM2FIKsHYnGcZ2OmImOaXk7m6DI4ODbbBWmnv9qSsop626tcJI6rniqJaLkkp4u7cFXYDLkkr59M6SdBIWuDW2y0vqctOSabMwEXN/BQ6ae3Uslxq5Km1VSS29kEFArUvOyuhG2Bhjv0+7ojmvcGtsRY757LIcxpJuDl3IlUJDfK0WosUoYYKSspnlkLl4Vz3jMT48smMH/l6CCYRxNzcHv2+nqtnDK7DtkfBCWtNruVHHdj/ALPpCtTPN3CcxwJgkaqucDYgbaPxpI3cPU5D0zQjGx4x6DP6oJUWSpAlloAa6kRFk7+FPsMSAWXqu6sD5Y92mGzNyD8igGM6tzC24avk9guaVsGWj6TR52kTy9/iD/rqTwNmZhKuKUxuxBegOGa3EsVPHzNTVMZnhDDDRdCQR4KeYH2HbxGF+j53OBidq1PyNAs4bqTxLRqBHXcoIA7mdcZ5o2O2fcT+DNonSEPEixDVuaqN1ndiQtRaP0Nx1TUBGYlrYTHzDOULgj3+Xw1Ql4tKX72KUMeCYN7QpFberfLdLtBXU9YlPOhgeZJe9mLpLzBvWwMbYx0G2stheGNLSLjPkNFoytLiHDJCrje3qIZaKliEVA0cUSxv6zhIySCT5ksSffo0cIaQ53Wz9UN0txhGiHVVVUVjl6ueSZickyOWycY8fYBorWtb1RZDJJ1XHVqlLtNBLc7lTUMA+knkC5+6PE/AZPw1iR4jYXnZaY0vcGhdb/bHs14qrfI3N3L+q+Mc6kZU/gR89VDKJWB43VyMLHFpQ/RVhdIJpadmaCR4yylGKMRlT1B9h1RAOqgJGiJ22+PTRRUlXEJqARSQvEvqsUkYMd/MMAQfZoL4Q44mmzsvRFbKRkdEe4Zlt6LcILR6dM8gp2SJ50gqHZWfmMZBwSAV9Xx389LTh5wmSw12JG2v52Roi3MNvt3+CH8OWya/cYLFXI3qyGaqV4+Q4HUFfAk4GPadFqJRDBdvcEOJhllz8U/eHKbMT17DefaPPhGOn47t8R5a3QwcKEX1OZTT3YnXRWqgSqp5IJRmORCjD2EY06spF9qNNIi2q6BilQnNTyOhwecbjB9hD65FEMD5ITsf4/CzVC4a9ALVwVebvb4q+lNL3M2eXvJiG2JBzsfEaPLWxRuwOvdBZTPe3EFHv3CtzsFNFUXD0fu5H7te6kLHOCemB5a1DVRzEht1UsD4xdyk2zga9XOghrqX0TuJl5k55iDjON9tYkrYo3Fjr3HYtMpnvaHBBbrb57VcJqGr5O+hIDcjZHQHr8dMRyNkaHN0KC9hY7CUwOya2UndVF071ZKzJiEY6wr5+9vyHv1zOkpHXEdsk7RsFi7dR+1yhkE9DXrEndFTCzqDzc25AO+MYzjbwOtdGPGFzN9VVa03DkvNdRIolY7HcL7UmC3QhioBd3PKiA9Mn+Q30KaZkTbuK3HG6Q2arJJ2b1wzHBdKCWpUZMJJB/mflpQdIs1LTZMGjdsRdBeIOFblYKaCe4GmKTPyKInLFTjO+w9vTTENVHMSG7IMkD4wCVcezCklqKKvrpZJHqK2dKVZGYlsbAnJ/wDd/d0tUtEk8cI01TNPcMc86lOyJFijVEAVFGFA8ANddWt9RRJ/tURf6Oz5xlLkxX4s/wDmdchmVe/u+wUn+QO9Qex9mNJdE5jyiWMgZ2BIbJ+Q/DQelOs3xUoeq5Bu1h2PEcCFiUWkUhc7DLNn8ho/Ro+Ce/7BDrPmeCOdkbsbTcVLHlWcFRnp6ulukx8RvcjUfUKV3Oz/AEjsWZt2Zjkk+3XatsuanhwNaYrTw7SrGeaSoUTyvy4yWAOPgMD/APdecrJTJKezJdinjDGBb8a0Etx4arIITGGC959IuQQu+3kdtjqUkgjmBKudpdGQEjPbr0a46c/Z9SLBwbTGnKrNUB5GkA+2WIGfcAo+GvP1zr1BvoLLq0zbQi26UTmutd0Z3MkNwp5csxPrBwepPjn5513f2SM5tK5ZxMd2hXPtBv1vvVjtZpKlHn7zvJYVPrR5TcEe/bXPoqd8MjsQyTdTK17G4TmrZ2WIBYbH+3VTFveO9/yGtMz6QPYPsiR5QD3zTT11lS+MwUEscADJOookf2pVwezUEOcPWVL1RX9nc/4x+GuRTfEqZJNtPfkqqThja1fex7+rXX95F+TaD0pqzx+yuh0cg3av/vNF/wBIn8T6Y6N+Se/7BCrPmeCOdkX/AKXc/wB8v8Oluk+u1Gouo73sl5ZLZWXashpKCISStgnmHqKPNvZrqyyNjaXOSMbHPIDV6Ap0eOCNJXDyKoDMF5QT548PdrzDiCcl2xkM1uQCMHGD1zqlEheKKOOhv1ZTw00tNGr5WKTGwO+xB3Xy9mNemgeXxBxN1xpW4XkK19m/FcFFGLPcpBHEXLU0zfVUk7qfLfcH2n2aRr6Uv+IzXdM0s4aMDlbeK+EqLiGLnP0Fcq+pUKM5Hkw8R8xpGmqnwG2o5JmaBsg7Un7ta6yz1r0dfD3Uq9D1Vx95T4j/AO9dd6KVkrcTCuW9jmGzkyOy65AWJkLAPbqsS/8Abbc/LvBpGX4VYyTY5fZOQHFCW8k5hrrq0M4klKWxolOHqWEA9zfW/BQx+GgVMvCic5WG4jZefe0O5fpHiadUP0NIBAmOmR9b+9kfAaVoY+HCOZzS9S/FIexWbse/q11/eR/k2k+lNWeP2R6HRyDdq/8AvNF/0ifxPpjo35J7/sEKs+Z4I52RD/Zdy/fr/DpbpPrtR6PqOVb7MIqp+JI3p4i8ccRMp5yqoDtk46nqAPPfw050gWiE33S1GDxLhOTXAXVWapRK/tXp6wVlPPJDA1Iw5Y50jw6nfKM3iPEfHy12ujXMwloOfvNc6sDrg7KhmKTuhKY37onAflPKT5Z+GulcXtuk7HVXDgzjaa0tHRXR2lt+wV23aD/NfZ4eHlpCqohL+5nW+v8AKagqSz9rtFeuObRDeeHahwoaemjaenkXc7DJAPkwGPwPhrm0cxilA2ORTlRGJI0v+zKvFLxJ6LIfoa6IxEHxYbr/ADHx11OkI8UN+SSpHWfbmn9YJzNaoQ5JkizE5PUlTjPxwD8dPQScSNr+aORY2QPjC4rSvLM59SgpHnI8CzZx8QEP9rSHSJxlkI3P8LcZwgv5Lzi7tI7PIcu7FmPmT109loFzLphdkVdFHUXChkYLLKEkjH3uXIYfDI+flrl9JsJa1+wT1E4XLV97UrNX1F0pq6kpZ6iJoRE3cxlypBJ3A33z11OjpmNYWONlKuNxcHAIlwNTy8NcKV9fd42pgzGUI4wwUKAMg9CTsB7tCrHConayPNEpwYoi565dlVur4Le9XPKYqWUkxQCNR3uw9ctjJA6Ae86vpKRhdhGqqja4NudFenqIY5YoZJUWWUkRoTu2Bk4HsG+uaGkgkDROEgGy0irKeWpnpo5VaeAgSR+K5AYfI6sscGhxGRVYheyCcf0b1nC9WkdN6Q8Y7xV5iGTH2h5keXiMjTFE8NmFzZBqW3jOSB2W2PeeymKihwZSJXhBPVlmcgfHGPjpmWURVpcdMvoEJjOJTWCWoo6o1foYppjVZ5e45Dz58sdddbG3DivkufhN7WzTfuVZ/RvgSOOtkX0paMUyKDnmlK4wPPHU+wa4TGcepJbpe/quo53Chz1sk/Q1L0NXBVRZ5oJFkX4HP8td5zQ9pbzXLacJB5L0pwvVJJLKIz9FURpUxnzyMH5BPx0n0Y48Mxn+0rpS2xXG6pvabWFOHrxIG/rNUsAHsUhSP7jH46G846//AMj39ViT9sB7VRLBSQz22kMtuRo1kc1DyW+SUypn/hyINiACMEjfRZnlrjZ3dmBbvugRAFouPRVZJ2jqBUUrNAytzxlGwU32wdOEXFjml72NwrTTdofEEEQjeSmnwMc0sPrf3SB8tJO6PgJuLhMNq5QhF74iut8Ki41PNGpysSLyoD54HX450eKnji6oQpJnydYrpBxXfaeiho6a4PBBCgRFiRQQB7cZ1RpYXOLi25KsTyAWByRTs7nlquNo56mVpZnjlZnc5LHl0GuaG09hpkiUpJmuVF7QmK8a3IqxB+j3B3/VJrdD/TN97rNT80+9kNS/3dKRaRbjUejqjxiPn25WGCD5+zPTwxovAiLsWEXQ+K8C18lMtnF96tdvioKGpSOniYsg7lWO7FiNx0yTrElJFI8vcM1ttRI1uEFE/wDxIv3JgrRFunP3Jz/FoP8Ax0Pb5on6yS2yCNdp7rfKSpvsz1UQmQSKw2EfMOYKo6bZ6b6ZETY4y2IWQS8veC/NT75QUdBamgp6arM6NC0s0tI0YHqsD6zb4YkELjw0KF73vxEi2e/vREka1rbAJndmtaZbTYJc5PLJSuSfABsfONdBg+HXPbz/ANplpxQtKBdquRYCB0/Ssuf7Uusw/wBbJf3os1HyR3qucI1PfiljFbymnC81LHBksomzzFmYDbnLHl+yNEqWWucOu/h2d3mhwOuAL6bKnPE0DtE2CUPKSOhx4j2aeBvmlSLGy11FSzUUU+02iru0vd0ncqB9Z5pljVfx3PwB0OSVsYu5bZG55yTC4M4ctlluPpU98oqmvVCohhmXlTPU9cn8Brl1dTJKzCGEBPQQtY65dcrTjbh203SvetjvtHSV0oUGKomTkfAwPHK9B56ukqJI2YCwkDl7/CqeFj3XxAFLq4UUlBUmCV4XYbh4JlkRh7Cp/PfXVY8PFx6pFzS02Kja0srNRRSbZ3n6RpTDFJLIsyMEiTmZsHOAPE7ay+2E3WmXxCysfE0/pVoVoouWKGfuykgmikidy0hzGzMu/rbgkjbStO3A/M527D2a2BTExuzx7e/RXfstB/o1bx4+ner/APJv8s6D/wBgPeyNF/T++aJ9oFlkuNDc6GJcysVq6ZcfWPiM+fNz/wBsa1UHgVbZToclZbxIi3dKLhu5LbK1jNBEwII9dAH58EKvOcGMZxkjy01PFxG5H33bpOJ+A5+/wjdzoLXcZ4e+rSaudXmNZGjMXVe87x5FJwF5kPJynPLgY2Gl43yMGQyGVvKwHnn2oz2secznzQKo4ero1EsASogaJZklQ8oZHfkXZsYJPhpgTsORyP4zKCYXDPZR6uz3KjdkqaKVGXlJ6NjmPKNxnqdtbbLG/QrJjeNQuM1urIoO/moqhIc4714iFznHXGOurEjCbA5rJY7UhaCjqGSFhSzFJm5YiIjiQ+S7bn3avGM89FMJ5L5LST08wgmppYpTjEbxlWOem3XVhwIuDkoWkGxC601urqppkpaSeVoRmVUjJKe/y6fLWXSMbbEdVAxx0C7R2W5SQU9QtHIYahlSKTIAYscL47ZO2dZM0YJbfMLQjeQDZdaWw1M60zPPSwiocLGkkoEhBbkDcvXl5tv9NZdO0XsL2/2rETjbZFbPRVFHSU9dZofSq+VCssM0eeRS/I3KMjpylWPgJAdt9Bke1xLJDZvP1/kdxRWMLQHMzKFXeomraxKSCSslRW5I6WWczBJCcFUOdx5Hy0eJoY3Ebd9reaFI4uNgnZwLZ2t8NroDu1FEZpyOnO3MMfiz/wBnSlGONUPm20HvuTxbgY1itl1t610S8rGOeM5ikxnlPiCPFT4j8iAddCeFszMDlkEg3CVvF/A0dzqzLHy266P1VsmGpPmG8/aN/NdcwSTUf7ZBduxVPibLm3JyolfYOI7OJVlop2jeIwmSEd8vdkgkAjPKMjxx1PnpplRBLax7eWaWdFKzZdIeLXMNPSVFOvo8EsB5Y23Cxspxv1PqjHlv56o0guXA5m/qtCoNgD7sutFxDQ0lzqJhDNJT1csJqEeGOP1V5+bATbIJRgfEg5x45dTvcwA6i9sz2c/JWJWtcTzshNbcPSLcKcSScxrJpmXJxysE5fZ1B0w1mF1+wD6oTn4m27UWpr1RRtQSSVEz8s9Gz07IeWmEIwxU+PN5DzOdAMDziFv8s+d0UStFvDwshFDcEe9QV9wQBI2EhiiLYyoyqjJJGWA65650Z0ZEZYxCDwZMTtEZS9WiWqnaqScQSzx1jRhSxaQIVdCQyb5JIbpnqPDQODIAA3tHhfLn5eqLxWEm/eolPfoorbSU3cETU4gJmSJQzmOZn5S2c8vKUI/aXyOdbMBLy6+Rv6gDz1WRNZgbyUepvFPUpyrQlqtCyUs/enMaFy6+oBuy5IBzjfodbbC5u+W/l9Fl0odtmiqWriniSVGS3ijiw4Ld36NGec5ckHduY9cA+7QDLTwDN1/Xu8kTBNKdLeiu3B3BVPapg8AFwuS7GYjEVP8AHwP4t7ANAvPW5NFmJhkbIc9SmZa6BaCnKcxeV25pZCMc7e7wGMADyGutFE2JgY3RZJJNypuiKLlPTxVMTRVEaSxt9ZHUEH4HUIuohktghBzS1FRB+zzc6/g2SB7ARpKSggfna3ctiRw0KG13C71QIqorbWg+E8HL+fNpf/jS35chCsyX6wBQmTgSiIPPw3bT+5YD+S6r9JWDST6qvhHViCXjs8tBiLvQVdsP/NjfnQe/dgB+Hv1R/XQ5kYh78VgxQu7EveI+E7jYfpZFFRRn6tTCMr7OYfZ/L26Ygqo5shkeSWlgdHnqF14d4NuN6jFS5WjoevpEw+sPNR4+/YazPWRxHDqeSuKnfJnoEwLN2e2hYg0dtqbjt+vqH5EPuBKgj2gH36Daumz6o9+KYEULdrozHwHRKQV4dtn/AHXz/hOtfpKs6yfVb+ENGIvRcMy04CwLb6NfuwQE/ly/lqDozF8x5KsSW6oARGGwU3Wqlnqf2ZG5V+KqACPfnTUdDBHo2/fmsl7jqUUiijhjWOJFRFGFVRgAewabWVvqKLNRRZqKLNRRZqKLNRRfCM6iiBXGxrh3t6oA2e8pW/VyZ64+6fkfHrnSVVRNm/c3J3P8rbHluWy3t1kUck1xCSyjdIhvHF7vvH2n4Aaumo2QC+ruap7y7VG9OLKzUUWaiizUUWaiizUUX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0" name="Picture 6" descr="https://encrypted-tbn3.gstatic.com/images?q=tbn:ANd9GcRrkEcZEbN8C3rXRakPOAt9VmQsQrH6Qfb4AficFyH5NVKXXjw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4653243"/>
            <a:ext cx="2076450" cy="220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encrypted-tbn0.gstatic.com/images?q=tbn:ANd9GcQCxb6nfPYvATJ2mNSwl_N0VaI0opCrLIyhE0N_MA3AemKoOXH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24399"/>
            <a:ext cx="2305050" cy="1981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8176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Potential Explanatory Factors</a:t>
            </a:r>
            <a:endParaRPr 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1447800" y="1371600"/>
            <a:ext cx="6705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Physical characteristics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Agency history, culture, and organizational structure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Statutory mandates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trike="sngStrike" dirty="0" smtClean="0"/>
              <a:t>Agency policies and practices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Congressional interest and commitment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trike="sngStrike" dirty="0" smtClean="0"/>
              <a:t>Judicial review of agency wilderness management decisions</a:t>
            </a:r>
            <a:endParaRPr lang="en-US" strike="sngStrike" dirty="0"/>
          </a:p>
        </p:txBody>
      </p:sp>
      <p:sp>
        <p:nvSpPr>
          <p:cNvPr id="3" name="TextBox 2"/>
          <p:cNvSpPr txBox="1"/>
          <p:nvPr/>
        </p:nvSpPr>
        <p:spPr>
          <a:xfrm>
            <a:off x="762000" y="3849231"/>
            <a:ext cx="7924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Physical characteristics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Agency history, culture, and structure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Statutory mandates</a:t>
            </a:r>
          </a:p>
          <a:p>
            <a:pPr lvl="1"/>
            <a:r>
              <a:rPr lang="en-US" sz="2400" dirty="0" smtClean="0"/>
              <a:t>─ Planning</a:t>
            </a:r>
          </a:p>
          <a:p>
            <a:pPr lvl="1"/>
            <a:r>
              <a:rPr lang="en-US" sz="2400" dirty="0" smtClean="0"/>
              <a:t>─ Interactions between organic statutes and other laws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Congressional commitment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017841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/>
              <a:t>Physical Characteristics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050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Lack of human imprint</a:t>
            </a:r>
          </a:p>
          <a:p>
            <a:r>
              <a:rPr lang="en-US" sz="2400" dirty="0" smtClean="0"/>
              <a:t>Opportunities for solitude</a:t>
            </a:r>
          </a:p>
          <a:p>
            <a:r>
              <a:rPr lang="en-US" sz="2400" dirty="0" smtClean="0"/>
              <a:t>Ecological, geological, or other features of scientific, educational, scenic, or historical value</a:t>
            </a:r>
            <a:endParaRPr lang="en-US" sz="2400" dirty="0"/>
          </a:p>
        </p:txBody>
      </p:sp>
      <p:pic>
        <p:nvPicPr>
          <p:cNvPr id="3074" name="Picture 2" descr="https://encrypted-tbn1.gstatic.com/images?q=tbn:ANd9GcTR4P-1vVfuo2NnWkGDMcx-KsgwJy7bVCPSJTBHCnTsC7XqsTs4r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4114800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66800" y="6172200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San Juan National Forest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400" y="3429000"/>
            <a:ext cx="1524000" cy="24098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105400" y="6019800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Red Mountain Wilderness Area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821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 smtClean="0"/>
              <a:t>History: Timing of Wilderness Assessment and Protection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715000" cy="4525963"/>
          </a:xfrm>
        </p:spPr>
        <p:txBody>
          <a:bodyPr>
            <a:normAutofit/>
          </a:bodyPr>
          <a:lstStyle/>
          <a:p>
            <a:r>
              <a:rPr lang="en-US" sz="2400" dirty="0" smtClean="0"/>
              <a:t>Forest Service</a:t>
            </a:r>
          </a:p>
          <a:p>
            <a:pPr lvl="1"/>
            <a:r>
              <a:rPr lang="en-US" sz="2000" dirty="0" smtClean="0"/>
              <a:t>Early FS commitment to preservation of primitive areas</a:t>
            </a:r>
          </a:p>
          <a:p>
            <a:pPr lvl="1"/>
            <a:r>
              <a:rPr lang="en-US" sz="2000" dirty="0" smtClean="0"/>
              <a:t>Endorsed when Congress designated 9 million acres of “instant wilderness” in 1964</a:t>
            </a:r>
          </a:p>
          <a:p>
            <a:r>
              <a:rPr lang="en-US" sz="2400" dirty="0" smtClean="0"/>
              <a:t>BLM</a:t>
            </a:r>
          </a:p>
          <a:p>
            <a:pPr lvl="1"/>
            <a:r>
              <a:rPr lang="en-US" sz="2000" dirty="0" smtClean="0"/>
              <a:t>Temporary public ownership</a:t>
            </a:r>
          </a:p>
          <a:p>
            <a:pPr lvl="1"/>
            <a:r>
              <a:rPr lang="en-US" sz="2000" dirty="0" smtClean="0"/>
              <a:t>No official retention policy until the adoption of FLPMA in 1976</a:t>
            </a:r>
            <a:endParaRPr lang="en-US" sz="2000" dirty="0"/>
          </a:p>
        </p:txBody>
      </p:sp>
      <p:sp>
        <p:nvSpPr>
          <p:cNvPr id="4" name="AutoShape 2" descr="data:image/jpeg;base64,/9j/4AAQSkZJRgABAQAAAQABAAD/2wCEAAkGBhISERQUEhQVFRUWFxYYGBcXFR0YGhgYGRcXGBgXGBcYHSYeFxkkHBcXHy8gJCcpLCwsFR4xNTAqNSYrLCkBCQoKDgwOFw8PGCkcHBwsKSkpKSkyNSkpKSkpKS0pKSwpKSkpKSkpKSkpLCwpLCkpKSkpKSkpKSkpLCkpKSksKf/AABEIANgAkAMBIgACEQEDEQH/xAAcAAAABwEBAAAAAAAAAAAAAAAAAgMEBQYHAQj/xABEEAACAQIEAwUEBwQJAwUAAAABAhEAAwQSITEFQVEGE2FxgQcikaEUMkJSwdHwcoKx4RcjQ1NikqLS8SQz4hVjc4Oy/8QAFwEBAQEBAAAAAAAAAAAAAAAAAAECA//EAB0RAQADAQADAQEAAAAAAAAAAAABAhIRITFBUXH/2gAMAwEAAhEDEQA/ANjIosUrlorCo0TNcjxo9dAqBs000TiM32s5CMqLcLSIKuzKIG8yjfLrT+4KS7hQxbKMxAUtGpUEkAnoCSfU0EcOOKbmTK2U3jYz6R3oQuRG8QCJ6jprRsf2rw+HY27gfMFtsIH1g75DlM7pKs3RWBpjxjj+Awl5TfZEut7wOUk6jLmJAgEgRO8DpTm1xLA4gTnsXMw1kjUEAc/AAegqdheJy7bA2M+FQT9qLS3zYKuHzsmwgtCMgBn7asWXwtv0qYTEK31WB8iDSb4K2WzFFzSrZsonMoKq09QCQD0JqoacS48lhmBVnKWXvvlj3bSHKTqdTMwB0PhT67xBVaysE98WCkbCLZuSZ12HzouIwFq5HeIrkSBmE6GCR4gkDQ6aClruERypdQxU5lJ+y0RI6GNKoTbiwGISxlYs1trmbkArBYPOZIqQmke4XPnyjPly5o1yzOWekiaUJogM1IuaOxpJqBFzSZpRxRCKintEaaMa5VBZmik0aiMagI7Uw4nxi3YWbjROw3LHwFRfaftYuHBVAGf5A9PE1md/ily+4uXCSS/XkP5n5VibcbivTb2hY76VinaIAVQBO0Dw0/5ql4HHPaYMvqDsR0NWJceGObwI18CRUUcEIE6Vy63xb+FdoO9ANm5lYbo+pHkeY8RU/g+1WMSAGJ84cfBtfgayhsO6MCsgjWRVi4R2gBIF05D15H15VRr3Du3MgC9bAbqjCD45Wgj4mpDG9qUyjISpJ1zLqOmnOTWf4UWrsgFX21BnTwNPxcS3CASQJ9OVa1KZhc7HGL2XV7R6Eg/wFKJ2oVP+6VPUoDp4kHlVStYxunpA/OiX7+aViNCJ8+flV0mWlLcBAIMg6gjpRWNJ4W0Etoo2VVHwFBzXRzcLUmTQailqKekUUiuk0k7UQLjgVS+0XbWJt4cyds3n+FQftF7bHOcNZbYkXCOZG48AKpVniWRf8UST4tp/CudrfIdK1/UrxXHzp0+Zif51DYi+UKx0PzplieIEux8QfgIpDFYmSZnSubZG3c93yYjznX86Nh8SASrGAfUHz6HxpsryGjnqPT+U0k52M70Ei18K0HzB60sltSeRU6iopbmgnlSq3jligseD4i9pf6nKQYlT4beI9Kkj2lxEwtu0DGpgnlzk1V8Nmyzso58quvCQCEZlABXWB1569d6BgON4s7XUn7oVfyridr3Qjv7YMH6yafFdj6RU6vDsMWJ2YgxmgT0gefOqtxHs82U91N0mTAEmBqT4QAZ8qouWB9rGUSYuptEFXnkvnyHKtItXyyqSpUkAlW3WRsY5is59mnYJBat4q+ssfetrIKjo5A59Adt60ZjXSvfrlbnxwvXM9cauSK0iQIojLShohqoz/tv7Okvm5ibTd3dyksCJR8o1OglWgcpnpWQ280G5ckK2aPd3IGwMQCARXplqxX2k9jr+HW7e70Nhmu5ktyR3bXDrCfV8JHhXO1frpWVQsi3eBCkW3H3jII/a5URsM6ArdgrMyCCDPiKZ4dJUztNB30gHSubRFWgx40HbUxQaanezfZ0XzmuERyWSCR95o2X4TVEfwjgt7EuFtKT1Y6Kvm1Sq9lntXQt/UAicpiVPQkaVoGFvWrFtUWAoGgAgeNQXajG5grTqDHmDqKCRu8OtC2qi2CoKkA7HSFnrEzRMeclyPCDSFrif9TaBRiGUKWkacpjcxTPG4wlpJDDk42YdailryKzrABjaH18NDvUu+I+jcNusGRruLXu1VTLrmOUExoAZMgxrG9QeCtd6XXRQqk55gh5BQz90RHqavvYvjSXbmIwtxVLWjbuAEA7gE+eV9QeWatVSyy8LwQsWLVof2dtE9QoB+c0oaVd6RZq6uTjUWgTQAoqRiuMa6xohNVkmxrO/bNjVGDW0TBZs48chEj/VPpWhOax720cSm9atD7Ntp83YfgtZt6ar7ZsjDYmPSaOlsn6is3jH5Urw/DBiNMx+7MADqx6eFTGOxIS1AgHYZdpNcXRE4HhT3XyCATuT9kdT+VX60EsJ3dsAAfWY7sY3P60FVXskkXHuN9VVg+JJ0HnpUrxLFe45O5B+dFM8ZxYtsfrGB5fqKZvimuFUB3M/H+VR9+5AA86k+CYIn3gVnnJiKC0YVfdAGyiPiJ/CkRhh7yxIYggdCZ1pxggVzAkH6p02iPGk+H3puNcOgBKr4kCWNAve4A7Wjbsgtdue4P3iAx8BE/CmlpzwzjULLooS22olw1pQdzvmExyiu8a7Uvhyj2WGcExOsaEE/OqU+KDXFYzAiZ1M8z41UekMBxJb1pbibMKWLVXOwd3NgkYDRmcyRGYTGbXU9J8Kn2NdYlzkfPXA1JzQzUEqaIabWOK2nMI6kjkDr8N6UNytIDisk9rfAf6yy66tc73NPIKQwPkASPGtYe551kHtF42b94tbnu7LdyDtnkN3pHUBoWfA1i3pqqqYe0LdsDQT11JPkBUbxPFEkAzp1EU4OIAWDUeg7x5PM/oCuTotnALGSyGcgDVgDzY7GOekVGcSxkljM8/Gnt/ErliJ09R6GoDiLiQB5/8AFAjnLGTUzw7E5AY51DWaksHcEgdaCcfiRCNyZoUef8hrRsRjTbW0qDMF3HWd/U71FYrEDvT0Gg/H8Ks3ZDghxeIE/VGrHoBp8YgDzpAp/GsQHuyBoBt+fjV47H+y1btu3iMQ5yt7wtLuV5Zm5T0FaHwzsdg8M7XLNoB2BBJJbQmSPeJ6VJGAIAgdBpXSK/rE2JW1CgBQAAIAAgADYAchQJoMaTL1pkYmuTRO8oZqCrXQUuZoUkGTpqJP1gY0qw8I48Xc27kZvsmZzDp586jcVi0WGklCdWGseY6US93Le8jQykFY018uY20rEeGp8rBxXEm3ZuuNSlt2HmFJHzisN4hhGCokmFGupjMdXJJ3JYnYVq3aDjcYNnAiYQjz3jppO9YxxTjRdjp/xUstTe8cuhuadBJ/jTfBuWurruab3bhJ1o9gQVNZVO3Lh2Gvj/OoviqQ4/ZH406s3td+f615UONoJtnfQj4H+dFRqEdKcWngztSfd8+VOcLaBcAxrsfHf0oh9wjhQxF4K91bS6lrjDRdzJEit37NdnbOCsBLOuaCzndzG/gOg5TWNdnOFi/ibdtjC5lViPE6gelbvoBHIafCt0ZsK7Ug7UZ7lIO1bZcLURqBNJlhRXQPGumgGoTUEDjLKSM6SszmQxlPpuKbcRw6ZDlzZZEkEb8iSRp508xHctAZW1nlI8ddhXbl5FSF1XaJn51lpR+P4U5LdtmYq2ItgjKdUM8wSdOXnVl4F2cwSuw+h2yAYzsC3js510rnEzbK22ABZLtt1A8DBEc9zUraa4XzSckAwIg+pM+kVIJO8N2YwSSUw1lS2/uA/wAZgeVZL7S+HJZxpFoKqlEIVRAXSCIHlPrWstiFAOYtG22p6DTWaxrttcnF3BOYrAdurxLegnKPBRVkhG4dREzB86e8U961bbmGIPjIB/CouwJ+FPcJg84ZZg7r0kcvWsNG2Fcag7UvgkXMW10jL501CwT5Gl8MYG+g1NBc+wkfTLX7U/I61r7vWQezG0XxmfkqMw9BlH/6rVnmulfTFvYzNSTtRSD0rhNVAzGuMaLXD60Bs1cDUnn9KHeDwoGz4gMFBcRJ0IEtvAHjOtJYiyqiVEDp/KqH/wCpi22bOV+6ZmCTp6VauH49mtAuQx2JBkRyP62rHWuEWzm4mRQRnkmNwoJE6aGY+FP3e5IBBAOxmPQ0jisbljLsTuBsQPtUXD4g3BrsR0ifCinOdpBZZ6EcqxnjKt9JvZt+8efia124uWFEnpsJ+P61rM+2S/8AVu22aCfOB0qSIWw8Gn9jFe62UnNBI06D9fCo0ilUJEMP0agWxykFiQQSAdRH1oM+u9I2VJ05VxnLDXXUb+E0dOlFal7KsHFu9e2DEW18l1b5kfCryzVXuEcKuWcLh7dvKpVQXzdW947c5NS4xQI0Ib9nX+FdIYks1zwNcImkbd0MJUzy/kR1pSqhMua4Lh6UYnWuFvKoorHwrhQ9KIzfqaAuDlBoM6tYQWy9u4pImR7sj0qR4cyoAqzqTufDc1Fqz6lbbQJ6n0EEzR+H/wBawS0jm4dgJGwJMzsRBrm2s+BGv1W28IMfjTzFOMokfDcc9xtVPxXHXyD3SANydCfTppT7h/ajN7iAzE6gx8TV6nEn3yyNMw5MxJg+XWqZ27wYDpdUQGBUgfeXUGfEH5VoOBYO2UmM0BPEtplnrNRHans4Dh2GdSc8QTBUqGBHjBoMpilLZlWHqPxo2IweQxmEjpRbd8T70Rr57VAkW5dP41P9jOHfSMXaQiQGzN0yrqZ+AHrULwzh7Xri20iW5nYedbF2M7M/Q7LZ8vetJdlIIVV1jMYhRuTtVE9xCyWRgCASD6+FUy/g79lpVXB/wiQY6xvVutcRVxKuGBIGm+oJGh1iAddtKN8617SPCt9nsddDszq0PMyI1ncTVoTEg0QxXCICnkwzDbUTE/HSnokpn8B8aK0UmCRXGPWPnVQeP1NCPL0FJLcHWaUVx1oMus3nUk2zpOy/iDvVx7H451v27z2295xa2LAAiWcxoCPdH75qjWMYwP1gDMSSInbyFSPE8Utvuk7y1fi3/YuHhyxZwQNiPcE/4BXJtL9r+EDD4q4se7OdR4OZEeRkelQTYkjRLb6SRAPz8OVXHjeNTGWcHca7aTEJ7l62WBYry20JzAGP8Z6U84hdS/3Nu3ivdSwqOqEHMweTmnciBB1ALHrV/idMrjjDcVs4dAe7LWGBLyczAEg9Rr/Cqt2+x2W7dUEj/qL4MftH41duILh34kuIZlYW+597lbCgAlzGhzbAnyFRXbLHWbnD8cve22d8QLlpc42D72wdFOXkNTrzNBk3dknYmfA0netHMYB08K17gnaHDnE8KvNirSrawr272e5Dd5GzruddZOmnlUFwPi/ccP4mi30S81y2bI71Z0Mu9uToY1kbnbWgr/Ye53eMtBl3bKQRqCdNjsQYra8dYnCgHXvLyK3iiktl8iVE1kvYvDNicW99mAcE3ZP1czNrOuogtWt3ro7ooZy5g4YAnKR1A1ykdNq1CSYX7MlTroZ6zoRvy3Jrg06+s0VMfZLKouEkkCFBaBzJ090eddfiNlLd9VuoSb6MursxTYgkzLkfZERtGlO+QeOv8KeY3+x/+E8//cNR/EMejrZtJdGZVvB1VjOYsmjD7QjNptPkKd2uO4fvsOWvoBbturjPoGLahgPraddBJ51OhCfL40Vm8PlNEsYy1kw7tdUEXQTJaCoBEqqwHeQBrMSdNacWeMWVuXn723H9cqH7JLD3FGkHSPKnQZLUWrzkCUVSvLdgNfjRApB/lTXC4pVw17Pd/wC5bthXZtyMs+8eehIPw2FKWLghSC0aQWmSOpzaz51YGcPxbAyf+iGh6r18qRHGMOpJt2GQbgArpROzuKti5etXnyWb9q4jsdlIOdG8wyx+9S3aDjFu9YtukLduoLd22B9S3YLd3/mBtD/6jWsQzqT+z21Qb2XP7wHyijJ20tz7ti5vMZwdfKNKTvcRttjcQwuplfBm2rZoUucMiZcx55gRUbw29lwuKtrdVLhuYbLF3JIQ3MxVwRIEjY1cQaWO17S10AsOf3x+VRfaftYuMtd33LoQwYnRjoDpGkfypW3xeycdfuK6gHCPb7zN3QuXu5VWZW0K5nBhvWidleKWrRxHfXSma7hiCt0sSVukls+91BoW6rNMGlR+iJvL/wCUf7qD4JWaZedNkH+6rJgOMpbGIS+Ld1L18C6tuBKxdPe2D9nKxBXzg704wWLtW8Tiwl5WX6Kbdu5nNrO2SyFAbdGMHyINTEGjTs1xtMIrAWnckyx0EAaQRrA/OrAntMgaWHgdGED5QKguB4y2BeS+wVHcsbqXyLqMEcAjniEOYqRzJmksLi7ZwLW7hyMqubZS7DMzOk2rtn7YMSH5Bd6uDSyD2nqdDYc/vj8qKfaSpMfR7k9M4n4RVX7K4pLeKR3YIoW7LExvacDXkSSB5mnnCuPq965dvE21+hNaGW4c5y2gqgXCJa833o3imTSa/pJTbuH8s4PptQPtGQGDh7gPTOB8oqNvcRtnFY1hdt5rlgrh7w0AMIBLbpdNsMpY/aJ1E02XHoBw9WuK1y1eLO+bMLdo3LZRGuc4h2iTlB8aZNJtvaOsx9Hef2xP8KIPaMu/cv8A5x+VMbHaFX4hh2ZlW1Zv3SLjOWJV7rOWZyB7u2UAQAedRuLxtpsAiJCt9Ld8mcscptAB/e5TpTBpY29og/uLmv8AjGvyon9IKyJsP6uPyqF7Y8Rz4t7lq7IlsjpfZtMqglQD/U8xA3pDtTjhdxt1lud4mdQhzFljKk5Z2Eztzpg0tDezu1ze7M9Vjf8AZoi+z2wf7S4I/Z/21eGMnRY8o/HakMRhtJiPOs8aU0ez2z/eXPiv5URuwdmdLlz/AE/lVofCEmSTSfdEcifWoK4OwVn793/T+VMON9lrGHsPdz3CVAgEgSSQInL41b7iPvr+HwqL41he9tPbMww2+dRWci+Dshjrn/8AGinErlY5DK7jPy6/VrmJsfR3yNJGhBG8UayEbQxB36/81AXDY2226kfv/wDjV74b2Lwl9VZL12SJykpI6jaKz5+DXtWtW3e3OjKM3oY51IcJxwTS5cuW3B092APjrNUXweznDH+1vT0938q4fZxY/vL3+n8qc9n+0SXUCXLgdwdCNDHLnqam7L5R9YkHrVRXP6OMP/e3v9P+2g3s5w397eP+X8qsrX+hB+dFN9vu/CqKyfZzZ+/d+K/7aL/R3Z53LvxX8qs/0k+PwqD7Q9qEwyH73KNyeg8fHl8qghuLdlcJh0LXL1wR4rv02knwFUu5xO3n9xGyzpmcTHjCxTfi3F7mIfNcPWByE9Pz3NNLS6j9c6g9F4vDn7IHjJI/5pEI3IEDrP4UKFbQr3RMzRUw3UT+NChQJ3bXRabixrqD6ihQoGPEuxuHxGr2zI6GD8RUBiPZVh+V26vhof4iaFCpw6leEcIFhBbUqVE89SepEb0Mdwq2+j2w2mxXf412hUaUzj3ZkW3z4ZWVhrlEx5ofwqS4H24YxbxMhts0RJ6NppQoVBNtjVUAhSZYAeAMmZHIAGk+A9rhcuPacHMCSNOX3fSu0KB52h4ytm2WMjTlv4AeJ+W9Zlint4py1y81o7BWssygchmUz8q7QqoTs9k71wkWTbvxrFt/ejrlaCKdYXstiEYl7LyjKSpU+8p3g7E/lQoU4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4" descr="data:image/jpeg;base64,/9j/4AAQSkZJRgABAQAAAQABAAD/2wCEAAkGBhISERQUEhQVFRUWFxYYGBcXFR0YGhgYGRcXGBgXGBcYHSYeFxkkHBcXHy8gJCcpLCwsFR4xNTAqNSYrLCkBCQoKDgwOFw8PGCkcHBwsKSkpKSkyNSkpKSkpKS0pKSwpKSkpKSkpKSkpLCwpLCkpKSkpKSkpKSkpLCkpKSksKf/AABEIANgAkAMBIgACEQEDEQH/xAAcAAAABwEBAAAAAAAAAAAAAAAAAgMEBQYHAQj/xABEEAACAQIEAwUEBwQJAwUAAAABAhEAAwQSITEFQVEGE2FxgQcikaEUMkJSwdHwcoKx4RcjQ1NikqLS8SQz4hVjc4Oy/8QAFwEBAQEBAAAAAAAAAAAAAAAAAAECA//EAB0RAQADAQADAQEAAAAAAAAAAAABAhIRITFBUXH/2gAMAwEAAhEDEQA/ANjIosUrlorCo0TNcjxo9dAqBs000TiM32s5CMqLcLSIKuzKIG8yjfLrT+4KS7hQxbKMxAUtGpUEkAnoCSfU0EcOOKbmTK2U3jYz6R3oQuRG8QCJ6jprRsf2rw+HY27gfMFtsIH1g75DlM7pKs3RWBpjxjj+Awl5TfZEut7wOUk6jLmJAgEgRO8DpTm1xLA4gTnsXMw1kjUEAc/AAegqdheJy7bA2M+FQT9qLS3zYKuHzsmwgtCMgBn7asWXwtv0qYTEK31WB8iDSb4K2WzFFzSrZsonMoKq09QCQD0JqoacS48lhmBVnKWXvvlj3bSHKTqdTMwB0PhT67xBVaysE98WCkbCLZuSZ12HzouIwFq5HeIrkSBmE6GCR4gkDQ6aClruERypdQxU5lJ+y0RI6GNKoTbiwGISxlYs1trmbkArBYPOZIqQmke4XPnyjPly5o1yzOWekiaUJogM1IuaOxpJqBFzSZpRxRCKintEaaMa5VBZmik0aiMagI7Uw4nxi3YWbjROw3LHwFRfaftYuHBVAGf5A9PE1md/ily+4uXCSS/XkP5n5VibcbivTb2hY76VinaIAVQBO0Dw0/5ql4HHPaYMvqDsR0NWJceGObwI18CRUUcEIE6Vy63xb+FdoO9ANm5lYbo+pHkeY8RU/g+1WMSAGJ84cfBtfgayhsO6MCsgjWRVi4R2gBIF05D15H15VRr3Du3MgC9bAbqjCD45Wgj4mpDG9qUyjISpJ1zLqOmnOTWf4UWrsgFX21BnTwNPxcS3CASQJ9OVa1KZhc7HGL2XV7R6Eg/wFKJ2oVP+6VPUoDp4kHlVStYxunpA/OiX7+aViNCJ8+flV0mWlLcBAIMg6gjpRWNJ4W0Etoo2VVHwFBzXRzcLUmTQailqKekUUiuk0k7UQLjgVS+0XbWJt4cyds3n+FQftF7bHOcNZbYkXCOZG48AKpVniWRf8UST4tp/CudrfIdK1/UrxXHzp0+Zif51DYi+UKx0PzplieIEux8QfgIpDFYmSZnSubZG3c93yYjznX86Nh8SASrGAfUHz6HxpsryGjnqPT+U0k52M70Ei18K0HzB60sltSeRU6iopbmgnlSq3jligseD4i9pf6nKQYlT4beI9Kkj2lxEwtu0DGpgnlzk1V8Nmyzso58quvCQCEZlABXWB1569d6BgON4s7XUn7oVfyridr3Qjv7YMH6yafFdj6RU6vDsMWJ2YgxmgT0gefOqtxHs82U91N0mTAEmBqT4QAZ8qouWB9rGUSYuptEFXnkvnyHKtItXyyqSpUkAlW3WRsY5is59mnYJBat4q+ssfetrIKjo5A59Adt60ZjXSvfrlbnxwvXM9cauSK0iQIojLShohqoz/tv7Okvm5ibTd3dyksCJR8o1OglWgcpnpWQ280G5ckK2aPd3IGwMQCARXplqxX2k9jr+HW7e70Nhmu5ktyR3bXDrCfV8JHhXO1frpWVQsi3eBCkW3H3jII/a5URsM6ArdgrMyCCDPiKZ4dJUztNB30gHSubRFWgx40HbUxQaanezfZ0XzmuERyWSCR95o2X4TVEfwjgt7EuFtKT1Y6Kvm1Sq9lntXQt/UAicpiVPQkaVoGFvWrFtUWAoGgAgeNQXajG5grTqDHmDqKCRu8OtC2qi2CoKkA7HSFnrEzRMeclyPCDSFrif9TaBRiGUKWkacpjcxTPG4wlpJDDk42YdailryKzrABjaH18NDvUu+I+jcNusGRruLXu1VTLrmOUExoAZMgxrG9QeCtd6XXRQqk55gh5BQz90RHqavvYvjSXbmIwtxVLWjbuAEA7gE+eV9QeWatVSyy8LwQsWLVof2dtE9QoB+c0oaVd6RZq6uTjUWgTQAoqRiuMa6xohNVkmxrO/bNjVGDW0TBZs48chEj/VPpWhOax720cSm9atD7Ntp83YfgtZt6ar7ZsjDYmPSaOlsn6is3jH5Urw/DBiNMx+7MADqx6eFTGOxIS1AgHYZdpNcXRE4HhT3XyCATuT9kdT+VX60EsJ3dsAAfWY7sY3P60FVXskkXHuN9VVg+JJ0HnpUrxLFe45O5B+dFM8ZxYtsfrGB5fqKZvimuFUB3M/H+VR9+5AA86k+CYIn3gVnnJiKC0YVfdAGyiPiJ/CkRhh7yxIYggdCZ1pxggVzAkH6p02iPGk+H3puNcOgBKr4kCWNAve4A7Wjbsgtdue4P3iAx8BE/CmlpzwzjULLooS22olw1pQdzvmExyiu8a7Uvhyj2WGcExOsaEE/OqU+KDXFYzAiZ1M8z41UekMBxJb1pbibMKWLVXOwd3NgkYDRmcyRGYTGbXU9J8Kn2NdYlzkfPXA1JzQzUEqaIabWOK2nMI6kjkDr8N6UNytIDisk9rfAf6yy66tc73NPIKQwPkASPGtYe551kHtF42b94tbnu7LdyDtnkN3pHUBoWfA1i3pqqqYe0LdsDQT11JPkBUbxPFEkAzp1EU4OIAWDUeg7x5PM/oCuTotnALGSyGcgDVgDzY7GOekVGcSxkljM8/Gnt/ErliJ09R6GoDiLiQB5/8AFAjnLGTUzw7E5AY51DWaksHcEgdaCcfiRCNyZoUef8hrRsRjTbW0qDMF3HWd/U71FYrEDvT0Gg/H8Ks3ZDghxeIE/VGrHoBp8YgDzpAp/GsQHuyBoBt+fjV47H+y1btu3iMQ5yt7wtLuV5Zm5T0FaHwzsdg8M7XLNoB2BBJJbQmSPeJ6VJGAIAgdBpXSK/rE2JW1CgBQAAIAAgADYAchQJoMaTL1pkYmuTRO8oZqCrXQUuZoUkGTpqJP1gY0qw8I48Xc27kZvsmZzDp586jcVi0WGklCdWGseY6US93Le8jQykFY018uY20rEeGp8rBxXEm3ZuuNSlt2HmFJHzisN4hhGCokmFGupjMdXJJ3JYnYVq3aDjcYNnAiYQjz3jppO9YxxTjRdjp/xUstTe8cuhuadBJ/jTfBuWurruab3bhJ1o9gQVNZVO3Lh2Gvj/OoviqQ4/ZH406s3td+f615UONoJtnfQj4H+dFRqEdKcWngztSfd8+VOcLaBcAxrsfHf0oh9wjhQxF4K91bS6lrjDRdzJEit37NdnbOCsBLOuaCzndzG/gOg5TWNdnOFi/ibdtjC5lViPE6gelbvoBHIafCt0ZsK7Ug7UZ7lIO1bZcLURqBNJlhRXQPGumgGoTUEDjLKSM6SszmQxlPpuKbcRw6ZDlzZZEkEb8iSRp508xHctAZW1nlI8ddhXbl5FSF1XaJn51lpR+P4U5LdtmYq2ItgjKdUM8wSdOXnVl4F2cwSuw+h2yAYzsC3js510rnEzbK22ABZLtt1A8DBEc9zUraa4XzSckAwIg+pM+kVIJO8N2YwSSUw1lS2/uA/wAZgeVZL7S+HJZxpFoKqlEIVRAXSCIHlPrWstiFAOYtG22p6DTWaxrttcnF3BOYrAdurxLegnKPBRVkhG4dREzB86e8U961bbmGIPjIB/CouwJ+FPcJg84ZZg7r0kcvWsNG2Fcag7UvgkXMW10jL501CwT5Gl8MYG+g1NBc+wkfTLX7U/I61r7vWQezG0XxmfkqMw9BlH/6rVnmulfTFvYzNSTtRSD0rhNVAzGuMaLXD60Bs1cDUnn9KHeDwoGz4gMFBcRJ0IEtvAHjOtJYiyqiVEDp/KqH/wCpi22bOV+6ZmCTp6VauH49mtAuQx2JBkRyP62rHWuEWzm4mRQRnkmNwoJE6aGY+FP3e5IBBAOxmPQ0jisbljLsTuBsQPtUXD4g3BrsR0ifCinOdpBZZ6EcqxnjKt9JvZt+8efia124uWFEnpsJ+P61rM+2S/8AVu22aCfOB0qSIWw8Gn9jFe62UnNBI06D9fCo0ilUJEMP0agWxykFiQQSAdRH1oM+u9I2VJ05VxnLDXXUb+E0dOlFal7KsHFu9e2DEW18l1b5kfCryzVXuEcKuWcLh7dvKpVQXzdW947c5NS4xQI0Ib9nX+FdIYks1zwNcImkbd0MJUzy/kR1pSqhMua4Lh6UYnWuFvKoorHwrhQ9KIzfqaAuDlBoM6tYQWy9u4pImR7sj0qR4cyoAqzqTufDc1Fqz6lbbQJ6n0EEzR+H/wBawS0jm4dgJGwJMzsRBrm2s+BGv1W28IMfjTzFOMokfDcc9xtVPxXHXyD3SANydCfTppT7h/ajN7iAzE6gx8TV6nEn3yyNMw5MxJg+XWqZ27wYDpdUQGBUgfeXUGfEH5VoOBYO2UmM0BPEtplnrNRHans4Dh2GdSc8QTBUqGBHjBoMpilLZlWHqPxo2IweQxmEjpRbd8T70Rr57VAkW5dP41P9jOHfSMXaQiQGzN0yrqZ+AHrULwzh7Xri20iW5nYedbF2M7M/Q7LZ8vetJdlIIVV1jMYhRuTtVE9xCyWRgCASD6+FUy/g79lpVXB/wiQY6xvVutcRVxKuGBIGm+oJGh1iAddtKN8617SPCt9nsddDszq0PMyI1ncTVoTEg0QxXCICnkwzDbUTE/HSnokpn8B8aK0UmCRXGPWPnVQeP1NCPL0FJLcHWaUVx1oMus3nUk2zpOy/iDvVx7H451v27z2295xa2LAAiWcxoCPdH75qjWMYwP1gDMSSInbyFSPE8Utvuk7y1fi3/YuHhyxZwQNiPcE/4BXJtL9r+EDD4q4se7OdR4OZEeRkelQTYkjRLb6SRAPz8OVXHjeNTGWcHca7aTEJ7l62WBYry20JzAGP8Z6U84hdS/3Nu3ivdSwqOqEHMweTmnciBB1ALHrV/idMrjjDcVs4dAe7LWGBLyczAEg9Rr/Cqt2+x2W7dUEj/qL4MftH41duILh34kuIZlYW+597lbCgAlzGhzbAnyFRXbLHWbnD8cve22d8QLlpc42D72wdFOXkNTrzNBk3dknYmfA0netHMYB08K17gnaHDnE8KvNirSrawr272e5Dd5GzruddZOmnlUFwPi/ccP4mi30S81y2bI71Z0Mu9uToY1kbnbWgr/Ye53eMtBl3bKQRqCdNjsQYra8dYnCgHXvLyK3iiktl8iVE1kvYvDNicW99mAcE3ZP1czNrOuogtWt3ro7ooZy5g4YAnKR1A1ykdNq1CSYX7MlTroZ6zoRvy3Jrg06+s0VMfZLKouEkkCFBaBzJ090eddfiNlLd9VuoSb6MursxTYgkzLkfZERtGlO+QeOv8KeY3+x/+E8//cNR/EMejrZtJdGZVvB1VjOYsmjD7QjNptPkKd2uO4fvsOWvoBbturjPoGLahgPraddBJ51OhCfL40Vm8PlNEsYy1kw7tdUEXQTJaCoBEqqwHeQBrMSdNacWeMWVuXn723H9cqH7JLD3FGkHSPKnQZLUWrzkCUVSvLdgNfjRApB/lTXC4pVw17Pd/wC5bthXZtyMs+8eehIPw2FKWLghSC0aQWmSOpzaz51YGcPxbAyf+iGh6r18qRHGMOpJt2GQbgArpROzuKti5etXnyWb9q4jsdlIOdG8wyx+9S3aDjFu9YtukLduoLd22B9S3YLd3/mBtD/6jWsQzqT+z21Qb2XP7wHyijJ20tz7ti5vMZwdfKNKTvcRttjcQwuplfBm2rZoUucMiZcx55gRUbw29lwuKtrdVLhuYbLF3JIQ3MxVwRIEjY1cQaWO17S10AsOf3x+VRfaftYuMtd33LoQwYnRjoDpGkfypW3xeycdfuK6gHCPb7zN3QuXu5VWZW0K5nBhvWidleKWrRxHfXSma7hiCt0sSVukls+91BoW6rNMGlR+iJvL/wCUf7qD4JWaZedNkH+6rJgOMpbGIS+Ld1L18C6tuBKxdPe2D9nKxBXzg704wWLtW8Tiwl5WX6Kbdu5nNrO2SyFAbdGMHyINTEGjTs1xtMIrAWnckyx0EAaQRrA/OrAntMgaWHgdGED5QKguB4y2BeS+wVHcsbqXyLqMEcAjniEOYqRzJmksLi7ZwLW7hyMqubZS7DMzOk2rtn7YMSH5Bd6uDSyD2nqdDYc/vj8qKfaSpMfR7k9M4n4RVX7K4pLeKR3YIoW7LExvacDXkSSB5mnnCuPq965dvE21+hNaGW4c5y2gqgXCJa833o3imTSa/pJTbuH8s4PptQPtGQGDh7gPTOB8oqNvcRtnFY1hdt5rlgrh7w0AMIBLbpdNsMpY/aJ1E02XHoBw9WuK1y1eLO+bMLdo3LZRGuc4h2iTlB8aZNJtvaOsx9Hef2xP8KIPaMu/cv8A5x+VMbHaFX4hh2ZlW1Zv3SLjOWJV7rOWZyB7u2UAQAedRuLxtpsAiJCt9Ld8mcscptAB/e5TpTBpY29og/uLmv8AjGvyon9IKyJsP6uPyqF7Y8Rz4t7lq7IlsjpfZtMqglQD/U8xA3pDtTjhdxt1lud4mdQhzFljKk5Z2Eztzpg0tDezu1ze7M9Vjf8AZoi+z2wf7S4I/Z/21eGMnRY8o/HakMRhtJiPOs8aU0ez2z/eXPiv5URuwdmdLlz/AE/lVofCEmSTSfdEcifWoK4OwVn793/T+VMON9lrGHsPdz3CVAgEgSSQInL41b7iPvr+HwqL41he9tPbMww2+dRWci+Dshjrn/8AGinErlY5DK7jPy6/VrmJsfR3yNJGhBG8UayEbQxB36/81AXDY2226kfv/wDjV74b2Lwl9VZL12SJykpI6jaKz5+DXtWtW3e3OjKM3oY51IcJxwTS5cuW3B092APjrNUXweznDH+1vT0938q4fZxY/vL3+n8qc9n+0SXUCXLgdwdCNDHLnqam7L5R9YkHrVRXP6OMP/e3v9P+2g3s5w397eP+X8qsrX+hB+dFN9vu/CqKyfZzZ+/d+K/7aL/R3Z53LvxX8qs/0k+PwqD7Q9qEwyH73KNyeg8fHl8qghuLdlcJh0LXL1wR4rv02knwFUu5xO3n9xGyzpmcTHjCxTfi3F7mIfNcPWByE9Pz3NNLS6j9c6g9F4vDn7IHjJI/5pEI3IEDrP4UKFbQr3RMzRUw3UT+NChQJ3bXRabixrqD6ihQoGPEuxuHxGr2zI6GD8RUBiPZVh+V26vhof4iaFCpw6leEcIFhBbUqVE89SepEb0Mdwq2+j2w2mxXf412hUaUzj3ZkW3z4ZWVhrlEx5ofwqS4H24YxbxMhts0RJ6NppQoVBNtjVUAhSZYAeAMmZHIAGk+A9rhcuPacHMCSNOX3fSu0KB52h4ytm2WMjTlv4AeJ+W9Zlint4py1y81o7BWssygchmUz8q7QqoTs9k71wkWTbvxrFt/ejrlaCKdYXstiEYl7LyjKSpU+8p3g7E/lQoU4P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126" name="Picture 6" descr="Arthur Carhart co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1516698"/>
            <a:ext cx="1714500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s://encrypted-tbn1.gstatic.com/images?q=tbn:ANd9GcQh9b_voLWY6wBH3tdmEu0xcF36LC1ftu6Iyph0EbNvdxfG-rg7a3aVEx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4724400"/>
            <a:ext cx="2351151" cy="1005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553200" y="6126163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Aldo Leopold</a:t>
            </a:r>
            <a:endParaRPr lang="en-US" dirty="0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155575" y="5943600"/>
            <a:ext cx="6016625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143000" y="5730240"/>
            <a:ext cx="0" cy="39592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52400" y="6172200"/>
            <a:ext cx="1901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 smtClean="0"/>
              <a:t>1920s</a:t>
            </a:r>
            <a:r>
              <a:rPr lang="en-US" sz="1400" b="1" dirty="0" smtClean="0"/>
              <a:t>:</a:t>
            </a:r>
          </a:p>
          <a:p>
            <a:pPr algn="ctr"/>
            <a:r>
              <a:rPr lang="en-US" sz="1400" b="1" dirty="0" smtClean="0"/>
              <a:t>FS </a:t>
            </a:r>
            <a:r>
              <a:rPr lang="en-US" sz="1400" b="1" dirty="0" err="1" smtClean="0"/>
              <a:t>Reg</a:t>
            </a:r>
            <a:r>
              <a:rPr lang="en-US" sz="1400" b="1" dirty="0" smtClean="0"/>
              <a:t> L-20</a:t>
            </a:r>
            <a:endParaRPr lang="en-US" sz="1400" b="1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4953000" y="5638800"/>
            <a:ext cx="0" cy="59436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4191000" y="6172200"/>
            <a:ext cx="17526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1976: FLPMA Inventory Requirement</a:t>
            </a:r>
            <a:endParaRPr lang="en-US" sz="1400" b="1" dirty="0"/>
          </a:p>
        </p:txBody>
      </p:sp>
      <p:cxnSp>
        <p:nvCxnSpPr>
          <p:cNvPr id="20" name="Straight Connector 19"/>
          <p:cNvCxnSpPr/>
          <p:nvPr/>
        </p:nvCxnSpPr>
        <p:spPr>
          <a:xfrm>
            <a:off x="3733800" y="5730240"/>
            <a:ext cx="0" cy="50292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048000" y="6248400"/>
            <a:ext cx="1447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1964: Wilderness Act</a:t>
            </a:r>
            <a:endParaRPr lang="en-US" sz="1400" b="1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5105400"/>
            <a:ext cx="828444" cy="73152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1177" y="5181600"/>
            <a:ext cx="1156423" cy="64008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5867400"/>
            <a:ext cx="46355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101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Agency Structure</a:t>
            </a:r>
            <a:endParaRPr lang="en-US" sz="3600" b="1" dirty="0"/>
          </a:p>
        </p:txBody>
      </p:sp>
      <p:pic>
        <p:nvPicPr>
          <p:cNvPr id="6146" name="Picture 2" descr="http://www.fao.org/docrep/x5343e/x5343e00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240" y="1219200"/>
            <a:ext cx="4304768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7200" y="6400800"/>
            <a:ext cx="403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Forest Service</a:t>
            </a:r>
            <a:endParaRPr lang="en-US" b="1" dirty="0"/>
          </a:p>
        </p:txBody>
      </p:sp>
      <p:pic>
        <p:nvPicPr>
          <p:cNvPr id="6148" name="Picture 4" descr="http://www.blm.gov/pgdata/etc/medialib/blm/wy/information/newsletter/09nov.Par.4518.Image.-1.-1.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981200"/>
            <a:ext cx="3535985" cy="246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257800" y="4876800"/>
            <a:ext cx="3581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Bureau of Land Management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045375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www.suwa.org/wp-content/uploads/STATEWIDE_RS2477_Claims_March_25_20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3688080"/>
            <a:ext cx="2330131" cy="3017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/>
              <a:t>Statutory Differences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Level of specificity of planning mandates, generally and by reference to wilderness management</a:t>
            </a:r>
          </a:p>
          <a:p>
            <a:r>
              <a:rPr lang="en-US" dirty="0" smtClean="0"/>
              <a:t>The role of R.S. 2477 rights-of-way</a:t>
            </a:r>
            <a:endParaRPr lang="en-US" dirty="0"/>
          </a:p>
        </p:txBody>
      </p:sp>
      <p:sp>
        <p:nvSpPr>
          <p:cNvPr id="4" name="AutoShape 6" descr="data:image/jpeg;base64,/9j/4AAQSkZJRgABAQAAAQABAAD/2wCEAAkGBxMTEhUUExQVFhUXGBwbGBgYFx4dGxoaGBwcHRwdGhoaHCggGBolHBoaITEiJSkrLi4uGB8zODMsNygtLisBCgoKDg0OGxAQGzQkICQ0LCwsNDQvLCwvNCwsLCwsLCwsLDQ0LCwsLCwsLCwsLCwsLCwsLCwsLCwsLCwsLCwsLP/AABEIAI4BYgMBIgACEQEDEQH/xAAbAAACAwEBAQAAAAAAAAAAAAADBAIFBgEAB//EADoQAAECBAQEBAUDBAIBBQAAAAECEQADITEEEkFRYXGBkQUiofATMrHB0Qbh8RRCUmIVIzMWU3KS4v/EABkBAAMBAQEAAAAAAAAAAAAAAAECAwAEBf/EACkRAAICAQQCAgEDBQAAAAAAAAABAhEhAxIxQQRREyJhMkJxFBViobH/2gAMAwEAAhEDEQA/ALNE9UPYTFkXFDpCWJKJYBWWDt1MYrF+PLEwlBIfi+WpDClUtXttHZq60I8k4pn0nEeKpZkhusJfHJNo+dY3xUrUFG4SEkudLHuSX4xpP0545LWBLWohaaKKzc11bYA9Ynpa8G64GlFmgxeO+GgqJfYDUmwhLw/x9cxWWYkJ4g2oLvV454lOBBEvKtQemgYX43B6GB4A4czVJUAFGpcMCR10Bt+IM5fZUzJYLY4gjU944qav/aFcZjymdlBSQACQ3m8xLEF7c4Ywk34qAtJLHcRZTi3QjTJonK1HeDBajqkdTATL4+kdTL/29IbABxMwBmNd47NxZ/zHQQqQGakSRhUq1AIhaXYbYdXiJO0cGMT/AHEHpblCkzDp0aIlAENtiC2WMvGgWFeQr3ERmrSo/Il+z9jCIVz7xLMk3pG20a7GkZQDRjzeBhCTWkcAAFh1gsjFBL+UGBno1IArLYWg8qQoihTliCpijXKkdImhZ1SObQW2CkSm4AaKfp9I6mXLSap7kkQIJpePGQP8oFvtmpejs4SjYNyf7wBUkH5fWDmWBao93gkybplFNv4gqTXAHFPkVGDVw7xMYA6qT6wT4xZgn6RDmkQd8gbIkF4TZQjycHRyoA7V/ETzD/ER0E6J+sbdI2yIsrDkR6Zh1C4I6Q1LmrFk+kdXi1WIH3g75C7InpHhRIdSkpDa37Ryb4a3yrSoNygSlk1q3OIhR3PeN9vZvp6IfAO0eOHVdoJ8RW8cKjvDWxaiAKI5lg7x4qMGwUhfLHMsGAgyZ5FKdozkzKKE8sTl4dSrJJ5CGFTAalI+kFVjlM0Byl0hlGPbAnwub/ge4hRUsi4I6Q6cSvf0iEycTQ+sZSl2Zxj0J5Y9ljmNm5EEgB9HPvl1ipwnjq05krCczEhQsG0KTya94WesoumCOm2W+WORTD9XKFPhgtrlNeN49HN/cdIf4GB/VWPUoZMqmHzeWmjMW1DxiySQodAbhms55ivKPf11LkvQ3sKfRoGZqVperJ0GjcI8/UlvluOtKlR2WRnSAnKbO7uOepLPFsEs1dP2cxSSMQTMYEhxWtgGqz0qTSprGpkYdOXctTrw92icotsZIBh5ikmiy57Mbg8OEOyFhQSgACZmLmr0HHi46RWyVM6SGUKvoXtFp4PkUFufMA4qWVqCTzY058q6Uc5A+CcjGqlzXJKh/er5nTW7WOjPx57GVNVlADANZrfiMhLnIQlRzHMBYMHN7kOBptDGA/VxKmnpCXJqkFgHLA0ZxHTo6kI4bEnF9GlL7wOYSK8vUsPWK+d4/LFkrVyb80hXFfqFJdIS44mrioozM4jofk6a7J7JF2lCjeCfA4xUyvHCr5ZRLilaX3gGI8cWCaJS2nzHvQUv1hZeXprsK0pdovSjaIlGv2jKo8WmTSfMWFk2fjS/KI4eepbgzKEWKmBpZ36RF+el+0ZaLZq5ONQ3lKVa0a0V3/qaUo1BADudm+v7xUS8L8NJUlayo0CcmhIurZuEJYqSGBYirZUhzzYCnXjE5+XJ044H+GuTUy/F5SiPMa6l4c/qpbAhSS9mVdusfPFkvlCTex/gw1h5KswcECtiAKcTrT6Rl5s+0gLRTN0nxSXX/sQCE5mcO3Dc8IosV+tVWQw5h29Yq8ZiZAJyyyt7Ekpym1ACXDbwjMyqTmQlmLKBU5dtAwbm8JLyZT/A/wAaXZdzP1NMKS4S7fMKF92h7wjxsrcL0S5Oynswu+lIyIQUjR9T+N6Q34Xiykq8oUGLgjUjyu/u8LHyNSLu7B8cWaUfqFAUQXOzHTT3wi2TjJWUKcsdfYjCy3JqpAINXoG1rZ432Ew8iVIUpaZbFBURkqxozkl6/UQ8vNnFDx0Iy/AljfFpSA4dReoCtPzC/hv6kQVZZiB8zODRtHBd+kZzBzpQX53EtyGCXYHcC9rwzMThgsmW4YgpUCdda7UpCvytSTsVaUaNV434tLTKKkJZVkkaPqxIBFDC3gnjiZksZiUzLUsoCrtpx0+kZpM1aiM5HAlkpBO7C71eIDDrWQJTOS1Sx46sB1tDLyZXZvhXRu1eJN/eKe7Qhi/HkJGZTnhlY+sUuL8Km4aWZ6ynMQAUlnSeQJCn9BGd8Sx6lX2f3WkLLzZftSElpVyXUn9WzviKIy5SXKDZIZg2+/aNLh/G5amOZIJFlacK0j5ghOUeVq6OduL0rEkYhR8tzW3AcaXpC6fkzh+QOFn0fxDxtCFZSATR2oxJZolhvFZS1ZQa24E7Ax8/R4gogA1AOrNxL+7RcfASyZoIYlNBMBNKfKS4IN3ikfNneQfDFo1s/Gy0UUoA7awckUre0YfF5pkwqSoUNQb+tya0hoqXLSBMUQgB2JUDwYezSKLz2syX8A/pzXNHc6Uh1M3EtGRkeKhIJQpbjZQY12Is7Pzgq53xZY/7FvU+YpcPsMta22hv65OOFkC8d3yan/kJZVkCU5mdvYiZxQBZkg9IxJwU66VIDXdX9ovZIt16RGdPmKUHckMAQXfbd4ReY1zEd6Ls3S/ECbkd4AZqSQKZi9M1S1y0YbGYWYkpJOXmTqdfWj0aKqcpQUcpcWoWvfW14MfM/wAf9glovtmy/VstYloKWbNUM78CQaJdn6Rj8RmYrzVJqLaUaltA+0SlYtYDJWSHPl3cMWfca/SB4o08wJINAdbbe6RDV190rYYx2qgBnH/Id/2j0cXPkAkfB9Y9Efr6/wCBsSWUq2tar+6RBGHZwk1Otb8m97wRUwhw1RueHVz+YX+MQwHmOrGGVhLLw2WAGoVHvSH8FMUhRJL6ZSNL3DFuHOEfDUMSdiL104weetzQDloPdoS84GJ4of3Bkg1LF2Ow3uYhJJ3LgHNxKfq9O/SBLmAJINokCwAoKBzwSKN6XhrrkxYHCkhw7kPQd3MJTsGVGupDAO/809Ya8JxSApRmIUU5WDLKPpU1vBMX4vK+Ol0KyqSlIc/+MJo96m4vqdwI0c8DJJoHhVqDJHynqLFi+gEFxkr4a1JYpJF3oczEWJcWiWMnJCvKCLAAB6WqWrXpHcRjQZeQgdHJca0eEWHRlQuMYQDmUAlLOWbLy6w5hZpmKzBAJCXJBIoTUtYDX20V2GwqmWZqh/kEs7WYqD1VQU+8STOKSQPNQJcAAuqpYs78BvDKSbdBTHciQ/mrQBvmDvm0oG+3KBqneYDQA09A/C+hsIBNJSoE/NZqUCnrrWl/ZZwqWUaOTXSnDlR4EnUbNZzG4pa1hWZRPO4B3iEuasVH4B4nepieJWyiSA+jVIctoLPA1l2I0sFCx7uBGStIBFE3KdXNxXa3OIoxR2YWelff2hVayXpVr/iEJJWQVnSgpUkXH5+8Hb7AXMxILUp/kG+ml94ZkjICMqVJNSCHcsz8GHsxSLBUGdi1j3NRDcnFZUMSSewG356GA0zWPnK+Z8r7EEDk8cmKSlVWJZgVW30+sK4KTMygGWVOSSaioL3BYX5esOq8NWohR6OMx9LH0rGnFJBoY8IkJXNQWKpb+YUU+wZQqkgcbiNF+p6oQa/DT/bZnt0AttWKr9MyloUoqBylspTV+PBtjxh3xXGoKcvzEF6PQ9LjS2sQm8l4pLTdmZGNSSzEiwAAa/ePTcKWzBxukqD9COusM/GAo7bBKbUOvcwsXJ8+YGjDrcli9Xgb2+MEASVu7BRUdAwdnjsxU1NCkorT/bc7tEyUTCGUXFiQ+oJdg4pDHiKMygkEkbk0G7ekWhPBuiHiGNmKl5SoqHlLBTuQOd+DxUqmFiTQm2/0s0GokFlPv1hecQBlBuKDZ37NAeRZZZAAAZQXDk10fj6x4qAqCQADR7n2DA5dXcWZixan34RKYqmoOnM8oLQp5ANmNWU9ObHjWH/DFBYVwNnoTwNISStTO2rgdPSJ4WflISaKavFuPPs8CV1gw7iZINgQrQEv2Ji18N8Sxct/+4sQKPmtQXsNGiuw0xID1U7+bYGrBvSF8SpQYuojalOPKFTbwPZb4nxOYskqIJNCza9mgCZzVao4Vpt72irUoAZWobsfSkN4bGAgA7XPAw0ZUbcXU3xqZMlFKiGLVZi2z17RXLwZyBQWK7KOalK7W60gAUhVcyqbH8iImcArKK8H6Xhk+g7r5IYzFKASHJHAvbU8YQnYtRSE/wBpU+hL2fn3i0mS0qHmHI+w8KzpQBGVuta6Hn+IKqxQcphUM4OzG2oZgIBPxAeppyuX9945JwZSaEWqNjpf6Qr4jhy7s5tSxGtBWkClu5FYCYoubX4x6DCQd0dz+I9D7ogsFNKjpTixaITZAoDWtQkVbSukahckMQ49+/WOS8FKL00Z9YpQ9Gfws+mUWez1fYw4qZlci49QKONesW0nBSkNd6X14/QQPFYAKNElv7q6Qu3NhopjPCiQaA624kbPxg2HmZgL0Bqdxw7d4mvwtaSAkBudx9LfeOKwM5qJ8oNUuBQddodpGojgZZUoOTlSMyj+Nw7ROVMKlqLO7X0TXs7E/mCDCTlIUgJEtKj5g/nLUDM+mzWhmV4eE1OauidhbiTyaBWMBrB4zUpDOBmpVgKCz6AR6UEoGeYUk3G3ByepZvpC/iAlZkoAWTQ0S4NXcvTa8SSpYUE/DKiAC61EB+GUM/WEcbVBoZVPCUZlkAGw3L6ahL8KvThXSlLdjlGXrcmgG+rnrF/KwiFSyVy2JeuZ1dFKJbkKGF1YSW6hKzfEFQFNWz0KWVv1gxpcBoRw+FSqYWmLztViGpuAGbpvDK1LAJBD2GYGzC7G9dQ17NHsPgleZWQg0LqFKaAAC1aaV4w6qdmI8vmSGoGe78i1AfxGf5MVcuYpnXUmjgpuOAU9HGmsSz6nW4/n7W9YnLwzvVQLl0sAOH+z+7QwvCpDixGoHHa31hgCaWKk1q9G1uwd7W02hYzWtUsNdTUjuYuML4cMwVmFODO9+sKSPByQUrD+d0lyCwdq8XMTkzNFKgvNVTVqEhg2oFC0MiZmJCUjR6gG1/rXjHfFfB5so5kA5WenmYndn7wtJw8wkMlQOtHfe9L7w1WrFo336QmKWlfxCGDauxN92GrRpcPgAlOagVqXd2sd+kYrwLHocuBKLgMAXJtQaaPTSNojJlyJmBxU6kVoK/vHJqJpnXpfpCjBj5mAO4f2IpPGEoyqAlpUQKn/AB4PpE/GPEhh5bkglT5cpOlz6xj1eOTFuc1NmZu9usCEOwauqlihZIOZUzMdsvB7kmrFi3CBK8TGYp/7Ca0avTiO8dk41CixLV5Oa2aLrE+BZGWSFFJBAKqhyHbR21itZyjmWSolzytg5AJAB362eh93Ni5xRTM9+PHYcKdIeRgEMAkJzGulSeQpUN+Yz2PSUnzFqkM7H8Q2xWZ4CpT5VE+Wr7Of3rA54cmz7Nc9vfCCSS6AQfKNNfKN2qKGI4hICnD9bgV/aw0rG2uxBZMpgSQoBiWfpd/bwUghyb/ThwiPxyoE6AOrVhw3t6RLBylTFGrMWcBxT6a9obbJ8moihRCUu9A7tU700iGHGZalXZhy4Hj+Ys/+KQQyionUg0p/EMyJctLslIalKPz40hlps1CUiaCkkEUFCaexQ7xOUSQ5UP8AUA0I3qHvTpDZ+EoVRRwCWobbe78YlNwqFEAE0oPerQr0n0EqF/NXZtOmu0RlHgR6W+1Gi3V4anMCKMKvrrvfSCTPD08tafm/CMtNgor8Ph6JKFVIqNTxYD3SDYjD0SR8woE5S3ElT1rRofwS/hhQookvVNhZrxNacxqBxNi9tKG0M0+0UpUUipiiCF0TbvAJSAGY2s9e/wBYniibP/OhY8qRXGWsLICy+Us37aP9RGjCyZYzVf7AECw/DQgvFIJzKoRsT7OnaPTFO6yPMb89KA0LRJeELAFJa1Gd27dY0opGYD+vQKBQbl/+Y9Azg5IoXce9o9AqIppCCASb7eg66wJIUHDa3enOJTpZJYcxt68IijEMop71FNe8XKHCpbO+1tfbwxhiTStr+7QqmWCoqcpFT+fv3i3wuEzAZWIb7fWEboJBEgkUId2BJYdSdIjNwqkMFMS93evCIy8MqyqbDWGpCAaGo5doHfI930KkFqKrxG9O0enIVlrwq7a3iwUoVDCze3+sJY3DzHdJcU+nZ4NgaPJWoAMzcq7R6UleZ6Mdj36/aABMzMEgBTtr0vppD2DkKILM4N3pQ7a7d4EpIyQKbi2BAblwYmIDEgVYOLQ5MwinNjyFeohRaFXIYM73e2mn7iApJg2kpfiGZxU0cd/feClZDMfKaVPv2YFJlS1JoUilt2c9DwiE2axCad6Q6yZqg4WA1B3iacSlxTSsVswiziznjygacRtQ31f94Ipblf8AiRTfT9oDLxZDuBrCsvEOTTvWnGB4heUjV6tGCW/9aU5TcHT9+sW8iSibLzKAYlnAtcUIo/vaM4kPKb+7ZQvX/bl9ItP038RCSMqgCakEU5VHsRz6qwX0o2x//i0EgEozJoCWJ58esMKmhAym4sRr1DRJYTq78ojO+UsMyhUUtr+8c6zyVlGuCt8XwSp2XKKJuSctTV3safSK3E/p80AmJIoC4Ot+d4fkY+dlcsEuzd/xFhgFZ0OeLi5/lvrDu4klBTZQyf0oE5lBdSQQWDU/12i4KC2WapNG0voXHu8SnBaDUnIRYgMDzekUviKyCQS4ZxTQteHgt/LDJKHQ1OQkJ8ygou6WDZSdABpzitxOGRMLqFA7A0pa2gvC6XVY604t9LQabhphahavYfYx0JJEW2yKEykg5UsCa8S/caR7ykBwLNb37eIDALIJLhgL6103t6xDBSVrDEEN9+UG0JRGX4TJUcxcEacb1prB5jJZKRyo5789YZRg1INXIGgDkkUo3GAYpZHmY8W2bjry3g2hqYviscEAMKkjVrtThpAE7srKKUuB0o1Lx6anPZLnny6C+sGmYRScoUXDVLgKtb/aNuQNrZFOMFgBfUfbVvtDElL1KmGof7xWoLGjMTqACBajw8VJsGu9j9D7oI1moIvEhIASp78+8BM0qZn1ZoGuWAa9786QaRJyMoV4vQ899IyAcSlWZ6hw42qHvr+0TE4OxsD3YftAjiXIFmj0yUHCgps2jv7aCAZVh0LHm7QeVgUpFmu4GrhmJGjbQNBIYU5x6bigNy3ccffGFYRedgQHqkAitNrAb9YUVi0pC0qIBDAPq5u1qfiC4ycSmxKhpZ+LbcIrlTGHmHGz+kQnbeRWwxnStZS31r+0egaPGUsKntHIGfQLQWX4gSGc8KbQxh/D1T52RJCWDnM/t7+sK4XDBRqwmM4Jep0fRrd40PguAlABcxX/AGCrOR5i58wsTVtmHe05UsF9OFvI3hP07LlgKUpb0oT5eWU/kwzOmoScrkF6VPO3SGRi0zklKVW1BFxXZnpFPjcKlavOWLUoXYXD634RCDbf2OmcUl9Qk/EpUsGoLMW+0RGOCspOZNT8tHYAsXNdKwqqWEHK4Ia52fY2i28JEtQBCUHpWoD0MGbSE08ug2HwaFgEpBcfMAxvuK9qVhY+HFKylKQEuS+atWq3LSLlTgDLbk5aEMZiFVA+ZtqCz+awppyiUZuy8oKipmy1DM7ZbA8AdtKCJ4clKGBB1YUp1rvB1YXEEeZaQ2wcMLkkswbSFEziP/IHb5fyKPFlK0QcKOy8UpgzUDdNSe3rEpGKfyqIe5+u28EX8JwpJILHWlQ1R27Qv4jhywKQ5LC40vxrDKie1hl+EJWgmWrzgvwL6UiqxAUVpCQ9jmUW0s5oLPD+GUtTAoIoyi9PfCJycIo58j7kvrtxgbq7GcU+iqmeHqSgrof/AIinc0AZ9YSlgvq35oeUarAYQgOzh2AP3eIf8YVkkpCRmpoVb2grV9glprozygsCmttj+d4ZweDzMlZAfXNZ9bxYYjAhwEEmpFvT6vygKiZarDYuAXHUVh96awIo08lvgMJNkgplFEzd6Hp7Ai1wUyawzy0IpwBPG9IR8H8RKiCpSW0Dt2YVi3xCUTE1Jb/UsW2PDhHJJvs7IrGCSZpUHSNN6QFRU2jtUPY7QPFlPypAZKXbbjzhX+rWFKBc8NTsYEULOS4DfCcBK0ZiGNQ/Ym8cwksJcgmt276XaCjELJAAYOOv7R2TiGLZAktoOlW0pBdmxeBbELzOCGpSrdvesVw8OJNMxqGDHTQnWH8SgqWDuN9duVbwX4+Uh9CGF9f4g7qWCdewUrwJIOZQGbZ6B/4iyTg0AM3Y/e8LrxhqAoV02/EdkTixCizU694V2+ysXBOqO4tCQAlMvMSeDBtVGrCAysKE38xNgw+nLUw8wo6iO1fSOYbDJQLkvqTAyPSuxPCYFQCs5GZR0sBsN46fCUEuQC3HWHMQUtUZuB12oYFKmg70fan42jXINR4ED4LKCxYagWN3cNVvxDB8IRmzGvBg30+sEMl9GJLqJDuNgdP2iOKllSmAKWFVDqABWm9tozb9gSS6KTE+CIVMPl8oN2JbgNiftxjmF/TTqzFwmrCxPONFKKmevUv7/mOKfUim4ENvl0wfHHmimX+nQHIoTV3Lvys3eM9j0FCih2Iu1dH98o2WJmqCXzsLUAubVaM/j8CgpzKU6nJDVLnU72HaK6Un2yOrBdGbXLVmowOoNL6cRDSAQpim2gJ7s1n+0MjDjOSEFbE7ljYvuaDpDUn4uWkoB9kh/UxZzoktOytE4BgSQSbkVHOOYicQWBfYvV/e8WWMwilB1IsLH8ZjFKrDfCJFQrkKcq3gfKuxJx2gZuIIoQH3H53hVU5INypQBp9z0h7EKU1UhQNvyaO8LzcKohkulmJq5PAcIE5RaIsW/qE/+2jsI7CqvD5j2X3j0DbH2AuP6VIIoRUAVU7mzWh+WhZmzHIyqUfM7AE7A3Ov7RoJ6UhRyjzbaEu+tjev7QliPC0qGdUwUFEyxsXoK7131jLUO3ZfAijHBDKE1yC1AdBW+lRWprxjp8YWtghIK65gXDOwHOpJg+K8KQcmoLAGt1ZiQQLWG/pFcnAlwxykalgyTudKvpDJxeRWpRwNrlfEJzTAlRBrl+3OkWfgJkyX86lE3oyekVyMHQPkP+wUG53oOukPnwxSU5iOx+0JNJ4YYY+1Gin46Un+7kNYjLxQUM2WgPXpS0UuHUArcgJuzVFi+v4MaILYaxCUEjphPcKS0pUmgfM+j3Ou5D6faF8T4WlVQllGmYV6tD0rFJzEUf3+YHi8Xkd7e9IXKeDNxrJTq8Jm5vKU5WqDryI5bax7DSF/KUpJHpSjPziyXiqAipJtQEX7wZM1P+rmo3rD7n2JUehPDymZLEg0IABFd68YbMtKACEgHdIpbVtPSFxPUk+VBUrk3COKnKICVApA15U6wBVLATElyD5MqWLuQQLbbx4SlAKbKaul+WzN2gUsIDmtaevcQTMWHlZiRQ37WjBsnNlzcoOUKWQxq4TRjS4HKEJ/hKy5UQouXY2A+sWiMUwU6S2jmp91hWZjvKHZDqLvoNKjhrGTa4NLb2Dwng8uispU99QOesXaJICQLDZgB6QlMmLAASetNx3DPWCKxah5SmrbbXq8ZtvkdUjy5ybBIPINTmIrMRLZVwTx/aDz5ialXycHpqecJqWkEqcq/wAWDADSGivRGdjSvIPmKS4Iq+nGG5k5OUZmL1FGdzSKczXBSpKn4VNPt3hwzPIL8H0H5t3jNWZSaD4cOCHN+ncv72gP9OHqojZVDW8LrnLCaa9T/DxCWmYzEpIeg1AYbxtoN15LBaWIchSVaEJDvtlH3j0kC6nDUGY0P3f8xES7JU4OwYNvygE/ATiwRlYauzCFSXZR7nwPfHAFN2q7+6QIzypvmcD3dnH4hEY1vKdOHrwjuFnnN5SHAZie3Llxg0LuyP8A9QS7Sy7GuX76aRCXKnEaZjVnAI90gBxk0hnSC9SBWmmsExGLUCnMa2BZhWBTGtMfw8mZTMoUFv3gk5SrAV3JoPzCOFnTgmrKVch/QfmLAWct2aFKx/g8fYBgSxobR2XRw5P2jmWt+kAcr/EpbpIe2nEbxRYfBTCWIJSxre3AGvXaNPOlEF0pzOGIe7WaIJBb5G5N7EUU2lSJygpO2CwqSEgG+rBvuYMvhBQngY6tETY6ElJO57RSeN4BTZ0hy71VzfrGiKulvdYpP1TSXZT1AKbB9Du/2hlyT1YpxdmOlLS5Kia2D2fnBZygSz5WseHS8KBCkkqVlqRQ36NEF4kBQzijGhG3u0Xo8wsQqYKAv2j0VivFqnzEcGjkDbP0A2UrwXPMKlLVQ/LrazvUcYdkYNKUHzUAbzHUh7vTsI6s51eXzNUlJYh+B1gplfEl5UfM9Qo3Gt7wG2uTvSVYQhhsXlBRc7i2xZoIqfLDpAUX+bzEltTeITwiS4CXL1OlNOJr1h6WmWplpS1hUeVqvXRrnlGdCrdxYrK8Nw6kuSzlqln5teOyfCSHaY4qK15QPFLQk+RsrsytOIJ2Igc7EiX5ySxFK0UTwvBV9C7vYaVKmSyMqLnMSHL8LbM2xeLNGKVl8yVEnQIP1UzRXYDxTMSAzg+V6U3GhN6Rcf8AIIzZS4VoDSh1bUPCyb7LadURw2BJUFLemhy1O9LQTGhCQCoB7B6uO3Ex441LVzAe/wDF4BicWggOxSdVDQ7OPbRPsd0kV2FTmXeYCCzZHFdy/DSsW0mVLKmIcjUG3MPTqI8iSyypBoGdIap68GtWJzVBIKuhfbjqLfWM3ZklFHv6Igf9am589I4qUtgO7+3MGw8xJIYhxRte3rEp2IAuHtQU3s97QMjKKZWY4AJNCHp5QTxrtC8maWzOoDYj1rF1OmHRmaxFe9jyio8QlEnMxCRRgCeDs/ukNF2S1IVlHviFTBRBo9uzbGsAn4ValDyhnsTUUHpS3GAyJZQc0wqBNGa/Gto4vxQhYUWA2N3r6MYavRJyX7i1zJQoOCS2hdiPWBJxuYqC00B8rvsLG0ew+LQtQOUZm/l26Q8jBm+Ub39NIXgus5QKTMCWAUBwIesGxSmej+ldP4gqMpLlABFnIJjipyVDhypzc3gdh4VCUjEkUKRd3bq/OFJ5c+Z2s441qdIbxUlgS+YtQHY6c4UXPCQz3LkbFvUs0VRzOwkqe1Up3D8fw8dEibRRKQnKX0P7ftAkYglQSLgWalaG8EllRbQM16kDb1NNjyjNGsKiUo+cqemvDrwEH/5BkqcVq8BfKzkkCwAtT6vvHJqs2hqOldzraBXsbcqwek4tVTlcML++UHwiZUxLsxuaMXhZc1SQli9a+9zA5U9ZNmD66sNK30gOI0Jlh/xssOXJzEVzN2pBcWtKWBpxeK746mIIajuD1tpCeNmmYlnAIe+297wNvsL1a/Si/TPlioU55H1eCJxAID0f3+YofD5aikArT1evaHJeDlBytTk1/uvw3LwGiqkyy8t3Db0+sQmSw6blrHaAYcywA1nagLvxGnOJTsaEjMQQNmseJNIWg7l2FXNFyQ3vvC87GAVQCwu9Byrrwj2HxgVVrWf6x7EyhMZy+WrAUMbvJrtYJIxGYOLRwzGvf3rA5gTZz5jZj3LC0RUCkGoHR4wbJlW31/F4V8SIyEqBI2D/AGjnxKlySf8AUdr1hTGrqWzK4kN6PeGURXIxniCy5UJeQaOfzUxUzlGhJ9/aNrilEHzAcBQxU4vDy1ggBu2kdMZI5JaZmVS6/wBv/wBo9FqfDk/4K9PzHYfcifxl94fj1ykhKgnLdwak7vf+TDyPG/MMqhl1GzcX4jSA4zwmoSCDQGtGq1Lxzw3w9KVLJAUpICg9tu9PU8GRuMslqksFsnxcsDlzD+5gC1Ntnfgd4cwuMEwFJAY0Lv2AoNdNxFDhZSpM2rETCygNRpTT+YgvFqkzloFQkJvxA43reM9NNYBHUaeSz8VlIS3lyuNr1vwt6wthpYOUhAUQfl+7xNPiZUk5vMnUEDnEgUmWkywE1OlqU1rzpEcrkaUU3aJy8IcxWoZHqzjYUZy8STPQryqIFfKDQ3JueO20KfGVMCc7dCdKXgnh2FSpRqTs+lbe94P8hjd0h2YkAEFRY2Og0q2ldd4DP/7CnOgFKaAvf8v97wjiMSQciaMSHe5B+kAxOOUilDoQwalXHaMoiuZoPhrBeWoAJuH9hq2gmHnBYCllVtAajXlGe8L8WUVtViPTlqYtsNiE/IgFLuxGnR9y7UhZRfZWMrHUqD0sHAYZSSdi7EwxLnJWSB8yWoTbqOsVGLKkEMqoIbav0/eFPDpsyZMOUgEVJOx2a/eF24sym7os5s2cpBGQg2uKtrwhbFCbLHmKnYOQCQO3GGVpUQaskKa9a62iMzEq/sJd2Lnba9YyYGgQkzGzKUkl6Au27uYXmzVKoUAl6OnTd7HvpCOIxUxawmjjtsfrFph5CigLUojLQBNuzUh2qyxVkeweDyoClJSgtoG7lzXhHv64oYXS/ftB5GJcAFyGufSghXFkk0pqH7RPsrLCwOoxUs/KUuTYqv3r6R6cUqDXDMz6GAYWSzupRIrYVaD4SWArUk3eo7dIzGFZ+ACnKVEOGLGjCrdWgUvCTEGwLjy9+wi2xBy2A1PvaK6dippVlSQGOtr8oKm+BZQXoXnzPMy6KdnFupEenrKSGPIAP1HfpWLyZJ8r0dtqdtde8VuO8MDFQJY6cdxtDwkrJy0qyKKxIsK0tbv1iCcZQEUBcEe+Biqx87JQP8zd6UPJ4EhayEKcFKRR79RvTfWLNImXc9SQklRIDgBmrfnXeIypBKAQsbhiHLlz/ELYMzJoCXSAOFOOl4sJKG8qGox8wpxtrX6xORSMRdZOpfW1dhQkduERkSiKP01bXjB0XYABgSWsT9onhznDin7HhzhLDGK5JIR/jpfY9YaMtmYpTYlkljvWvpAUTSDrTidesWR+IHzFNBRnpx46QrsqqE5aizLUFOCzjs9X313j2HSUpIcl7B3Z6UtSCFZdtSffSIpw6SpKFByXO4BAqzwLsLVATKdOVRZxccOkdlKyACh3qPprBZ8gIOXs9bc49KO9HqGrtd+MYANeJYN9yPSIqUBZgBxa+7vBZyDVVG1qx9IgtRNEtYXAc3ucrwTWBSCaAAff37EJOh0ghzWhFLG4etYMuYzghyCz3p6RWYieHfKH0vDxViSdC2JlKcuQz6CJnwiYlOdSEhOoJAPqf34Qz8NR+Yivb9oFjglPlL0D0tFEyWGU3X0/ePQ5kOje+keg0Lg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8" descr="data:image/jpeg;base64,/9j/4AAQSkZJRgABAQAAAQABAAD/2wCEAAkGBxMTEhUUExQVFhUXGBwbGBgYFx4dGxoaGBwcHRwdGhoaHCggGBolHBoaITEiJSkrLi4uGB8zODMsNygtLisBCgoKDg0OGxAQGzQkICQ0LCwsNDQvLCwvNCwsLCwsLCwsLDQ0LCwsLCwsLCwsLCwsLCwsLCwsLCwsLCwsLCwsLP/AABEIAI4BYgMBIgACEQEDEQH/xAAbAAACAwEBAQAAAAAAAAAAAAADBAIFBgEAB//EADoQAAECBAQEBAUDBAIBBQAAAAECEQADITEEEkFRYXGBkQUiofATMrHB0Qbh8RRCUmIVIzMWU3KS4v/EABkBAAMBAQEAAAAAAAAAAAAAAAECAwAEBf/EACkRAAICAQQCAgEDBQAAAAAAAAABAhEhAxIxQQRREyJhMkJxFBViobH/2gAMAwEAAhEDEQA/ALNE9UPYTFkXFDpCWJKJYBWWDt1MYrF+PLEwlBIfi+WpDClUtXttHZq60I8k4pn0nEeKpZkhusJfHJNo+dY3xUrUFG4SEkudLHuSX4xpP0545LWBLWohaaKKzc11bYA9Ynpa8G64GlFmgxeO+GgqJfYDUmwhLw/x9cxWWYkJ4g2oLvV454lOBBEvKtQemgYX43B6GB4A4czVJUAFGpcMCR10Bt+IM5fZUzJYLY4gjU944qav/aFcZjymdlBSQACQ3m8xLEF7c4Ywk34qAtJLHcRZTi3QjTJonK1HeDBajqkdTATL4+kdTL/29IbABxMwBmNd47NxZ/zHQQqQGakSRhUq1AIhaXYbYdXiJO0cGMT/AHEHpblCkzDp0aIlAENtiC2WMvGgWFeQr3ERmrSo/Il+z9jCIVz7xLMk3pG20a7GkZQDRjzeBhCTWkcAAFh1gsjFBL+UGBno1IArLYWg8qQoihTliCpijXKkdImhZ1SObQW2CkSm4AaKfp9I6mXLSap7kkQIJpePGQP8oFvtmpejs4SjYNyf7wBUkH5fWDmWBao93gkybplFNv4gqTXAHFPkVGDVw7xMYA6qT6wT4xZgn6RDmkQd8gbIkF4TZQjycHRyoA7V/ETzD/ER0E6J+sbdI2yIsrDkR6Zh1C4I6Q1LmrFk+kdXi1WIH3g75C7InpHhRIdSkpDa37Ryb4a3yrSoNygSlk1q3OIhR3PeN9vZvp6IfAO0eOHVdoJ8RW8cKjvDWxaiAKI5lg7x4qMGwUhfLHMsGAgyZ5FKdozkzKKE8sTl4dSrJJ5CGFTAalI+kFVjlM0Byl0hlGPbAnwub/ge4hRUsi4I6Q6cSvf0iEycTQ+sZSl2Zxj0J5Y9ljmNm5EEgB9HPvl1ipwnjq05krCczEhQsG0KTya94WesoumCOm2W+WORTD9XKFPhgtrlNeN49HN/cdIf4GB/VWPUoZMqmHzeWmjMW1DxiySQodAbhms55ivKPf11LkvQ3sKfRoGZqVperJ0GjcI8/UlvluOtKlR2WRnSAnKbO7uOepLPFsEs1dP2cxSSMQTMYEhxWtgGqz0qTSprGpkYdOXctTrw92icotsZIBh5ikmiy57Mbg8OEOyFhQSgACZmLmr0HHi46RWyVM6SGUKvoXtFp4PkUFufMA4qWVqCTzY058q6Uc5A+CcjGqlzXJKh/er5nTW7WOjPx57GVNVlADANZrfiMhLnIQlRzHMBYMHN7kOBptDGA/VxKmnpCXJqkFgHLA0ZxHTo6kI4bEnF9GlL7wOYSK8vUsPWK+d4/LFkrVyb80hXFfqFJdIS44mrioozM4jofk6a7J7JF2lCjeCfA4xUyvHCr5ZRLilaX3gGI8cWCaJS2nzHvQUv1hZeXprsK0pdovSjaIlGv2jKo8WmTSfMWFk2fjS/KI4eepbgzKEWKmBpZ36RF+el+0ZaLZq5ONQ3lKVa0a0V3/qaUo1BADudm+v7xUS8L8NJUlayo0CcmhIurZuEJYqSGBYirZUhzzYCnXjE5+XJ044H+GuTUy/F5SiPMa6l4c/qpbAhSS9mVdusfPFkvlCTex/gw1h5KswcECtiAKcTrT6Rl5s+0gLRTN0nxSXX/sQCE5mcO3Dc8IosV+tVWQw5h29Yq8ZiZAJyyyt7Ekpym1ACXDbwjMyqTmQlmLKBU5dtAwbm8JLyZT/A/wAaXZdzP1NMKS4S7fMKF92h7wjxsrcL0S5Oynswu+lIyIQUjR9T+N6Q34Xiykq8oUGLgjUjyu/u8LHyNSLu7B8cWaUfqFAUQXOzHTT3wi2TjJWUKcsdfYjCy3JqpAINXoG1rZ432Ew8iVIUpaZbFBURkqxozkl6/UQ8vNnFDx0Iy/AljfFpSA4dReoCtPzC/hv6kQVZZiB8zODRtHBd+kZzBzpQX53EtyGCXYHcC9rwzMThgsmW4YgpUCdda7UpCvytSTsVaUaNV434tLTKKkJZVkkaPqxIBFDC3gnjiZksZiUzLUsoCrtpx0+kZpM1aiM5HAlkpBO7C71eIDDrWQJTOS1Sx46sB1tDLyZXZvhXRu1eJN/eKe7Qhi/HkJGZTnhlY+sUuL8Km4aWZ6ynMQAUlnSeQJCn9BGd8Sx6lX2f3WkLLzZftSElpVyXUn9WzviKIy5SXKDZIZg2+/aNLh/G5amOZIJFlacK0j5ghOUeVq6OduL0rEkYhR8tzW3AcaXpC6fkzh+QOFn0fxDxtCFZSATR2oxJZolhvFZS1ZQa24E7Ax8/R4gogA1AOrNxL+7RcfASyZoIYlNBMBNKfKS4IN3ikfNneQfDFo1s/Gy0UUoA7awckUre0YfF5pkwqSoUNQb+tya0hoqXLSBMUQgB2JUDwYezSKLz2syX8A/pzXNHc6Uh1M3EtGRkeKhIJQpbjZQY12Is7Pzgq53xZY/7FvU+YpcPsMta22hv65OOFkC8d3yan/kJZVkCU5mdvYiZxQBZkg9IxJwU66VIDXdX9ovZIt16RGdPmKUHckMAQXfbd4ReY1zEd6Ls3S/ECbkd4AZqSQKZi9M1S1y0YbGYWYkpJOXmTqdfWj0aKqcpQUcpcWoWvfW14MfM/wAf9glovtmy/VstYloKWbNUM78CQaJdn6Rj8RmYrzVJqLaUaltA+0SlYtYDJWSHPl3cMWfca/SB4o08wJINAdbbe6RDV190rYYx2qgBnH/Id/2j0cXPkAkfB9Y9Efr6/wCBsSWUq2tar+6RBGHZwk1Otb8m97wRUwhw1RueHVz+YX+MQwHmOrGGVhLLw2WAGoVHvSH8FMUhRJL6ZSNL3DFuHOEfDUMSdiL104weetzQDloPdoS84GJ4of3Bkg1LF2Ow3uYhJJ3LgHNxKfq9O/SBLmAJINokCwAoKBzwSKN6XhrrkxYHCkhw7kPQd3MJTsGVGupDAO/809Ya8JxSApRmIUU5WDLKPpU1vBMX4vK+Ol0KyqSlIc/+MJo96m4vqdwI0c8DJJoHhVqDJHynqLFi+gEFxkr4a1JYpJF3oczEWJcWiWMnJCvKCLAAB6WqWrXpHcRjQZeQgdHJca0eEWHRlQuMYQDmUAlLOWbLy6w5hZpmKzBAJCXJBIoTUtYDX20V2GwqmWZqh/kEs7WYqD1VQU+8STOKSQPNQJcAAuqpYs78BvDKSbdBTHciQ/mrQBvmDvm0oG+3KBqneYDQA09A/C+hsIBNJSoE/NZqUCnrrWl/ZZwqWUaOTXSnDlR4EnUbNZzG4pa1hWZRPO4B3iEuasVH4B4nepieJWyiSA+jVIctoLPA1l2I0sFCx7uBGStIBFE3KdXNxXa3OIoxR2YWelff2hVayXpVr/iEJJWQVnSgpUkXH5+8Hb7AXMxILUp/kG+ml94ZkjICMqVJNSCHcsz8GHsxSLBUGdi1j3NRDcnFZUMSSewG356GA0zWPnK+Z8r7EEDk8cmKSlVWJZgVW30+sK4KTMygGWVOSSaioL3BYX5esOq8NWohR6OMx9LH0rGnFJBoY8IkJXNQWKpb+YUU+wZQqkgcbiNF+p6oQa/DT/bZnt0AttWKr9MyloUoqBylspTV+PBtjxh3xXGoKcvzEF6PQ9LjS2sQm8l4pLTdmZGNSSzEiwAAa/ePTcKWzBxukqD9COusM/GAo7bBKbUOvcwsXJ8+YGjDrcli9Xgb2+MEASVu7BRUdAwdnjsxU1NCkorT/bc7tEyUTCGUXFiQ+oJdg4pDHiKMygkEkbk0G7ekWhPBuiHiGNmKl5SoqHlLBTuQOd+DxUqmFiTQm2/0s0GokFlPv1hecQBlBuKDZ37NAeRZZZAAAZQXDk10fj6x4qAqCQADR7n2DA5dXcWZixan34RKYqmoOnM8oLQp5ANmNWU9ObHjWH/DFBYVwNnoTwNISStTO2rgdPSJ4WflISaKavFuPPs8CV1gw7iZINgQrQEv2Ji18N8Sxct/+4sQKPmtQXsNGiuw0xID1U7+bYGrBvSF8SpQYuojalOPKFTbwPZb4nxOYskqIJNCza9mgCZzVao4Vpt72irUoAZWobsfSkN4bGAgA7XPAw0ZUbcXU3xqZMlFKiGLVZi2z17RXLwZyBQWK7KOalK7W60gAUhVcyqbH8iImcArKK8H6Xhk+g7r5IYzFKASHJHAvbU8YQnYtRSE/wBpU+hL2fn3i0mS0qHmHI+w8KzpQBGVuta6Hn+IKqxQcphUM4OzG2oZgIBPxAeppyuX9945JwZSaEWqNjpf6Qr4jhy7s5tSxGtBWkClu5FYCYoubX4x6DCQd0dz+I9D7ogsFNKjpTixaITZAoDWtQkVbSukahckMQ49+/WOS8FKL00Z9YpQ9Gfws+mUWez1fYw4qZlci49QKONesW0nBSkNd6X14/QQPFYAKNElv7q6Qu3NhopjPCiQaA624kbPxg2HmZgL0Bqdxw7d4mvwtaSAkBudx9LfeOKwM5qJ8oNUuBQddodpGojgZZUoOTlSMyj+Nw7ROVMKlqLO7X0TXs7E/mCDCTlIUgJEtKj5g/nLUDM+mzWhmV4eE1OauidhbiTyaBWMBrB4zUpDOBmpVgKCz6AR6UEoGeYUk3G3ByepZvpC/iAlZkoAWTQ0S4NXcvTa8SSpYUE/DKiAC61EB+GUM/WEcbVBoZVPCUZlkAGw3L6ahL8KvThXSlLdjlGXrcmgG+rnrF/KwiFSyVy2JeuZ1dFKJbkKGF1YSW6hKzfEFQFNWz0KWVv1gxpcBoRw+FSqYWmLztViGpuAGbpvDK1LAJBD2GYGzC7G9dQ17NHsPgleZWQg0LqFKaAAC1aaV4w6qdmI8vmSGoGe78i1AfxGf5MVcuYpnXUmjgpuOAU9HGmsSz6nW4/n7W9YnLwzvVQLl0sAOH+z+7QwvCpDixGoHHa31hgCaWKk1q9G1uwd7W02hYzWtUsNdTUjuYuML4cMwVmFODO9+sKSPByQUrD+d0lyCwdq8XMTkzNFKgvNVTVqEhg2oFC0MiZmJCUjR6gG1/rXjHfFfB5so5kA5WenmYndn7wtJw8wkMlQOtHfe9L7w1WrFo336QmKWlfxCGDauxN92GrRpcPgAlOagVqXd2sd+kYrwLHocuBKLgMAXJtQaaPTSNojJlyJmBxU6kVoK/vHJqJpnXpfpCjBj5mAO4f2IpPGEoyqAlpUQKn/AB4PpE/GPEhh5bkglT5cpOlz6xj1eOTFuc1NmZu9usCEOwauqlihZIOZUzMdsvB7kmrFi3CBK8TGYp/7Ca0avTiO8dk41CixLV5Oa2aLrE+BZGWSFFJBAKqhyHbR21itZyjmWSolzytg5AJAB362eh93Ni5xRTM9+PHYcKdIeRgEMAkJzGulSeQpUN+Yz2PSUnzFqkM7H8Q2xWZ4CpT5VE+Wr7Of3rA54cmz7Nc9vfCCSS6AQfKNNfKN2qKGI4hICnD9bgV/aw0rG2uxBZMpgSQoBiWfpd/bwUghyb/ThwiPxyoE6AOrVhw3t6RLBylTFGrMWcBxT6a9obbJ8moihRCUu9A7tU700iGHGZalXZhy4Hj+Ys/+KQQyionUg0p/EMyJctLslIalKPz40hlps1CUiaCkkEUFCaexQ7xOUSQ5UP8AUA0I3qHvTpDZ+EoVRRwCWobbe78YlNwqFEAE0oPerQr0n0EqF/NXZtOmu0RlHgR6W+1Gi3V4anMCKMKvrrvfSCTPD08tafm/CMtNgor8Ph6JKFVIqNTxYD3SDYjD0SR8woE5S3ElT1rRofwS/hhQookvVNhZrxNacxqBxNi9tKG0M0+0UpUUipiiCF0TbvAJSAGY2s9e/wBYniibP/OhY8qRXGWsLICy+Us37aP9RGjCyZYzVf7AECw/DQgvFIJzKoRsT7OnaPTFO6yPMb89KA0LRJeELAFJa1Gd27dY0opGYD+vQKBQbl/+Y9Azg5IoXce9o9AqIppCCASb7eg66wJIUHDa3enOJTpZJYcxt68IijEMop71FNe8XKHCpbO+1tfbwxhiTStr+7QqmWCoqcpFT+fv3i3wuEzAZWIb7fWEboJBEgkUId2BJYdSdIjNwqkMFMS93evCIy8MqyqbDWGpCAaGo5doHfI930KkFqKrxG9O0enIVlrwq7a3iwUoVDCze3+sJY3DzHdJcU+nZ4NgaPJWoAMzcq7R6UleZ6Mdj36/aABMzMEgBTtr0vppD2DkKILM4N3pQ7a7d4EpIyQKbi2BAblwYmIDEgVYOLQ5MwinNjyFeohRaFXIYM73e2mn7iApJg2kpfiGZxU0cd/feClZDMfKaVPv2YFJlS1JoUilt2c9DwiE2axCad6Q6yZqg4WA1B3iacSlxTSsVswiziznjygacRtQ31f94Ipblf8AiRTfT9oDLxZDuBrCsvEOTTvWnGB4heUjV6tGCW/9aU5TcHT9+sW8iSibLzKAYlnAtcUIo/vaM4kPKb+7ZQvX/bl9ItP038RCSMqgCakEU5VHsRz6qwX0o2x//i0EgEozJoCWJ58esMKmhAym4sRr1DRJYTq78ojO+UsMyhUUtr+8c6zyVlGuCt8XwSp2XKKJuSctTV3safSK3E/p80AmJIoC4Ot+d4fkY+dlcsEuzd/xFhgFZ0OeLi5/lvrDu4klBTZQyf0oE5lBdSQQWDU/12i4KC2WapNG0voXHu8SnBaDUnIRYgMDzekUviKyCQS4ZxTQteHgt/LDJKHQ1OQkJ8ygou6WDZSdABpzitxOGRMLqFA7A0pa2gvC6XVY604t9LQabhphahavYfYx0JJEW2yKEykg5UsCa8S/caR7ykBwLNb37eIDALIJLhgL6103t6xDBSVrDEEN9+UG0JRGX4TJUcxcEacb1prB5jJZKRyo5789YZRg1INXIGgDkkUo3GAYpZHmY8W2bjry3g2hqYviscEAMKkjVrtThpAE7srKKUuB0o1Lx6anPZLnny6C+sGmYRScoUXDVLgKtb/aNuQNrZFOMFgBfUfbVvtDElL1KmGof7xWoLGjMTqACBajw8VJsGu9j9D7oI1moIvEhIASp78+8BM0qZn1ZoGuWAa9786QaRJyMoV4vQ899IyAcSlWZ6hw42qHvr+0TE4OxsD3YftAjiXIFmj0yUHCgps2jv7aCAZVh0LHm7QeVgUpFmu4GrhmJGjbQNBIYU5x6bigNy3ccffGFYRedgQHqkAitNrAb9YUVi0pC0qIBDAPq5u1qfiC4ycSmxKhpZ+LbcIrlTGHmHGz+kQnbeRWwxnStZS31r+0egaPGUsKntHIGfQLQWX4gSGc8KbQxh/D1T52RJCWDnM/t7+sK4XDBRqwmM4Jep0fRrd40PguAlABcxX/AGCrOR5i58wsTVtmHe05UsF9OFvI3hP07LlgKUpb0oT5eWU/kwzOmoScrkF6VPO3SGRi0zklKVW1BFxXZnpFPjcKlavOWLUoXYXD634RCDbf2OmcUl9Qk/EpUsGoLMW+0RGOCspOZNT8tHYAsXNdKwqqWEHK4Ia52fY2i28JEtQBCUHpWoD0MGbSE08ug2HwaFgEpBcfMAxvuK9qVhY+HFKylKQEuS+atWq3LSLlTgDLbk5aEMZiFVA+ZtqCz+awppyiUZuy8oKipmy1DM7ZbA8AdtKCJ4clKGBB1YUp1rvB1YXEEeZaQ2wcMLkkswbSFEziP/IHb5fyKPFlK0QcKOy8UpgzUDdNSe3rEpGKfyqIe5+u28EX8JwpJILHWlQ1R27Qv4jhywKQ5LC40vxrDKie1hl+EJWgmWrzgvwL6UiqxAUVpCQ9jmUW0s5oLPD+GUtTAoIoyi9PfCJycIo58j7kvrtxgbq7GcU+iqmeHqSgrof/AIinc0AZ9YSlgvq35oeUarAYQgOzh2AP3eIf8YVkkpCRmpoVb2grV9glprozygsCmttj+d4ZweDzMlZAfXNZ9bxYYjAhwEEmpFvT6vygKiZarDYuAXHUVh96awIo08lvgMJNkgplFEzd6Hp7Ai1wUyawzy0IpwBPG9IR8H8RKiCpSW0Dt2YVi3xCUTE1Jb/UsW2PDhHJJvs7IrGCSZpUHSNN6QFRU2jtUPY7QPFlPypAZKXbbjzhX+rWFKBc8NTsYEULOS4DfCcBK0ZiGNQ/Ym8cwksJcgmt276XaCjELJAAYOOv7R2TiGLZAktoOlW0pBdmxeBbELzOCGpSrdvesVw8OJNMxqGDHTQnWH8SgqWDuN9duVbwX4+Uh9CGF9f4g7qWCdewUrwJIOZQGbZ6B/4iyTg0AM3Y/e8LrxhqAoV02/EdkTixCizU694V2+ysXBOqO4tCQAlMvMSeDBtVGrCAysKE38xNgw+nLUw8wo6iO1fSOYbDJQLkvqTAyPSuxPCYFQCs5GZR0sBsN46fCUEuQC3HWHMQUtUZuB12oYFKmg70fan42jXINR4ED4LKCxYagWN3cNVvxDB8IRmzGvBg30+sEMl9GJLqJDuNgdP2iOKllSmAKWFVDqABWm9tozb9gSS6KTE+CIVMPl8oN2JbgNiftxjmF/TTqzFwmrCxPONFKKmevUv7/mOKfUim4ENvl0wfHHmimX+nQHIoTV3Lvys3eM9j0FCih2Iu1dH98o2WJmqCXzsLUAubVaM/j8CgpzKU6nJDVLnU72HaK6Un2yOrBdGbXLVmowOoNL6cRDSAQpim2gJ7s1n+0MjDjOSEFbE7ljYvuaDpDUn4uWkoB9kh/UxZzoktOytE4BgSQSbkVHOOYicQWBfYvV/e8WWMwilB1IsLH8ZjFKrDfCJFQrkKcq3gfKuxJx2gZuIIoQH3H53hVU5INypQBp9z0h7EKU1UhQNvyaO8LzcKohkulmJq5PAcIE5RaIsW/qE/+2jsI7CqvD5j2X3j0DbH2AuP6VIIoRUAVU7mzWh+WhZmzHIyqUfM7AE7A3Ov7RoJ6UhRyjzbaEu+tjev7QliPC0qGdUwUFEyxsXoK7131jLUO3ZfAijHBDKE1yC1AdBW+lRWprxjp8YWtghIK65gXDOwHOpJg+K8KQcmoLAGt1ZiQQLWG/pFcnAlwxykalgyTudKvpDJxeRWpRwNrlfEJzTAlRBrl+3OkWfgJkyX86lE3oyekVyMHQPkP+wUG53oOukPnwxSU5iOx+0JNJ4YYY+1Gin46Un+7kNYjLxQUM2WgPXpS0UuHUArcgJuzVFi+v4MaILYaxCUEjphPcKS0pUmgfM+j3Ou5D6faF8T4WlVQllGmYV6tD0rFJzEUf3+YHi8Xkd7e9IXKeDNxrJTq8Jm5vKU5WqDryI5bax7DSF/KUpJHpSjPziyXiqAipJtQEX7wZM1P+rmo3rD7n2JUehPDymZLEg0IABFd68YbMtKACEgHdIpbVtPSFxPUk+VBUrk3COKnKICVApA15U6wBVLATElyD5MqWLuQQLbbx4SlAKbKaul+WzN2gUsIDmtaevcQTMWHlZiRQ37WjBsnNlzcoOUKWQxq4TRjS4HKEJ/hKy5UQouXY2A+sWiMUwU6S2jmp91hWZjvKHZDqLvoNKjhrGTa4NLb2Dwng8uispU99QOesXaJICQLDZgB6QlMmLAASetNx3DPWCKxah5SmrbbXq8ZtvkdUjy5ybBIPINTmIrMRLZVwTx/aDz5ialXycHpqecJqWkEqcq/wAWDADSGivRGdjSvIPmKS4Iq+nGG5k5OUZmL1FGdzSKczXBSpKn4VNPt3hwzPIL8H0H5t3jNWZSaD4cOCHN+ncv72gP9OHqojZVDW8LrnLCaa9T/DxCWmYzEpIeg1AYbxtoN15LBaWIchSVaEJDvtlH3j0kC6nDUGY0P3f8xES7JU4OwYNvygE/ATiwRlYauzCFSXZR7nwPfHAFN2q7+6QIzypvmcD3dnH4hEY1vKdOHrwjuFnnN5SHAZie3Llxg0LuyP8A9QS7Sy7GuX76aRCXKnEaZjVnAI90gBxk0hnSC9SBWmmsExGLUCnMa2BZhWBTGtMfw8mZTMoUFv3gk5SrAV3JoPzCOFnTgmrKVch/QfmLAWct2aFKx/g8fYBgSxobR2XRw5P2jmWt+kAcr/EpbpIe2nEbxRYfBTCWIJSxre3AGvXaNPOlEF0pzOGIe7WaIJBb5G5N7EUU2lSJygpO2CwqSEgG+rBvuYMvhBQngY6tETY6ElJO57RSeN4BTZ0hy71VzfrGiKulvdYpP1TSXZT1AKbB9Du/2hlyT1YpxdmOlLS5Kia2D2fnBZygSz5WseHS8KBCkkqVlqRQ36NEF4kBQzijGhG3u0Xo8wsQqYKAv2j0VivFqnzEcGjkDbP0A2UrwXPMKlLVQ/LrazvUcYdkYNKUHzUAbzHUh7vTsI6s51eXzNUlJYh+B1gplfEl5UfM9Qo3Gt7wG2uTvSVYQhhsXlBRc7i2xZoIqfLDpAUX+bzEltTeITwiS4CXL1OlNOJr1h6WmWplpS1hUeVqvXRrnlGdCrdxYrK8Nw6kuSzlqln5teOyfCSHaY4qK15QPFLQk+RsrsytOIJ2Igc7EiX5ySxFK0UTwvBV9C7vYaVKmSyMqLnMSHL8LbM2xeLNGKVl8yVEnQIP1UzRXYDxTMSAzg+V6U3GhN6Rcf8AIIzZS4VoDSh1bUPCyb7LadURw2BJUFLemhy1O9LQTGhCQCoB7B6uO3Ex441LVzAe/wDF4BicWggOxSdVDQ7OPbRPsd0kV2FTmXeYCCzZHFdy/DSsW0mVLKmIcjUG3MPTqI8iSyypBoGdIap68GtWJzVBIKuhfbjqLfWM3ZklFHv6Igf9am589I4qUtgO7+3MGw8xJIYhxRte3rEp2IAuHtQU3s97QMjKKZWY4AJNCHp5QTxrtC8maWzOoDYj1rF1OmHRmaxFe9jyio8QlEnMxCRRgCeDs/ukNF2S1IVlHviFTBRBo9uzbGsAn4ValDyhnsTUUHpS3GAyJZQc0wqBNGa/Gto4vxQhYUWA2N3r6MYavRJyX7i1zJQoOCS2hdiPWBJxuYqC00B8rvsLG0ew+LQtQOUZm/l26Q8jBm+Ub39NIXgus5QKTMCWAUBwIesGxSmej+ldP4gqMpLlABFnIJjipyVDhypzc3gdh4VCUjEkUKRd3bq/OFJ5c+Z2s441qdIbxUlgS+YtQHY6c4UXPCQz3LkbFvUs0VRzOwkqe1Up3D8fw8dEibRRKQnKX0P7ftAkYglQSLgWalaG8EllRbQM16kDb1NNjyjNGsKiUo+cqemvDrwEH/5BkqcVq8BfKzkkCwAtT6vvHJqs2hqOldzraBXsbcqwek4tVTlcML++UHwiZUxLsxuaMXhZc1SQli9a+9zA5U9ZNmD66sNK30gOI0Jlh/xssOXJzEVzN2pBcWtKWBpxeK746mIIajuD1tpCeNmmYlnAIe+297wNvsL1a/Si/TPlioU55H1eCJxAID0f3+YofD5aikArT1evaHJeDlBytTk1/uvw3LwGiqkyy8t3Db0+sQmSw6blrHaAYcywA1nagLvxGnOJTsaEjMQQNmseJNIWg7l2FXNFyQ3vvC87GAVQCwu9Byrrwj2HxgVVrWf6x7EyhMZy+WrAUMbvJrtYJIxGYOLRwzGvf3rA5gTZz5jZj3LC0RUCkGoHR4wbJlW31/F4V8SIyEqBI2D/AGjnxKlySf8AUdr1hTGrqWzK4kN6PeGURXIxniCy5UJeQaOfzUxUzlGhJ9/aNrilEHzAcBQxU4vDy1ggBu2kdMZI5JaZmVS6/wBv/wBo9FqfDk/4K9PzHYfcifxl94fj1ykhKgnLdwak7vf+TDyPG/MMqhl1GzcX4jSA4zwmoSCDQGtGq1Lxzw3w9KVLJAUpICg9tu9PU8GRuMslqksFsnxcsDlzD+5gC1Ntnfgd4cwuMEwFJAY0Lv2AoNdNxFDhZSpM2rETCygNRpTT+YgvFqkzloFQkJvxA43reM9NNYBHUaeSz8VlIS3lyuNr1vwt6wthpYOUhAUQfl+7xNPiZUk5vMnUEDnEgUmWkywE1OlqU1rzpEcrkaUU3aJy8IcxWoZHqzjYUZy8STPQryqIFfKDQ3JueO20KfGVMCc7dCdKXgnh2FSpRqTs+lbe94P8hjd0h2YkAEFRY2Og0q2ldd4DP/7CnOgFKaAvf8v97wjiMSQciaMSHe5B+kAxOOUilDoQwalXHaMoiuZoPhrBeWoAJuH9hq2gmHnBYCllVtAajXlGe8L8WUVtViPTlqYtsNiE/IgFLuxGnR9y7UhZRfZWMrHUqD0sHAYZSSdi7EwxLnJWSB8yWoTbqOsVGLKkEMqoIbav0/eFPDpsyZMOUgEVJOx2a/eF24sym7os5s2cpBGQg2uKtrwhbFCbLHmKnYOQCQO3GGVpUQaskKa9a62iMzEq/sJd2Lnba9YyYGgQkzGzKUkl6Au27uYXmzVKoUAl6OnTd7HvpCOIxUxawmjjtsfrFph5CigLUojLQBNuzUh2qyxVkeweDyoClJSgtoG7lzXhHv64oYXS/ftB5GJcAFyGufSghXFkk0pqH7RPsrLCwOoxUs/KUuTYqv3r6R6cUqDXDMz6GAYWSzupRIrYVaD4SWArUk3eo7dIzGFZ+ACnKVEOGLGjCrdWgUvCTEGwLjy9+wi2xBy2A1PvaK6dippVlSQGOtr8oKm+BZQXoXnzPMy6KdnFupEenrKSGPIAP1HfpWLyZJ8r0dtqdtde8VuO8MDFQJY6cdxtDwkrJy0qyKKxIsK0tbv1iCcZQEUBcEe+Biqx87JQP8zd6UPJ4EhayEKcFKRR79RvTfWLNImXc9SQklRIDgBmrfnXeIypBKAQsbhiHLlz/ELYMzJoCXSAOFOOl4sJKG8qGox8wpxtrX6xORSMRdZOpfW1dhQkduERkSiKP01bXjB0XYABgSWsT9onhznDin7HhzhLDGK5JIR/jpfY9YaMtmYpTYlkljvWvpAUTSDrTidesWR+IHzFNBRnpx46QrsqqE5aizLUFOCzjs9X313j2HSUpIcl7B3Z6UtSCFZdtSffSIpw6SpKFByXO4BAqzwLsLVATKdOVRZxccOkdlKyACh3qPprBZ8gIOXs9bc49KO9HqGrtd+MYANeJYN9yPSIqUBZgBxa+7vBZyDVVG1qx9IgtRNEtYXAc3ucrwTWBSCaAAff37EJOh0ghzWhFLG4etYMuYzghyCz3p6RWYieHfKH0vDxViSdC2JlKcuQz6CJnwiYlOdSEhOoJAPqf34Qz8NR+Yivb9oFjglPlL0D0tFEyWGU3X0/ePQ5kOje+keg0Lg/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178" name="Picture 10" descr="https://encrypted-tbn0.gstatic.com/images?q=tbn:ANd9GcTevl9uktPToKko7SbMkXFuf74dOdjkWlwPXnL5aXeN9WhNO9xOz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5150" y="4648200"/>
            <a:ext cx="337185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https://encrypted-tbn3.gstatic.com/images?q=tbn:ANd9GcT7zN_hWyxIahcuNFXpx9RepgIzdZGwk3Ni2HBe7qS1_LgxjiD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" y="4600575"/>
            <a:ext cx="254317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3711258"/>
            <a:ext cx="1825142" cy="1508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66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Congressional Commitment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2057400"/>
          </a:xfrm>
        </p:spPr>
        <p:txBody>
          <a:bodyPr>
            <a:normAutofit lnSpcReduction="10000"/>
          </a:bodyPr>
          <a:lstStyle/>
          <a:p>
            <a:r>
              <a:rPr lang="en-US" sz="2400" dirty="0" smtClean="0"/>
              <a:t>Neglecting BLM lands with wilderness potential</a:t>
            </a:r>
          </a:p>
          <a:p>
            <a:r>
              <a:rPr lang="en-US" sz="2400" dirty="0" smtClean="0"/>
              <a:t>Denigrating BLM lands</a:t>
            </a:r>
          </a:p>
          <a:p>
            <a:r>
              <a:rPr lang="en-US" sz="2400" dirty="0" smtClean="0"/>
              <a:t>Barring imposition of administrative limits on R.S. 2477 claims</a:t>
            </a:r>
          </a:p>
          <a:p>
            <a:r>
              <a:rPr lang="en-US" sz="2400" dirty="0" smtClean="0"/>
              <a:t>Blocking Secretary Salazar’s wild lands policy</a:t>
            </a:r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3124200"/>
            <a:ext cx="5715000" cy="36957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543800" y="4114800"/>
            <a:ext cx="1066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Sleeping Giant WSA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453213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Recommendations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4525963"/>
          </a:xfrm>
        </p:spPr>
        <p:txBody>
          <a:bodyPr>
            <a:normAutofit/>
          </a:bodyPr>
          <a:lstStyle/>
          <a:p>
            <a:r>
              <a:rPr lang="en-US" sz="2400" dirty="0" smtClean="0"/>
              <a:t>Expand conception of wilderness to include areas of ecological importance, even if they are not scenically spectacular</a:t>
            </a:r>
          </a:p>
          <a:p>
            <a:r>
              <a:rPr lang="en-US" sz="2400" dirty="0" smtClean="0"/>
              <a:t>List wilderness as a multiple use under FLPMA</a:t>
            </a:r>
          </a:p>
          <a:p>
            <a:r>
              <a:rPr lang="en-US" sz="2400" dirty="0" smtClean="0"/>
              <a:t>Codify restrictions on R.S. 2477 claims</a:t>
            </a:r>
          </a:p>
          <a:p>
            <a:r>
              <a:rPr lang="en-US" sz="2400" dirty="0" smtClean="0"/>
              <a:t>Strengthen FLPMA’s planning requirements</a:t>
            </a:r>
          </a:p>
          <a:p>
            <a:r>
              <a:rPr lang="en-US" sz="2400" dirty="0" smtClean="0"/>
              <a:t>Reorganize the BLM to counter capture by local commodity interests</a:t>
            </a:r>
          </a:p>
        </p:txBody>
      </p:sp>
      <p:pic>
        <p:nvPicPr>
          <p:cNvPr id="8194" name="Picture 2" descr="https://encrypted-tbn3.gstatic.com/images?q=tbn:ANd9GcQ-kWF746qCEFepZk3XltuINFNnoiQE_ce7zUfnG6dstDRxVLQrp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314824"/>
            <a:ext cx="2571750" cy="1781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2400" y="6324600"/>
            <a:ext cx="289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Willamette National Forest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4114800"/>
            <a:ext cx="2609850" cy="1752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19400" y="6096000"/>
            <a:ext cx="3429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Paria</a:t>
            </a:r>
            <a:r>
              <a:rPr lang="en-US" dirty="0"/>
              <a:t> Canyon-Vermilion Cliffs Wilderness </a:t>
            </a:r>
            <a:r>
              <a:rPr lang="en-US" dirty="0" smtClean="0"/>
              <a:t>Area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633" y="4276725"/>
            <a:ext cx="2619375" cy="17430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323983" y="6260068"/>
            <a:ext cx="2362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Pole </a:t>
            </a:r>
            <a:r>
              <a:rPr lang="en-US" dirty="0"/>
              <a:t>C</a:t>
            </a:r>
            <a:r>
              <a:rPr lang="en-US" dirty="0" smtClean="0"/>
              <a:t>reek Wilderness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7695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187</TotalTime>
  <Words>347</Words>
  <Application>Microsoft Office PowerPoint</Application>
  <PresentationFormat>On-screen Show (4:3)</PresentationFormat>
  <Paragraphs>66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Why The Forest Service and the BLM Have Different Wilderness Management Histories</vt:lpstr>
      <vt:lpstr>Potential Explanatory Factors</vt:lpstr>
      <vt:lpstr>Potential Explanatory Factors</vt:lpstr>
      <vt:lpstr>Physical Characteristics</vt:lpstr>
      <vt:lpstr>History: Timing of Wilderness Assessment and Protection</vt:lpstr>
      <vt:lpstr>Agency Structure</vt:lpstr>
      <vt:lpstr>Statutory Differences</vt:lpstr>
      <vt:lpstr>Congressional Commitment</vt:lpstr>
      <vt:lpstr>Recommendations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Robert Glicksman</dc:creator>
  <cp:lastModifiedBy>admin</cp:lastModifiedBy>
  <cp:revision>33</cp:revision>
  <dcterms:created xsi:type="dcterms:W3CDTF">2014-04-06T19:52:07Z</dcterms:created>
  <dcterms:modified xsi:type="dcterms:W3CDTF">2014-04-09T00:20:14Z</dcterms:modified>
</cp:coreProperties>
</file>