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6"/>
  </p:notesMasterIdLst>
  <p:sldIdLst>
    <p:sldId id="268" r:id="rId2"/>
    <p:sldId id="272" r:id="rId3"/>
    <p:sldId id="273" r:id="rId4"/>
    <p:sldId id="274" r:id="rId5"/>
    <p:sldId id="275" r:id="rId6"/>
    <p:sldId id="276" r:id="rId7"/>
    <p:sldId id="269" r:id="rId8"/>
    <p:sldId id="283" r:id="rId9"/>
    <p:sldId id="277" r:id="rId10"/>
    <p:sldId id="270" r:id="rId11"/>
    <p:sldId id="271" r:id="rId12"/>
    <p:sldId id="264" r:id="rId13"/>
    <p:sldId id="281" r:id="rId14"/>
    <p:sldId id="282" r:id="rId15"/>
    <p:sldId id="278" r:id="rId16"/>
    <p:sldId id="279" r:id="rId17"/>
    <p:sldId id="295" r:id="rId18"/>
    <p:sldId id="284" r:id="rId19"/>
    <p:sldId id="260" r:id="rId20"/>
    <p:sldId id="261" r:id="rId21"/>
    <p:sldId id="262" r:id="rId22"/>
    <p:sldId id="263" r:id="rId23"/>
    <p:sldId id="285" r:id="rId24"/>
    <p:sldId id="289" r:id="rId25"/>
    <p:sldId id="286" r:id="rId26"/>
    <p:sldId id="287" r:id="rId27"/>
    <p:sldId id="288" r:id="rId28"/>
    <p:sldId id="258" r:id="rId29"/>
    <p:sldId id="259" r:id="rId30"/>
    <p:sldId id="293" r:id="rId31"/>
    <p:sldId id="292" r:id="rId32"/>
    <p:sldId id="291" r:id="rId33"/>
    <p:sldId id="290" r:id="rId34"/>
    <p:sldId id="294" r:id="rId3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000"/>
    <a:srgbClr val="008000"/>
    <a:srgbClr val="A2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51" autoAdjust="0"/>
    <p:restoredTop sz="94660"/>
  </p:normalViewPr>
  <p:slideViewPr>
    <p:cSldViewPr>
      <p:cViewPr varScale="1">
        <p:scale>
          <a:sx n="112" d="100"/>
          <a:sy n="112" d="100"/>
        </p:scale>
        <p:origin x="-390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0424B3-3E9F-4AD0-901F-E7420FB720B9}" type="datetimeFigureOut">
              <a:rPr lang="en-US" smtClean="0"/>
              <a:pPr/>
              <a:t>4/8/2015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D674073-5271-4DDB-8250-923E8AD760A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19239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Rectangle 2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7763" name="Rectangle 3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A87B73-8815-4CEB-86E7-1A3C94C1A87A}" type="slidenum">
              <a:rPr lang="en-US" smtClean="0"/>
              <a:pPr/>
              <a:t>15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2FC5DD1-6089-4C67-AC2E-6AB4B1DE0252}" type="slidenum">
              <a:rPr lang="en-US" smtClean="0"/>
              <a:pPr/>
              <a:t>16</a:t>
            </a:fld>
            <a:endParaRPr lang="en-US" smtClean="0"/>
          </a:p>
        </p:txBody>
      </p:sp>
      <p:sp>
        <p:nvSpPr>
          <p:cNvPr id="1157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57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C48D1D-52D5-460A-AACA-4AFBD3825D5C}" type="datetimeFigureOut">
              <a:rPr lang="en-US" smtClean="0"/>
              <a:pPr/>
              <a:t>4/8/2015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F0F7B-0B8E-4972-9CCB-CB3AD14377F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C48D1D-52D5-460A-AACA-4AFBD3825D5C}" type="datetimeFigureOut">
              <a:rPr lang="en-US" smtClean="0"/>
              <a:pPr/>
              <a:t>4/8/2015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F0F7B-0B8E-4972-9CCB-CB3AD14377F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C48D1D-52D5-460A-AACA-4AFBD3825D5C}" type="datetimeFigureOut">
              <a:rPr lang="en-US" smtClean="0"/>
              <a:pPr/>
              <a:t>4/8/2015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F0F7B-0B8E-4972-9CCB-CB3AD14377F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C48D1D-52D5-460A-AACA-4AFBD3825D5C}" type="datetimeFigureOut">
              <a:rPr lang="en-US" smtClean="0"/>
              <a:pPr/>
              <a:t>4/8/2015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F0F7B-0B8E-4972-9CCB-CB3AD14377F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C48D1D-52D5-460A-AACA-4AFBD3825D5C}" type="datetimeFigureOut">
              <a:rPr lang="en-US" smtClean="0"/>
              <a:pPr/>
              <a:t>4/8/2015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F0F7B-0B8E-4972-9CCB-CB3AD14377F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C48D1D-52D5-460A-AACA-4AFBD3825D5C}" type="datetimeFigureOut">
              <a:rPr lang="en-US" smtClean="0"/>
              <a:pPr/>
              <a:t>4/8/2015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F0F7B-0B8E-4972-9CCB-CB3AD14377F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C48D1D-52D5-460A-AACA-4AFBD3825D5C}" type="datetimeFigureOut">
              <a:rPr lang="en-US" smtClean="0"/>
              <a:pPr/>
              <a:t>4/8/2015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F0F7B-0B8E-4972-9CCB-CB3AD14377F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C48D1D-52D5-460A-AACA-4AFBD3825D5C}" type="datetimeFigureOut">
              <a:rPr lang="en-US" smtClean="0"/>
              <a:pPr/>
              <a:t>4/8/2015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F0F7B-0B8E-4972-9CCB-CB3AD14377F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C48D1D-52D5-460A-AACA-4AFBD3825D5C}" type="datetimeFigureOut">
              <a:rPr lang="en-US" smtClean="0"/>
              <a:pPr/>
              <a:t>4/8/2015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F0F7B-0B8E-4972-9CCB-CB3AD14377F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C48D1D-52D5-460A-AACA-4AFBD3825D5C}" type="datetimeFigureOut">
              <a:rPr lang="en-US" smtClean="0"/>
              <a:pPr/>
              <a:t>4/8/2015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F0F7B-0B8E-4972-9CCB-CB3AD14377F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C48D1D-52D5-460A-AACA-4AFBD3825D5C}" type="datetimeFigureOut">
              <a:rPr lang="en-US" smtClean="0"/>
              <a:pPr/>
              <a:t>4/8/2015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F0F7B-0B8E-4972-9CCB-CB3AD14377F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2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C48D1D-52D5-460A-AACA-4AFBD3825D5C}" type="datetimeFigureOut">
              <a:rPr lang="en-US" smtClean="0"/>
              <a:pPr/>
              <a:t>4/8/2015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3F0F7B-0B8E-4972-9CCB-CB3AD14377F3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static01.nyt.com/images/2014/03/11/us/SAX-1-obit-web/SAX-1-obit-web-master675.jpg"/>
          <p:cNvPicPr>
            <a:picLocks noChangeAspect="1" noChangeArrowheads="1"/>
          </p:cNvPicPr>
          <p:nvPr/>
        </p:nvPicPr>
        <p:blipFill>
          <a:blip r:embed="rId2" cstate="print"/>
          <a:srcRect l="5128"/>
          <a:stretch>
            <a:fillRect/>
          </a:stretch>
        </p:blipFill>
        <p:spPr bwMode="auto">
          <a:xfrm>
            <a:off x="0" y="0"/>
            <a:ext cx="9144000" cy="6839603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0" y="0"/>
            <a:ext cx="42672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solidFill>
                  <a:srgbClr val="006000"/>
                </a:solidFill>
              </a:rPr>
              <a:t>Developments in the</a:t>
            </a:r>
          </a:p>
          <a:p>
            <a:r>
              <a:rPr lang="en-US" sz="3600" b="1" dirty="0" smtClean="0">
                <a:solidFill>
                  <a:srgbClr val="006000"/>
                </a:solidFill>
              </a:rPr>
              <a:t> </a:t>
            </a:r>
          </a:p>
          <a:p>
            <a:r>
              <a:rPr lang="en-US" sz="3600" b="1" dirty="0" smtClean="0">
                <a:solidFill>
                  <a:srgbClr val="006000"/>
                </a:solidFill>
              </a:rPr>
              <a:t>Public Trust                                        </a:t>
            </a:r>
            <a:endParaRPr lang="en-US" sz="3600" b="1" dirty="0">
              <a:solidFill>
                <a:srgbClr val="006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562600" y="0"/>
            <a:ext cx="35814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006000"/>
                </a:solidFill>
              </a:rPr>
              <a:t>Environmental and</a:t>
            </a:r>
          </a:p>
          <a:p>
            <a:pPr algn="ctr"/>
            <a:r>
              <a:rPr lang="en-US" sz="2800" b="1" dirty="0" smtClean="0">
                <a:solidFill>
                  <a:srgbClr val="006000"/>
                </a:solidFill>
              </a:rPr>
              <a:t>Natural Resources Law Symposium</a:t>
            </a:r>
            <a:endParaRPr lang="en-US" sz="2800" b="1" dirty="0">
              <a:solidFill>
                <a:srgbClr val="006000"/>
              </a:solidFill>
            </a:endParaRPr>
          </a:p>
          <a:p>
            <a:pPr algn="ctr"/>
            <a:r>
              <a:rPr lang="en-US" sz="2800" b="1" dirty="0" smtClean="0">
                <a:solidFill>
                  <a:srgbClr val="006000"/>
                </a:solidFill>
              </a:rPr>
              <a:t>    Lewis &amp; Clark Law School</a:t>
            </a:r>
            <a:endParaRPr lang="en-US" sz="2800" b="1" dirty="0">
              <a:solidFill>
                <a:srgbClr val="006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" y="609600"/>
            <a:ext cx="9010718" cy="5257800"/>
          </a:xfrm>
          <a:prstGeom prst="rect">
            <a:avLst/>
          </a:prstGeom>
          <a:noFill/>
          <a:ln w="57150">
            <a:solidFill>
              <a:srgbClr val="006000"/>
            </a:solidFill>
            <a:miter lim="800000"/>
            <a:headEnd/>
            <a:tailEnd/>
          </a:ln>
        </p:spPr>
      </p:pic>
      <p:pic>
        <p:nvPicPr>
          <p:cNvPr id="296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33600" y="3124200"/>
            <a:ext cx="5095875" cy="44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2971800" y="6019800"/>
            <a:ext cx="33528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i="1" dirty="0" smtClean="0">
                <a:solidFill>
                  <a:schemeClr val="bg1"/>
                </a:solidFill>
              </a:rPr>
              <a:t>“Cynical”</a:t>
            </a:r>
            <a:endParaRPr lang="en-US" sz="4800" b="1" i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" y="609600"/>
            <a:ext cx="9010718" cy="5257800"/>
          </a:xfrm>
          <a:prstGeom prst="rect">
            <a:avLst/>
          </a:prstGeom>
          <a:noFill/>
          <a:ln w="57150">
            <a:solidFill>
              <a:srgbClr val="006000"/>
            </a:solidFill>
            <a:miter lim="800000"/>
            <a:headEnd/>
            <a:tailEnd/>
          </a:ln>
        </p:spPr>
      </p:pic>
      <p:pic>
        <p:nvPicPr>
          <p:cNvPr id="296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33600" y="3124200"/>
            <a:ext cx="5095875" cy="44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381000" y="6019800"/>
            <a:ext cx="8458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i="1" dirty="0" smtClean="0">
                <a:solidFill>
                  <a:schemeClr val="bg1"/>
                </a:solidFill>
              </a:rPr>
              <a:t>“Conservative Scholar”</a:t>
            </a:r>
            <a:endParaRPr lang="en-US" sz="4800" b="1" i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" y="609600"/>
            <a:ext cx="9010718" cy="5257800"/>
          </a:xfrm>
          <a:prstGeom prst="rect">
            <a:avLst/>
          </a:prstGeom>
          <a:noFill/>
          <a:ln w="38100">
            <a:solidFill>
              <a:srgbClr val="006000"/>
            </a:solidFill>
            <a:miter lim="800000"/>
            <a:headEnd/>
            <a:tailEnd/>
          </a:ln>
        </p:spPr>
      </p:pic>
      <p:pic>
        <p:nvPicPr>
          <p:cNvPr id="296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33600" y="3124200"/>
            <a:ext cx="5095875" cy="44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381000" y="6019800"/>
            <a:ext cx="8458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i="1" dirty="0" smtClean="0">
                <a:solidFill>
                  <a:schemeClr val="bg1"/>
                </a:solidFill>
              </a:rPr>
              <a:t>“Hopelessly Naive”</a:t>
            </a:r>
            <a:endParaRPr lang="en-US" sz="4800" b="1" i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" y="533400"/>
            <a:ext cx="9010718" cy="5257800"/>
          </a:xfrm>
          <a:prstGeom prst="rect">
            <a:avLst/>
          </a:prstGeom>
          <a:noFill/>
          <a:ln w="38100">
            <a:solidFill>
              <a:srgbClr val="006000"/>
            </a:solidFill>
            <a:miter lim="800000"/>
            <a:headEnd/>
            <a:tailEnd/>
          </a:ln>
        </p:spPr>
      </p:pic>
      <p:pic>
        <p:nvPicPr>
          <p:cNvPr id="296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33600" y="3124200"/>
            <a:ext cx="5095875" cy="44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381000" y="6019800"/>
            <a:ext cx="8458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i="1" dirty="0" smtClean="0">
                <a:solidFill>
                  <a:schemeClr val="bg1"/>
                </a:solidFill>
              </a:rPr>
              <a:t>“</a:t>
            </a:r>
            <a:r>
              <a:rPr lang="en-US" sz="4800" b="1" i="1" dirty="0" smtClean="0">
                <a:solidFill>
                  <a:srgbClr val="006000"/>
                </a:solidFill>
              </a:rPr>
              <a:t>Green</a:t>
            </a:r>
            <a:r>
              <a:rPr lang="en-US" sz="4800" b="1" i="1" dirty="0" smtClean="0">
                <a:solidFill>
                  <a:schemeClr val="bg1"/>
                </a:solidFill>
              </a:rPr>
              <a:t> Dissent”</a:t>
            </a:r>
            <a:endParaRPr lang="en-US" sz="4800" b="1" i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52400" y="533400"/>
            <a:ext cx="8839200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3200" b="1" i="1" baseline="0" dirty="0" smtClean="0">
                <a:solidFill>
                  <a:schemeClr val="bg1"/>
                </a:solidFill>
              </a:rPr>
              <a:t>Imagine Professor Lazarus sitting in his office in</a:t>
            </a:r>
          </a:p>
          <a:p>
            <a:pPr algn="just"/>
            <a:r>
              <a:rPr lang="en-US" sz="3200" b="1" i="1" baseline="0" dirty="0" smtClean="0">
                <a:solidFill>
                  <a:schemeClr val="bg1"/>
                </a:solidFill>
              </a:rPr>
              <a:t>Indiana, probably trying to attain tenure on the </a:t>
            </a:r>
          </a:p>
          <a:p>
            <a:pPr algn="just"/>
            <a:r>
              <a:rPr lang="en-US" sz="3200" b="1" i="1" baseline="0" dirty="0" smtClean="0">
                <a:solidFill>
                  <a:schemeClr val="bg1"/>
                </a:solidFill>
              </a:rPr>
              <a:t>faculty, wondering what great academic debate he </a:t>
            </a:r>
          </a:p>
          <a:p>
            <a:pPr algn="just"/>
            <a:r>
              <a:rPr lang="en-US" sz="3200" b="1" i="1" baseline="0" dirty="0" smtClean="0">
                <a:solidFill>
                  <a:schemeClr val="bg1"/>
                </a:solidFill>
              </a:rPr>
              <a:t>could create to satisfy the “publish or perish” </a:t>
            </a:r>
          </a:p>
          <a:p>
            <a:pPr algn="just"/>
            <a:r>
              <a:rPr lang="en-US" sz="3200" b="1" i="1" baseline="0" dirty="0" smtClean="0">
                <a:solidFill>
                  <a:schemeClr val="bg1"/>
                </a:solidFill>
              </a:rPr>
              <a:t>requirements of law school faculty. </a:t>
            </a:r>
          </a:p>
          <a:p>
            <a:pPr algn="just"/>
            <a:endParaRPr lang="en-US" sz="3200" b="1" i="1" baseline="0" dirty="0" smtClean="0">
              <a:solidFill>
                <a:schemeClr val="bg1"/>
              </a:solidFill>
            </a:endParaRPr>
          </a:p>
          <a:p>
            <a:pPr algn="just"/>
            <a:r>
              <a:rPr lang="en-US" sz="3200" b="1" i="1" baseline="0" dirty="0" smtClean="0">
                <a:solidFill>
                  <a:schemeClr val="bg1"/>
                </a:solidFill>
              </a:rPr>
              <a:t> </a:t>
            </a:r>
          </a:p>
          <a:p>
            <a:pPr algn="just"/>
            <a:r>
              <a:rPr lang="en-US" sz="3200" b="1" i="1" baseline="0" dirty="0" smtClean="0">
                <a:solidFill>
                  <a:schemeClr val="bg1"/>
                </a:solidFill>
              </a:rPr>
              <a:t>What better way for a law school professor to </a:t>
            </a:r>
          </a:p>
          <a:p>
            <a:pPr algn="just"/>
            <a:r>
              <a:rPr lang="en-US" sz="3200" b="1" i="1" baseline="0" dirty="0" smtClean="0">
                <a:solidFill>
                  <a:schemeClr val="bg1"/>
                </a:solidFill>
              </a:rPr>
              <a:t>make a name for himself than to take on an </a:t>
            </a:r>
          </a:p>
          <a:p>
            <a:pPr algn="just"/>
            <a:r>
              <a:rPr lang="en-US" sz="3200" b="1" i="1" baseline="0" dirty="0" smtClean="0">
                <a:solidFill>
                  <a:schemeClr val="bg1"/>
                </a:solidFill>
              </a:rPr>
              <a:t>acknowledged expert in the field and challenge a </a:t>
            </a:r>
          </a:p>
          <a:p>
            <a:pPr algn="just"/>
            <a:r>
              <a:rPr lang="en-US" sz="3200" b="1" i="1" baseline="0" dirty="0" smtClean="0">
                <a:solidFill>
                  <a:schemeClr val="bg1"/>
                </a:solidFill>
              </a:rPr>
              <a:t>law review article over fifteen years old.</a:t>
            </a:r>
            <a:endParaRPr lang="en-US" sz="32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38200" y="305336"/>
            <a:ext cx="7315200" cy="6247864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rgbClr val="006000"/>
                </a:solidFill>
              </a:rPr>
              <a:t>Judicial Missteps, Legislative Dysfunction, </a:t>
            </a:r>
          </a:p>
          <a:p>
            <a:pPr algn="ctr"/>
            <a:r>
              <a:rPr lang="en-US" sz="4000" b="1" dirty="0" smtClean="0">
                <a:solidFill>
                  <a:srgbClr val="006000"/>
                </a:solidFill>
              </a:rPr>
              <a:t>and The Public Trust Doctrine:</a:t>
            </a:r>
          </a:p>
          <a:p>
            <a:pPr algn="ctr"/>
            <a:endParaRPr lang="en-US" sz="4000" b="1" dirty="0" smtClean="0">
              <a:solidFill>
                <a:srgbClr val="006000"/>
              </a:solidFill>
            </a:endParaRPr>
          </a:p>
          <a:p>
            <a:pPr algn="ctr"/>
            <a:r>
              <a:rPr lang="en-US" sz="4000" b="1" dirty="0" smtClean="0">
                <a:solidFill>
                  <a:srgbClr val="006000"/>
                </a:solidFill>
              </a:rPr>
              <a:t>Can Two Wrongs Make It Right?</a:t>
            </a:r>
          </a:p>
          <a:p>
            <a:pPr algn="ctr"/>
            <a:endParaRPr lang="en-US" sz="4000" b="1" dirty="0">
              <a:solidFill>
                <a:srgbClr val="006000"/>
              </a:solidFill>
            </a:endParaRPr>
          </a:p>
          <a:p>
            <a:pPr algn="ctr"/>
            <a:endParaRPr lang="en-US" sz="4000" b="1" dirty="0" smtClean="0">
              <a:solidFill>
                <a:srgbClr val="006000"/>
              </a:solidFill>
            </a:endParaRPr>
          </a:p>
          <a:p>
            <a:pPr algn="ctr"/>
            <a:endParaRPr lang="en-US" sz="4000" b="1" dirty="0">
              <a:solidFill>
                <a:srgbClr val="006000"/>
              </a:solidFill>
            </a:endParaRPr>
          </a:p>
          <a:p>
            <a:pPr algn="ctr"/>
            <a:r>
              <a:rPr lang="en-US" sz="4000" b="1" dirty="0" smtClean="0">
                <a:solidFill>
                  <a:srgbClr val="006000"/>
                </a:solidFill>
              </a:rPr>
              <a:t>Richard J. Lazarus</a:t>
            </a:r>
          </a:p>
          <a:p>
            <a:pPr algn="ctr"/>
            <a:r>
              <a:rPr lang="en-US" sz="4000" b="1" dirty="0" smtClean="0">
                <a:solidFill>
                  <a:srgbClr val="006000"/>
                </a:solidFill>
              </a:rPr>
              <a:t>Harvard Law School</a:t>
            </a:r>
            <a:endParaRPr lang="en-US" sz="4000" b="1" dirty="0">
              <a:solidFill>
                <a:srgbClr val="006000"/>
              </a:solidFill>
            </a:endParaRP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7200" y="2316540"/>
            <a:ext cx="79248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600" b="1" dirty="0" smtClean="0">
                <a:solidFill>
                  <a:schemeClr val="bg1"/>
                </a:solidFill>
              </a:rPr>
              <a:t>1.  Wrong!</a:t>
            </a:r>
            <a:endParaRPr lang="en-US" sz="96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themostimportantnews.com/wp-content/uploads/2010/01/United-States-Supreme-Court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636"/>
            <a:ext cx="9200223" cy="6823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866" name="Picture 2" descr="http://www.cqpress.com/incontext/SupremeCourt/oconnor_bio/gct4v2_im1016.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71800" y="3276600"/>
            <a:ext cx="3048000" cy="3637281"/>
          </a:xfrm>
          <a:prstGeom prst="rect">
            <a:avLst/>
          </a:prstGeom>
          <a:noFill/>
        </p:spPr>
      </p:pic>
      <p:pic>
        <p:nvPicPr>
          <p:cNvPr id="54274" name="Picture 4" descr="http://www.usinfo.org/enus/government/branches/images/scalia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3302000"/>
            <a:ext cx="3048000" cy="355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36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42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42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/>
          <a:srcRect b="53501"/>
          <a:stretch>
            <a:fillRect/>
          </a:stretch>
        </p:blipFill>
        <p:spPr bwMode="auto">
          <a:xfrm>
            <a:off x="367397" y="154289"/>
            <a:ext cx="8319403" cy="2360311"/>
          </a:xfrm>
          <a:prstGeom prst="rect">
            <a:avLst/>
          </a:prstGeom>
          <a:noFill/>
          <a:ln w="57150">
            <a:solidFill>
              <a:schemeClr val="accent1"/>
            </a:solidFill>
            <a:miter lim="800000"/>
            <a:headEnd/>
            <a:tailEnd/>
          </a:ln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/>
          <a:srcRect t="3649"/>
          <a:stretch>
            <a:fillRect/>
          </a:stretch>
        </p:blipFill>
        <p:spPr bwMode="auto">
          <a:xfrm>
            <a:off x="367397" y="2667000"/>
            <a:ext cx="8305800" cy="4023962"/>
          </a:xfrm>
          <a:prstGeom prst="rect">
            <a:avLst/>
          </a:prstGeom>
          <a:noFill/>
          <a:ln w="57150">
            <a:solidFill>
              <a:schemeClr val="accent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5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915" y="228600"/>
            <a:ext cx="8709485" cy="5257800"/>
          </a:xfrm>
          <a:prstGeom prst="rect">
            <a:avLst/>
          </a:prstGeom>
          <a:noFill/>
          <a:ln w="57150">
            <a:solidFill>
              <a:schemeClr val="accent1"/>
            </a:solidFill>
            <a:miter lim="800000"/>
            <a:headEnd/>
            <a:tailEnd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57800" y="228600"/>
            <a:ext cx="3429000" cy="8533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9100" y="3733800"/>
            <a:ext cx="8305800" cy="2981325"/>
          </a:xfrm>
          <a:prstGeom prst="rect">
            <a:avLst/>
          </a:prstGeom>
          <a:noFill/>
          <a:ln w="76200">
            <a:solidFill>
              <a:schemeClr val="accent1"/>
            </a:solidFill>
            <a:miter lim="800000"/>
            <a:headEnd/>
            <a:tailEnd/>
          </a:ln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9125" y="304800"/>
            <a:ext cx="7905750" cy="2695575"/>
          </a:xfrm>
          <a:prstGeom prst="rect">
            <a:avLst/>
          </a:prstGeom>
          <a:noFill/>
          <a:ln w="57150">
            <a:solidFill>
              <a:schemeClr val="accent1"/>
            </a:solidFill>
            <a:miter lim="800000"/>
            <a:headEnd/>
            <a:tailEnd/>
          </a:ln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09613" y="3200400"/>
            <a:ext cx="7724775" cy="1533525"/>
          </a:xfrm>
          <a:prstGeom prst="rect">
            <a:avLst/>
          </a:prstGeom>
          <a:noFill/>
          <a:ln w="57150">
            <a:solidFill>
              <a:schemeClr val="accent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/>
          <p:cNvPicPr>
            <a:picLocks noChangeAspect="1" noChangeArrowheads="1"/>
          </p:cNvPicPr>
          <p:nvPr/>
        </p:nvPicPr>
        <p:blipFill>
          <a:blip r:embed="rId2" cstate="print"/>
          <a:srcRect b="26316"/>
          <a:stretch>
            <a:fillRect/>
          </a:stretch>
        </p:blipFill>
        <p:spPr bwMode="auto">
          <a:xfrm>
            <a:off x="152400" y="76200"/>
            <a:ext cx="8774777" cy="4267200"/>
          </a:xfrm>
          <a:prstGeom prst="rect">
            <a:avLst/>
          </a:prstGeom>
          <a:noFill/>
          <a:ln w="57150">
            <a:solidFill>
              <a:schemeClr val="accent1"/>
            </a:solidFill>
            <a:miter lim="800000"/>
            <a:headEnd/>
            <a:tailEnd/>
          </a:ln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399" y="4419600"/>
            <a:ext cx="8763001" cy="1801477"/>
          </a:xfrm>
          <a:prstGeom prst="rect">
            <a:avLst/>
          </a:prstGeom>
          <a:noFill/>
          <a:ln w="57150">
            <a:solidFill>
              <a:schemeClr val="accent1"/>
            </a:solidFill>
            <a:miter lim="800000"/>
            <a:headEnd/>
            <a:tailEnd/>
          </a:ln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2400" y="4419600"/>
            <a:ext cx="8763000" cy="2342039"/>
          </a:xfrm>
          <a:prstGeom prst="rect">
            <a:avLst/>
          </a:prstGeom>
          <a:noFill/>
          <a:ln w="57150">
            <a:solidFill>
              <a:schemeClr val="accent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2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304800"/>
            <a:ext cx="8646809" cy="6096000"/>
          </a:xfrm>
          <a:prstGeom prst="rect">
            <a:avLst/>
          </a:prstGeom>
          <a:noFill/>
          <a:ln w="57150">
            <a:solidFill>
              <a:srgbClr val="006000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s://lh3.googleusercontent.com/-_r2BuG_MxCs/Tgzx-YH9ngI/AAAAAAAAAXg/AtuCoxCgnHs/Congres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52148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1143000" y="6198513"/>
            <a:ext cx="491878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1978 	Outer Continental Shelf Lands Act</a:t>
            </a:r>
            <a:endParaRPr lang="en-US" sz="2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1143000" y="5893713"/>
            <a:ext cx="82296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1977 	Surface Mining Control and Reclamation Act</a:t>
            </a:r>
            <a:endParaRPr lang="en-US" sz="2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1143000" y="5543490"/>
            <a:ext cx="442416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1977 	Clean Water Act Amendments</a:t>
            </a:r>
            <a:endParaRPr lang="en-US" sz="2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1143000" y="5238690"/>
            <a:ext cx="410176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1977 	Clean Air Act Amendments</a:t>
            </a:r>
            <a:endParaRPr lang="en-US" sz="2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1143000" y="4933890"/>
            <a:ext cx="8001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1976 	Magnuson-Stevenson Fisheries Management Act</a:t>
            </a:r>
            <a:endParaRPr lang="en-US" sz="2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1143000" y="4629090"/>
            <a:ext cx="8001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1976 	Federal Land Policy and Management Act</a:t>
            </a:r>
            <a:endParaRPr lang="en-US" sz="2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143000" y="4324290"/>
            <a:ext cx="474085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1976 	National Forest Management Act</a:t>
            </a:r>
            <a:endParaRPr lang="en-US" sz="2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143000" y="3962400"/>
            <a:ext cx="8001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1976 	Resources Conservation and Recovery Act</a:t>
            </a:r>
            <a:endParaRPr lang="en-US" sz="2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143000" y="3638490"/>
            <a:ext cx="431977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1976 	Toxic Substances Control Act</a:t>
            </a:r>
            <a:endParaRPr lang="en-US" sz="2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143000" y="3333690"/>
            <a:ext cx="61722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1975 	Federal Coal Leasing Act Amendments</a:t>
            </a:r>
            <a:endParaRPr lang="en-US" sz="2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143000" y="2971800"/>
            <a:ext cx="8001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1974 	Forest Rangeland Renewable Resources Planning Act</a:t>
            </a:r>
            <a:endParaRPr lang="en-US" sz="2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143000" y="2602468"/>
            <a:ext cx="381155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1974 	Safe Drinking Water Act</a:t>
            </a:r>
            <a:endParaRPr lang="en-US" sz="2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143000" y="2297668"/>
            <a:ext cx="373897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1973 	Endangered Species Act</a:t>
            </a:r>
            <a:endParaRPr lang="en-US" sz="2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43000" y="1981200"/>
            <a:ext cx="461100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1972 	Marine Mammal Protection Act</a:t>
            </a:r>
            <a:endParaRPr lang="en-US" sz="2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143000" y="1676400"/>
            <a:ext cx="449058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1972 	Coastal Zone Management Act</a:t>
            </a:r>
            <a:endParaRPr lang="en-US" sz="2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143000" y="1371600"/>
            <a:ext cx="305449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1972 	Noise Control Act</a:t>
            </a:r>
            <a:endParaRPr lang="en-US" sz="2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143000" y="1078468"/>
            <a:ext cx="8001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1972 	Federal Insecticide, Fungicide, and </a:t>
            </a:r>
            <a:r>
              <a:rPr lang="en-US" sz="20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Rodenticide</a:t>
            </a:r>
            <a:r>
              <a:rPr lang="en-US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Act</a:t>
            </a:r>
            <a:endParaRPr lang="en-US" sz="2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143000" y="773668"/>
            <a:ext cx="67056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1972 	Federal Water Pollution Control Act</a:t>
            </a:r>
            <a:endParaRPr lang="en-US" sz="2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143000" y="457200"/>
            <a:ext cx="4724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1970 	Clean Air Act</a:t>
            </a:r>
            <a:endParaRPr lang="en-US" sz="2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1143000" y="164068"/>
            <a:ext cx="492519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1970 	National Environmental Policy Act</a:t>
            </a:r>
            <a:endParaRPr lang="en-US" sz="2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81000" y="381000"/>
            <a:ext cx="8458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228600" y="0"/>
            <a:ext cx="8915400" cy="76328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chemeClr val="bg1"/>
                </a:solidFill>
              </a:rPr>
              <a:t>1980s </a:t>
            </a:r>
          </a:p>
          <a:p>
            <a:endParaRPr lang="en-US" sz="2400" b="1" dirty="0" smtClean="0">
              <a:solidFill>
                <a:schemeClr val="bg1"/>
              </a:solidFill>
            </a:endParaRPr>
          </a:p>
          <a:p>
            <a:pPr algn="ctr"/>
            <a:r>
              <a:rPr lang="en-US" sz="2400" b="1" dirty="0" smtClean="0">
                <a:solidFill>
                  <a:schemeClr val="bg1"/>
                </a:solidFill>
              </a:rPr>
              <a:t>Comprehensive Environmental Response, </a:t>
            </a:r>
          </a:p>
          <a:p>
            <a:pPr algn="ctr"/>
            <a:r>
              <a:rPr lang="en-US" sz="2400" b="1" dirty="0" smtClean="0">
                <a:solidFill>
                  <a:schemeClr val="bg1"/>
                </a:solidFill>
              </a:rPr>
              <a:t>Compensation &amp; Liability Act  (Superfund) (1980)</a:t>
            </a:r>
          </a:p>
          <a:p>
            <a:pPr algn="ctr"/>
            <a:endParaRPr lang="en-US" sz="2400" b="1" dirty="0" smtClean="0">
              <a:solidFill>
                <a:schemeClr val="bg1"/>
              </a:solidFill>
            </a:endParaRPr>
          </a:p>
          <a:p>
            <a:pPr algn="ctr"/>
            <a:r>
              <a:rPr lang="en-US" sz="2400" b="1" dirty="0" smtClean="0">
                <a:solidFill>
                  <a:schemeClr val="bg1"/>
                </a:solidFill>
              </a:rPr>
              <a:t>Emergency Planning and Community Right to Know Act (1980)</a:t>
            </a:r>
          </a:p>
          <a:p>
            <a:pPr algn="ctr"/>
            <a:endParaRPr lang="en-US" sz="2400" b="1" dirty="0" smtClean="0">
              <a:solidFill>
                <a:schemeClr val="bg1"/>
              </a:solidFill>
            </a:endParaRPr>
          </a:p>
          <a:p>
            <a:pPr algn="ctr"/>
            <a:r>
              <a:rPr lang="en-US" sz="2400" b="1" dirty="0" smtClean="0">
                <a:solidFill>
                  <a:schemeClr val="bg1"/>
                </a:solidFill>
              </a:rPr>
              <a:t>Alaska National Interest Lands Conservation Act (1980)</a:t>
            </a:r>
          </a:p>
          <a:p>
            <a:pPr algn="ctr"/>
            <a:endParaRPr lang="en-US" sz="2400" b="1" dirty="0" smtClean="0">
              <a:solidFill>
                <a:schemeClr val="bg1"/>
              </a:solidFill>
            </a:endParaRPr>
          </a:p>
          <a:p>
            <a:pPr algn="ctr"/>
            <a:r>
              <a:rPr lang="en-US" sz="2400" b="1" dirty="0" smtClean="0">
                <a:solidFill>
                  <a:schemeClr val="bg1"/>
                </a:solidFill>
              </a:rPr>
              <a:t>Hazardous and Solid Waste Act Amendments of 1984</a:t>
            </a:r>
          </a:p>
          <a:p>
            <a:pPr algn="ctr"/>
            <a:endParaRPr lang="en-US" sz="2400" b="1" dirty="0" smtClean="0">
              <a:solidFill>
                <a:schemeClr val="bg1"/>
              </a:solidFill>
            </a:endParaRPr>
          </a:p>
          <a:p>
            <a:pPr algn="ctr"/>
            <a:r>
              <a:rPr lang="en-US" sz="2400" b="1" dirty="0" smtClean="0">
                <a:solidFill>
                  <a:schemeClr val="bg1"/>
                </a:solidFill>
              </a:rPr>
              <a:t>Safe Drinking Water Act Amendments of 1986</a:t>
            </a:r>
          </a:p>
          <a:p>
            <a:pPr algn="ctr"/>
            <a:endParaRPr lang="en-US" sz="2400" b="1" dirty="0" smtClean="0">
              <a:solidFill>
                <a:schemeClr val="bg1"/>
              </a:solidFill>
            </a:endParaRPr>
          </a:p>
          <a:p>
            <a:pPr algn="ctr"/>
            <a:r>
              <a:rPr lang="en-US" sz="2400" b="1" dirty="0" smtClean="0">
                <a:solidFill>
                  <a:schemeClr val="bg1"/>
                </a:solidFill>
              </a:rPr>
              <a:t>Superfund Amendments and Reauthorization Act of 1986</a:t>
            </a:r>
          </a:p>
          <a:p>
            <a:pPr algn="ctr"/>
            <a:endParaRPr lang="en-US" sz="2400" b="1" dirty="0" smtClean="0">
              <a:solidFill>
                <a:schemeClr val="bg1"/>
              </a:solidFill>
            </a:endParaRPr>
          </a:p>
          <a:p>
            <a:pPr algn="ctr"/>
            <a:r>
              <a:rPr lang="en-US" sz="2400" b="1" dirty="0" smtClean="0">
                <a:solidFill>
                  <a:schemeClr val="bg1"/>
                </a:solidFill>
              </a:rPr>
              <a:t>(Water </a:t>
            </a:r>
            <a:r>
              <a:rPr lang="en-US" sz="2400" b="1" dirty="0" smtClean="0">
                <a:solidFill>
                  <a:schemeClr val="bg1"/>
                </a:solidFill>
              </a:rPr>
              <a:t>Quality Act of </a:t>
            </a:r>
            <a:r>
              <a:rPr lang="en-US" sz="2400" b="1" dirty="0" smtClean="0">
                <a:solidFill>
                  <a:schemeClr val="bg1"/>
                </a:solidFill>
              </a:rPr>
              <a:t>1987)</a:t>
            </a:r>
            <a:endParaRPr lang="en-US" sz="2400" b="1" dirty="0" smtClean="0">
              <a:solidFill>
                <a:schemeClr val="bg1"/>
              </a:solidFill>
            </a:endParaRPr>
          </a:p>
          <a:p>
            <a:endParaRPr lang="en-US" sz="2400" b="1" dirty="0" smtClean="0">
              <a:solidFill>
                <a:schemeClr val="bg1"/>
              </a:solidFill>
            </a:endParaRPr>
          </a:p>
          <a:p>
            <a:r>
              <a:rPr lang="en-US" sz="2400" b="1" dirty="0" smtClean="0">
                <a:solidFill>
                  <a:schemeClr val="bg1"/>
                </a:solidFill>
              </a:rPr>
              <a:t> </a:t>
            </a:r>
            <a:endParaRPr lang="en-US" sz="2400" b="1" dirty="0" smtClean="0">
              <a:solidFill>
                <a:schemeClr val="bg1"/>
              </a:solidFill>
            </a:endParaRPr>
          </a:p>
          <a:p>
            <a:r>
              <a:rPr lang="en-US" sz="2400" dirty="0" smtClean="0"/>
              <a:t> 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100421-G-XXXXL- 003 - Deepwater Horizon fir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/>
          <p:cNvSpPr txBox="1"/>
          <p:nvPr/>
        </p:nvSpPr>
        <p:spPr>
          <a:xfrm>
            <a:off x="4588932" y="4951274"/>
            <a:ext cx="455506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 smtClean="0">
                <a:solidFill>
                  <a:schemeClr val="bg1"/>
                </a:solidFill>
              </a:rPr>
              <a:t>April 20, 2010</a:t>
            </a:r>
            <a:endParaRPr lang="en-US" sz="5400" b="1" dirty="0">
              <a:solidFill>
                <a:schemeClr val="bg1"/>
              </a:solidFill>
            </a:endParaRPr>
          </a:p>
          <a:p>
            <a:r>
              <a:rPr lang="en-US" sz="5400" b="1" dirty="0" smtClean="0">
                <a:solidFill>
                  <a:schemeClr val="bg1"/>
                </a:solidFill>
              </a:rPr>
              <a:t>Gulf of Mexico</a:t>
            </a:r>
            <a:endParaRPr lang="en-US" sz="5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95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7200" y="2316540"/>
            <a:ext cx="79248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600" b="1" dirty="0" smtClean="0">
                <a:solidFill>
                  <a:schemeClr val="bg1"/>
                </a:solidFill>
              </a:rPr>
              <a:t>2.  Revise!</a:t>
            </a:r>
            <a:endParaRPr lang="en-US" sz="96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5788" y="1981200"/>
            <a:ext cx="7972425" cy="1200150"/>
          </a:xfrm>
          <a:prstGeom prst="rect">
            <a:avLst/>
          </a:prstGeom>
          <a:noFill/>
          <a:ln w="57150">
            <a:solidFill>
              <a:srgbClr val="006000"/>
            </a:solidFill>
            <a:miter lim="800000"/>
            <a:headEnd/>
            <a:tailEnd/>
          </a:ln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9100" y="228600"/>
            <a:ext cx="8305800" cy="1543050"/>
          </a:xfrm>
          <a:prstGeom prst="rect">
            <a:avLst/>
          </a:prstGeom>
          <a:noFill/>
          <a:ln w="57150">
            <a:solidFill>
              <a:srgbClr val="006000"/>
            </a:solidFill>
            <a:miter lim="800000"/>
            <a:headEnd/>
            <a:tailEnd/>
          </a:ln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3875" y="3733800"/>
            <a:ext cx="8096250" cy="2352675"/>
          </a:xfrm>
          <a:prstGeom prst="rect">
            <a:avLst/>
          </a:prstGeom>
          <a:noFill/>
          <a:ln w="57150">
            <a:solidFill>
              <a:srgbClr val="006000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9113" y="1019175"/>
            <a:ext cx="8105775" cy="4819650"/>
          </a:xfrm>
          <a:prstGeom prst="rect">
            <a:avLst/>
          </a:prstGeom>
          <a:noFill/>
          <a:ln w="57150">
            <a:solidFill>
              <a:srgbClr val="006000"/>
            </a:solidFill>
            <a:miter lim="800000"/>
            <a:headEnd/>
            <a:tailEnd/>
          </a:ln>
        </p:spPr>
      </p:pic>
      <p:sp>
        <p:nvSpPr>
          <p:cNvPr id="4" name="Minus 3"/>
          <p:cNvSpPr/>
          <p:nvPr/>
        </p:nvSpPr>
        <p:spPr>
          <a:xfrm>
            <a:off x="4648200" y="4267200"/>
            <a:ext cx="4267200" cy="381000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Minus 4"/>
          <p:cNvSpPr/>
          <p:nvPr/>
        </p:nvSpPr>
        <p:spPr>
          <a:xfrm>
            <a:off x="-76200" y="4572000"/>
            <a:ext cx="4800600" cy="381000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04800" y="457200"/>
            <a:ext cx="8610600" cy="5509200"/>
          </a:xfrm>
          <a:prstGeom prst="rect">
            <a:avLst/>
          </a:prstGeom>
          <a:noFill/>
          <a:ln w="76200">
            <a:solidFill>
              <a:srgbClr val="006000"/>
            </a:solidFill>
          </a:ln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chemeClr val="bg1"/>
                </a:solidFill>
              </a:rPr>
              <a:t>In re Water Use Permit Applications (Hawaii 2000)</a:t>
            </a:r>
          </a:p>
          <a:p>
            <a:endParaRPr lang="en-US" sz="3200" b="1" dirty="0" smtClean="0">
              <a:solidFill>
                <a:schemeClr val="bg1"/>
              </a:solidFill>
            </a:endParaRPr>
          </a:p>
          <a:p>
            <a:r>
              <a:rPr lang="en-US" sz="3200" b="1" dirty="0" smtClean="0">
                <a:solidFill>
                  <a:schemeClr val="bg1"/>
                </a:solidFill>
              </a:rPr>
              <a:t>Avenal v. State (La. 2004)</a:t>
            </a:r>
          </a:p>
          <a:p>
            <a:endParaRPr lang="en-US" sz="3200" b="1" dirty="0" smtClean="0">
              <a:solidFill>
                <a:schemeClr val="bg1"/>
              </a:solidFill>
            </a:endParaRPr>
          </a:p>
          <a:p>
            <a:r>
              <a:rPr lang="en-US" sz="3200" b="1" dirty="0" smtClean="0">
                <a:solidFill>
                  <a:schemeClr val="bg1"/>
                </a:solidFill>
              </a:rPr>
              <a:t>Fisher v. Town of Nags Head (N.C. App. 2012)</a:t>
            </a:r>
          </a:p>
          <a:p>
            <a:endParaRPr lang="en-US" sz="3200" b="1" dirty="0" smtClean="0">
              <a:solidFill>
                <a:schemeClr val="bg1"/>
              </a:solidFill>
            </a:endParaRPr>
          </a:p>
          <a:p>
            <a:r>
              <a:rPr lang="en-US" sz="3200" b="1" dirty="0" err="1" smtClean="0">
                <a:solidFill>
                  <a:schemeClr val="bg1"/>
                </a:solidFill>
              </a:rPr>
              <a:t>Palazollo</a:t>
            </a:r>
            <a:r>
              <a:rPr lang="en-US" sz="3200" b="1" dirty="0" smtClean="0">
                <a:solidFill>
                  <a:schemeClr val="bg1"/>
                </a:solidFill>
              </a:rPr>
              <a:t> v. Rhode Island (R.I. Super. 2005)</a:t>
            </a:r>
          </a:p>
          <a:p>
            <a:endParaRPr lang="en-US" sz="3200" b="1" dirty="0" smtClean="0">
              <a:solidFill>
                <a:schemeClr val="bg1"/>
              </a:solidFill>
            </a:endParaRPr>
          </a:p>
          <a:p>
            <a:r>
              <a:rPr lang="en-US" sz="3200" b="1" dirty="0" smtClean="0">
                <a:solidFill>
                  <a:schemeClr val="bg1"/>
                </a:solidFill>
              </a:rPr>
              <a:t>McQueen v. South Carolina Coastal Council (S.C. 2003)</a:t>
            </a:r>
            <a:endParaRPr lang="en-US" sz="32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7200" y="1905000"/>
            <a:ext cx="79248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371600" indent="-1371600" algn="ctr">
              <a:buAutoNum type="arabicPeriod" startAt="3"/>
            </a:pPr>
            <a:r>
              <a:rPr lang="en-US" sz="9600" b="1" dirty="0" smtClean="0">
                <a:solidFill>
                  <a:schemeClr val="bg1"/>
                </a:solidFill>
              </a:rPr>
              <a:t>Not!</a:t>
            </a:r>
          </a:p>
          <a:p>
            <a:pPr algn="ctr"/>
            <a:r>
              <a:rPr lang="en-US" sz="2400" b="1" smtClean="0">
                <a:solidFill>
                  <a:schemeClr val="bg1"/>
                </a:solidFill>
              </a:rPr>
              <a:t>(Hopelessly </a:t>
            </a:r>
            <a:r>
              <a:rPr lang="en-US" sz="2400" b="1" dirty="0" smtClean="0">
                <a:solidFill>
                  <a:schemeClr val="bg1"/>
                </a:solidFill>
              </a:rPr>
              <a:t>Naïve After All)</a:t>
            </a:r>
            <a:endParaRPr lang="en-US" sz="2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BDBCB6-9204-43D9-BB6D-A8C28E683ED2}" type="slidenum">
              <a:rPr lang="en-US" smtClean="0"/>
              <a:pPr/>
              <a:t>23</a:t>
            </a:fld>
            <a:endParaRPr lang="en-US"/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66800" y="152400"/>
            <a:ext cx="7264920" cy="6553200"/>
          </a:xfrm>
          <a:prstGeom prst="rect">
            <a:avLst/>
          </a:prstGeom>
          <a:noFill/>
          <a:ln w="76200">
            <a:solidFill>
              <a:schemeClr val="bg2"/>
            </a:solidFill>
            <a:miter lim="800000"/>
            <a:headEnd/>
            <a:tailEnd/>
          </a:ln>
        </p:spPr>
      </p:pic>
      <p:pic>
        <p:nvPicPr>
          <p:cNvPr id="2150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0600" y="1219200"/>
            <a:ext cx="1990725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http://www.c2es.org/docUploads/Power_Plant_Map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399" y="76200"/>
            <a:ext cx="8654435" cy="4953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3451287" y="6412468"/>
            <a:ext cx="59975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Source: http://www.c2es.org/federal/executive/</a:t>
            </a:r>
            <a:r>
              <a:rPr lang="en-US" sz="1200" dirty="0" err="1"/>
              <a:t>epa</a:t>
            </a:r>
            <a:r>
              <a:rPr lang="en-US" sz="1200" dirty="0"/>
              <a:t>/carbon-pollution-standards-map</a:t>
            </a:r>
            <a:r>
              <a:rPr lang="en-US" dirty="0"/>
              <a:t> </a:t>
            </a:r>
          </a:p>
        </p:txBody>
      </p:sp>
      <p:pic>
        <p:nvPicPr>
          <p:cNvPr id="6" name="Picture 2" descr="http://www.c2es.org/docUploads/Power_Plant_Map.PNG"/>
          <p:cNvPicPr>
            <a:picLocks noChangeAspect="1" noChangeArrowheads="1"/>
          </p:cNvPicPr>
          <p:nvPr/>
        </p:nvPicPr>
        <p:blipFill>
          <a:blip r:embed="rId2" cstate="print"/>
          <a:srcRect l="81004" t="73846" r="1387" b="6154"/>
          <a:stretch>
            <a:fillRect/>
          </a:stretch>
        </p:blipFill>
        <p:spPr bwMode="auto">
          <a:xfrm>
            <a:off x="152401" y="4876800"/>
            <a:ext cx="3047999" cy="1981199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238866841__1_"/>
          <p:cNvPicPr>
            <a:picLocks noChangeAspect="1" noChangeArrowheads="1"/>
          </p:cNvPicPr>
          <p:nvPr/>
        </p:nvPicPr>
        <p:blipFill>
          <a:blip r:embed="rId2" cstate="print"/>
          <a:srcRect b="48474"/>
          <a:stretch>
            <a:fillRect/>
          </a:stretch>
        </p:blipFill>
        <p:spPr bwMode="auto">
          <a:xfrm>
            <a:off x="228600" y="228600"/>
            <a:ext cx="8678744" cy="6172200"/>
          </a:xfrm>
          <a:prstGeom prst="rect">
            <a:avLst/>
          </a:prstGeom>
          <a:noFill/>
          <a:ln w="76200">
            <a:solidFill>
              <a:schemeClr val="accent1"/>
            </a:solidFill>
          </a:ln>
        </p:spPr>
      </p:pic>
      <p:pic>
        <p:nvPicPr>
          <p:cNvPr id="3" name="Picture 2" descr="238866841__1_"/>
          <p:cNvPicPr>
            <a:picLocks noChangeAspect="1" noChangeArrowheads="1"/>
          </p:cNvPicPr>
          <p:nvPr/>
        </p:nvPicPr>
        <p:blipFill>
          <a:blip r:embed="rId2" cstate="print"/>
          <a:srcRect l="2909" t="45313" r="39273" b="49528"/>
          <a:stretch>
            <a:fillRect/>
          </a:stretch>
        </p:blipFill>
        <p:spPr bwMode="auto">
          <a:xfrm>
            <a:off x="270468" y="5410200"/>
            <a:ext cx="7425732" cy="914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112275"/>
            <a:ext cx="8534400" cy="6593325"/>
          </a:xfrm>
          <a:prstGeom prst="rect">
            <a:avLst/>
          </a:prstGeom>
          <a:noFill/>
          <a:ln w="76200">
            <a:solidFill>
              <a:schemeClr val="accent1"/>
            </a:solidFill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381000" y="152400"/>
            <a:ext cx="18288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solidFill>
                  <a:srgbClr val="003296"/>
                </a:solidFill>
              </a:rPr>
              <a:t>The Brattle Group</a:t>
            </a:r>
            <a:endParaRPr lang="en-US" sz="1400" b="1" dirty="0">
              <a:solidFill>
                <a:srgbClr val="00329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http://www.dennisgingerich.com/wp-content/uploads/2014/02/4BuildingBlock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876297"/>
            <a:ext cx="2362200" cy="5905503"/>
          </a:xfrm>
          <a:prstGeom prst="rect">
            <a:avLst/>
          </a:prstGeom>
          <a:noFill/>
          <a:ln w="38100">
            <a:solidFill>
              <a:schemeClr val="bg2"/>
            </a:solidFill>
          </a:ln>
        </p:spPr>
      </p:pic>
      <p:sp>
        <p:nvSpPr>
          <p:cNvPr id="3" name="TextBox 2"/>
          <p:cNvSpPr txBox="1"/>
          <p:nvPr/>
        </p:nvSpPr>
        <p:spPr>
          <a:xfrm>
            <a:off x="2971800" y="76200"/>
            <a:ext cx="6096000" cy="646331"/>
          </a:xfrm>
          <a:prstGeom prst="rect">
            <a:avLst/>
          </a:prstGeom>
          <a:noFill/>
          <a:ln w="57150"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r>
              <a:rPr lang="en-US" sz="3600" b="1" dirty="0" smtClean="0"/>
              <a:t>EPA Four Building Blocks</a:t>
            </a:r>
            <a:endParaRPr lang="en-US" sz="3600" b="1" dirty="0"/>
          </a:p>
        </p:txBody>
      </p:sp>
      <p:sp>
        <p:nvSpPr>
          <p:cNvPr id="8" name="Right Arrow 7"/>
          <p:cNvSpPr/>
          <p:nvPr/>
        </p:nvSpPr>
        <p:spPr>
          <a:xfrm>
            <a:off x="2590800" y="1371600"/>
            <a:ext cx="1219200" cy="457200"/>
          </a:xfrm>
          <a:prstGeom prst="right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ight Arrow 8"/>
          <p:cNvSpPr/>
          <p:nvPr/>
        </p:nvSpPr>
        <p:spPr>
          <a:xfrm>
            <a:off x="2590800" y="2743200"/>
            <a:ext cx="1219200" cy="457200"/>
          </a:xfrm>
          <a:prstGeom prst="right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ight Arrow 9"/>
          <p:cNvSpPr/>
          <p:nvPr/>
        </p:nvSpPr>
        <p:spPr>
          <a:xfrm>
            <a:off x="2590800" y="4267200"/>
            <a:ext cx="1219200" cy="457200"/>
          </a:xfrm>
          <a:prstGeom prst="right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ight Arrow 10"/>
          <p:cNvSpPr/>
          <p:nvPr/>
        </p:nvSpPr>
        <p:spPr>
          <a:xfrm>
            <a:off x="2590800" y="5715000"/>
            <a:ext cx="1295400" cy="457200"/>
          </a:xfrm>
          <a:prstGeom prst="right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3952875" y="1226403"/>
            <a:ext cx="4791075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0000"/>
                </a:solidFill>
              </a:rPr>
              <a:t>Improve efficiency of individual</a:t>
            </a:r>
          </a:p>
          <a:p>
            <a:r>
              <a:rPr lang="en-US" sz="2400" b="1" dirty="0" smtClean="0">
                <a:solidFill>
                  <a:srgbClr val="000000"/>
                </a:solidFill>
              </a:rPr>
              <a:t>coal-fired units</a:t>
            </a:r>
            <a:endParaRPr lang="en-US" sz="2400" b="1" dirty="0">
              <a:solidFill>
                <a:srgbClr val="00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952875" y="2738735"/>
            <a:ext cx="4733925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0000"/>
                </a:solidFill>
              </a:rPr>
              <a:t>Substitute Natural Gas for Coal</a:t>
            </a:r>
            <a:endParaRPr lang="en-US" sz="2400" b="1" dirty="0">
              <a:solidFill>
                <a:srgbClr val="00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952875" y="4198203"/>
            <a:ext cx="4791075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0000"/>
                </a:solidFill>
              </a:rPr>
              <a:t>Increase Nuclear and Renewable Power</a:t>
            </a:r>
            <a:endParaRPr lang="en-US" sz="2400" b="1" dirty="0">
              <a:solidFill>
                <a:srgbClr val="00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952875" y="5562600"/>
            <a:ext cx="4791075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0000"/>
                </a:solidFill>
              </a:rPr>
              <a:t>Increase End-Use Energy Efficiency (Reduce Demand)</a:t>
            </a:r>
            <a:endParaRPr lang="en-US" sz="2400" b="1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7600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static01.nyt.com/images/2014/03/11/us/SAX-1-obit-web/SAX-1-obit-web-master675.jpg"/>
          <p:cNvPicPr>
            <a:picLocks noChangeAspect="1" noChangeArrowheads="1"/>
          </p:cNvPicPr>
          <p:nvPr/>
        </p:nvPicPr>
        <p:blipFill>
          <a:blip r:embed="rId2" cstate="print"/>
          <a:srcRect l="5128"/>
          <a:stretch>
            <a:fillRect/>
          </a:stretch>
        </p:blipFill>
        <p:spPr bwMode="auto">
          <a:xfrm>
            <a:off x="0" y="0"/>
            <a:ext cx="9144000" cy="683960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142875"/>
            <a:ext cx="8039100" cy="6638925"/>
          </a:xfrm>
          <a:prstGeom prst="rect">
            <a:avLst/>
          </a:prstGeom>
          <a:noFill/>
          <a:ln w="38100">
            <a:solidFill>
              <a:srgbClr val="006000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6144" y="2286000"/>
            <a:ext cx="8795456" cy="1752600"/>
          </a:xfrm>
          <a:prstGeom prst="rect">
            <a:avLst/>
          </a:prstGeom>
          <a:noFill/>
          <a:ln w="57150">
            <a:solidFill>
              <a:srgbClr val="006000"/>
            </a:solidFill>
            <a:miter lim="800000"/>
            <a:headEnd/>
            <a:tailEnd/>
          </a:ln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6225" y="381000"/>
            <a:ext cx="8591550" cy="523875"/>
          </a:xfrm>
          <a:prstGeom prst="rect">
            <a:avLst/>
          </a:prstGeom>
          <a:noFill/>
          <a:ln w="76200">
            <a:solidFill>
              <a:srgbClr val="006000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9550" y="2895600"/>
            <a:ext cx="87249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9075" y="2914650"/>
            <a:ext cx="8620125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5800" y="838200"/>
            <a:ext cx="7800975" cy="1905000"/>
          </a:xfrm>
          <a:prstGeom prst="rect">
            <a:avLst/>
          </a:prstGeom>
          <a:noFill/>
          <a:ln w="57150">
            <a:solidFill>
              <a:srgbClr val="006000"/>
            </a:solidFill>
            <a:miter lim="800000"/>
            <a:headEnd/>
            <a:tailEnd/>
          </a:ln>
        </p:spPr>
      </p:pic>
      <p:pic>
        <p:nvPicPr>
          <p:cNvPr id="8198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8600" y="104775"/>
            <a:ext cx="8686800" cy="428625"/>
          </a:xfrm>
          <a:prstGeom prst="rect">
            <a:avLst/>
          </a:prstGeom>
          <a:noFill/>
          <a:ln w="76200">
            <a:solidFill>
              <a:srgbClr val="006000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0038" y="2190750"/>
            <a:ext cx="8543925" cy="2476500"/>
          </a:xfrm>
          <a:prstGeom prst="rect">
            <a:avLst/>
          </a:prstGeom>
          <a:noFill/>
          <a:ln w="57150">
            <a:solidFill>
              <a:srgbClr val="006000"/>
            </a:solidFill>
            <a:miter lim="800000"/>
            <a:headEnd/>
            <a:tailEnd/>
          </a:ln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1938" y="2209800"/>
            <a:ext cx="8620125" cy="2438400"/>
          </a:xfrm>
          <a:prstGeom prst="rect">
            <a:avLst/>
          </a:prstGeom>
          <a:noFill/>
          <a:ln w="57150">
            <a:solidFill>
              <a:srgbClr val="006000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363" y="1671638"/>
            <a:ext cx="8677275" cy="3514725"/>
          </a:xfrm>
          <a:prstGeom prst="rect">
            <a:avLst/>
          </a:prstGeom>
          <a:noFill/>
          <a:ln w="57150">
            <a:solidFill>
              <a:srgbClr val="006000"/>
            </a:solidFill>
            <a:miter lim="800000"/>
            <a:headEnd/>
            <a:tailEnd/>
          </a:ln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7175" y="1676400"/>
            <a:ext cx="8629650" cy="3495675"/>
          </a:xfrm>
          <a:prstGeom prst="rect">
            <a:avLst/>
          </a:prstGeom>
          <a:noFill/>
          <a:ln w="57150">
            <a:solidFill>
              <a:srgbClr val="006000"/>
            </a:solidFill>
            <a:miter lim="800000"/>
            <a:headEnd/>
            <a:tailEnd/>
          </a:ln>
        </p:spPr>
      </p:pic>
      <p:sp>
        <p:nvSpPr>
          <p:cNvPr id="4" name="Minus 3"/>
          <p:cNvSpPr/>
          <p:nvPr/>
        </p:nvSpPr>
        <p:spPr>
          <a:xfrm>
            <a:off x="990600" y="4267200"/>
            <a:ext cx="6248400" cy="228600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static01.nyt.com/images/2014/03/11/us/SAX-1-obit-web/SAX-1-obit-web-master675.jpg"/>
          <p:cNvPicPr>
            <a:picLocks noChangeAspect="1" noChangeArrowheads="1"/>
          </p:cNvPicPr>
          <p:nvPr/>
        </p:nvPicPr>
        <p:blipFill>
          <a:blip r:embed="rId2" cstate="print"/>
          <a:srcRect l="5128"/>
          <a:stretch>
            <a:fillRect/>
          </a:stretch>
        </p:blipFill>
        <p:spPr bwMode="auto">
          <a:xfrm>
            <a:off x="0" y="0"/>
            <a:ext cx="9144000" cy="6839603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0" y="0"/>
            <a:ext cx="42672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solidFill>
                  <a:srgbClr val="006000"/>
                </a:solidFill>
              </a:rPr>
              <a:t>Developments in the</a:t>
            </a:r>
          </a:p>
          <a:p>
            <a:r>
              <a:rPr lang="en-US" sz="3600" b="1" dirty="0" smtClean="0">
                <a:solidFill>
                  <a:srgbClr val="006000"/>
                </a:solidFill>
              </a:rPr>
              <a:t> </a:t>
            </a:r>
          </a:p>
          <a:p>
            <a:r>
              <a:rPr lang="en-US" sz="3600" b="1" dirty="0" smtClean="0">
                <a:solidFill>
                  <a:srgbClr val="006000"/>
                </a:solidFill>
              </a:rPr>
              <a:t>Public Trust                                        </a:t>
            </a:r>
            <a:endParaRPr lang="en-US" sz="3600" b="1" dirty="0">
              <a:solidFill>
                <a:srgbClr val="006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562600" y="0"/>
            <a:ext cx="35814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006000"/>
                </a:solidFill>
              </a:rPr>
              <a:t>Environmental and</a:t>
            </a:r>
          </a:p>
          <a:p>
            <a:pPr algn="ctr"/>
            <a:r>
              <a:rPr lang="en-US" sz="2800" b="1" dirty="0" smtClean="0">
                <a:solidFill>
                  <a:srgbClr val="006000"/>
                </a:solidFill>
              </a:rPr>
              <a:t>Natural Resources Law Symposium</a:t>
            </a:r>
            <a:endParaRPr lang="en-US" sz="2800" b="1" dirty="0">
              <a:solidFill>
                <a:srgbClr val="006000"/>
              </a:solidFill>
            </a:endParaRPr>
          </a:p>
          <a:p>
            <a:pPr algn="ctr"/>
            <a:r>
              <a:rPr lang="en-US" sz="2800" b="1" dirty="0" smtClean="0">
                <a:solidFill>
                  <a:srgbClr val="006000"/>
                </a:solidFill>
              </a:rPr>
              <a:t>    Lewis &amp; Clark Law School</a:t>
            </a:r>
            <a:endParaRPr lang="en-US" sz="2800" b="1" dirty="0">
              <a:solidFill>
                <a:srgbClr val="006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214</TotalTime>
  <Words>359</Words>
  <Application>Microsoft Office PowerPoint</Application>
  <PresentationFormat>On-screen Show (4:3)</PresentationFormat>
  <Paragraphs>101</Paragraphs>
  <Slides>34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35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rlazarus</dc:creator>
  <cp:lastModifiedBy>rlazarus</cp:lastModifiedBy>
  <cp:revision>31</cp:revision>
  <dcterms:created xsi:type="dcterms:W3CDTF">2015-04-08T02:40:49Z</dcterms:created>
  <dcterms:modified xsi:type="dcterms:W3CDTF">2015-04-08T23:03:18Z</dcterms:modified>
</cp:coreProperties>
</file>