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54" r:id="rId1"/>
  </p:sldMasterIdLst>
  <p:notesMasterIdLst>
    <p:notesMasterId r:id="rId15"/>
  </p:notesMasterIdLst>
  <p:sldIdLst>
    <p:sldId id="256" r:id="rId2"/>
    <p:sldId id="260" r:id="rId3"/>
    <p:sldId id="266" r:id="rId4"/>
    <p:sldId id="265" r:id="rId5"/>
    <p:sldId id="259" r:id="rId6"/>
    <p:sldId id="264" r:id="rId7"/>
    <p:sldId id="268" r:id="rId8"/>
    <p:sldId id="261" r:id="rId9"/>
    <p:sldId id="262" r:id="rId10"/>
    <p:sldId id="263" r:id="rId11"/>
    <p:sldId id="258" r:id="rId12"/>
    <p:sldId id="269" r:id="rId13"/>
    <p:sldId id="270"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E30B9"/>
    <a:srgbClr val="66208B"/>
    <a:srgbClr val="D73BE6"/>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p:cViewPr varScale="1">
        <p:scale>
          <a:sx n="96" d="100"/>
          <a:sy n="96" d="100"/>
        </p:scale>
        <p:origin x="-1786" y="-91"/>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4" d="100"/>
          <a:sy n="84" d="100"/>
        </p:scale>
        <p:origin x="-2032" y="-11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19A036-73B9-694A-BD53-FCB9ABB6BB45}" type="datetimeFigureOut">
              <a:rPr lang="en-US" smtClean="0"/>
              <a:t>4/16/2014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CD65BC-1F43-9141-AF6C-673C47902A9A}" type="slidenum">
              <a:rPr lang="en-US" smtClean="0"/>
              <a:t>‹#›</a:t>
            </a:fld>
            <a:endParaRPr lang="en-US"/>
          </a:p>
        </p:txBody>
      </p:sp>
    </p:spTree>
    <p:extLst>
      <p:ext uri="{BB962C8B-B14F-4D97-AF65-F5344CB8AC3E}">
        <p14:creationId xmlns:p14="http://schemas.microsoft.com/office/powerpoint/2010/main" val="316075514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4AC8B3CE-85D1-46D1-B30F-50A3E7C49EDD}" type="slidenum">
              <a:rPr lang="en-US" smtClean="0"/>
              <a:pPr>
                <a:defRPr/>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4AC8B3CE-85D1-46D1-B30F-50A3E7C49EDD}" type="slidenum">
              <a:rPr lang="en-US" smtClean="0"/>
              <a:pPr>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4AC8B3CE-85D1-46D1-B30F-50A3E7C49EDD}" type="slidenum">
              <a:rPr lang="en-US" smtClean="0"/>
              <a:pPr>
                <a:defRPr/>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7"/>
          <p:cNvSpPr>
            <a:spLocks noGrp="1" noChangeArrowheads="1"/>
          </p:cNvSpPr>
          <p:nvPr>
            <p:ph type="sldNum" sz="quarter" idx="5"/>
          </p:nvPr>
        </p:nvSpPr>
        <p:spPr>
          <a:noFill/>
        </p:spPr>
        <p:txBody>
          <a:bodyPr/>
          <a:lstStyle/>
          <a:p>
            <a:fld id="{3DA138F1-9195-4BF5-9FD6-17EBDB8548A6}" type="slidenum">
              <a:rPr lang="en-US" smtClean="0"/>
              <a:pPr/>
              <a:t>5</a:t>
            </a:fld>
            <a:endParaRPr lang="en-US" smtClean="0"/>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7"/>
          <p:cNvSpPr>
            <a:spLocks noGrp="1" noChangeArrowheads="1"/>
          </p:cNvSpPr>
          <p:nvPr>
            <p:ph type="sldNum" sz="quarter" idx="5"/>
          </p:nvPr>
        </p:nvSpPr>
        <p:spPr>
          <a:noFill/>
        </p:spPr>
        <p:txBody>
          <a:bodyPr/>
          <a:lstStyle/>
          <a:p>
            <a:fld id="{998B12AF-66C9-407C-8E40-BDD1E03E9B89}" type="slidenum">
              <a:rPr lang="en-US" smtClean="0"/>
              <a:pPr/>
              <a:t>6</a:t>
            </a:fld>
            <a:endParaRPr lang="en-US" smtClean="0"/>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p:spPr>
        <p:txBody>
          <a:bodyPr/>
          <a:lstStyle/>
          <a:p>
            <a:pPr eaLnBrk="1" hangingPunct="1"/>
            <a:endParaRPr lang="en-US" dirty="0" smtClean="0"/>
          </a:p>
          <a:p>
            <a:pPr eaLnBrk="1" hangingPunct="1"/>
            <a:r>
              <a:rPr lang="en-US" dirty="0" smtClean="0"/>
              <a:t>Congress spoke clearly in Wilderness Act to prohibit commercial enterprise in designated wilderness, regardless of the form of commercial activity and regardless of whether it was aimed at assisting the economy with minimal intrusion on wilderness values, and therefore reviewing court owed and could give no Chevron deference to determination by Fish and Wildlife Service (FWS) regarding permissibility of sockeye salmon enhancement project introducing hatchery-reared salmon fry into lake located within designated wilderness in national wildlife refuge to the extent that project qualified as commercial enterprise. The Wilderness Society </a:t>
            </a:r>
            <a:r>
              <a:rPr lang="en-US" dirty="0" err="1" smtClean="0"/>
              <a:t>v</a:t>
            </a:r>
            <a:r>
              <a:rPr lang="en-US" dirty="0" smtClean="0"/>
              <a:t>. U.S. Fish &amp; Wildlife Service, C.A.9 (Alaska) 2003, 353 F.3d 1051.</a:t>
            </a:r>
          </a:p>
          <a:p>
            <a:pPr eaLnBrk="1" hangingPunct="1"/>
            <a:r>
              <a:rPr lang="en-US" dirty="0" smtClean="0"/>
              <a:t>Whether an activity within designated wilderness bounds should be characterized as a commercial enterprise prohibited by Wilderness Act turns on an assessment of the purpose and effect of the activity.</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7"/>
          <p:cNvSpPr>
            <a:spLocks noGrp="1" noChangeArrowheads="1"/>
          </p:cNvSpPr>
          <p:nvPr>
            <p:ph type="sldNum" sz="quarter" idx="5"/>
          </p:nvPr>
        </p:nvSpPr>
        <p:spPr>
          <a:noFill/>
        </p:spPr>
        <p:txBody>
          <a:bodyPr/>
          <a:lstStyle/>
          <a:p>
            <a:fld id="{998B12AF-66C9-407C-8E40-BDD1E03E9B89}" type="slidenum">
              <a:rPr lang="en-US" smtClean="0"/>
              <a:pPr/>
              <a:t>7</a:t>
            </a:fld>
            <a:endParaRPr lang="en-US" smtClean="0"/>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p:spPr>
        <p:txBody>
          <a:bodyPr/>
          <a:lstStyle/>
          <a:p>
            <a:pPr eaLnBrk="1" hangingPunct="1"/>
            <a:endParaRPr lang="en-US" dirty="0" smtClean="0"/>
          </a:p>
          <a:p>
            <a:pPr eaLnBrk="1" hangingPunct="1"/>
            <a:r>
              <a:rPr lang="en-US" dirty="0" smtClean="0"/>
              <a:t>Congress spoke clearly in Wilderness Act to prohibit commercial enterprise in designated wilderness, regardless of the form of commercial activity and regardless of whether it was aimed at assisting the economy with minimal intrusion on wilderness values, and therefore reviewing court owed and could give no Chevron deference to determination by Fish and Wildlife Service (FWS) regarding permissibility of sockeye salmon enhancement project introducing hatchery-reared salmon fry into lake located within designated wilderness in national wildlife refuge to the extent that project qualified as commercial enterprise. The Wilderness Society </a:t>
            </a:r>
            <a:r>
              <a:rPr lang="en-US" dirty="0" err="1" smtClean="0"/>
              <a:t>v</a:t>
            </a:r>
            <a:r>
              <a:rPr lang="en-US" dirty="0" smtClean="0"/>
              <a:t>. U.S. Fish &amp; Wildlife Service, C.A.9 (Alaska) 2003, 353 F.3d 1051.</a:t>
            </a:r>
          </a:p>
          <a:p>
            <a:pPr eaLnBrk="1" hangingPunct="1"/>
            <a:r>
              <a:rPr lang="en-US" dirty="0" smtClean="0"/>
              <a:t>Whether an activity within designated wilderness bounds should be characterized as a commercial enterprise prohibited by Wilderness Act turns on an assessment of the purpose and effect of the activity.</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sz="2100" dirty="0" smtClean="0">
                <a:solidFill>
                  <a:srgbClr val="F0E6C3"/>
                </a:solidFill>
              </a:rPr>
              <a:t>The court remanded the case and imposed a deadline for NPS to complete a comprehensive wilderness plan.  But </a:t>
            </a:r>
            <a:r>
              <a:rPr lang="en-US" sz="1200" kern="1200" dirty="0" smtClean="0">
                <a:solidFill>
                  <a:schemeClr val="tx1"/>
                </a:solidFill>
                <a:effectLst/>
                <a:latin typeface="+mn-lt"/>
                <a:ea typeface="+mn-ea"/>
                <a:cs typeface="+mn-cs"/>
              </a:rPr>
              <a:t>Congress subsequently passed the “Sequoia and Kings Canyon National Parks Back-country Access Act,” H.R. 4849, 112th Cong. (2012), which superseded the order by allowing commercial stock use and lifting the deadline. </a:t>
            </a:r>
            <a:endParaRPr lang="en-US" sz="2100" dirty="0" smtClean="0">
              <a:solidFill>
                <a:srgbClr val="F0E6C3"/>
              </a:solidFill>
            </a:endParaRPr>
          </a:p>
          <a:p>
            <a:pPr marL="0" marR="0" lvl="1" indent="0" algn="l" defTabSz="457200" rtl="0" eaLnBrk="1" fontAlgn="auto" latinLnBrk="0" hangingPunct="1">
              <a:lnSpc>
                <a:spcPct val="100000"/>
              </a:lnSpc>
              <a:spcBef>
                <a:spcPts val="0"/>
              </a:spcBef>
              <a:spcAft>
                <a:spcPts val="0"/>
              </a:spcAft>
              <a:buClrTx/>
              <a:buSzTx/>
              <a:buFontTx/>
              <a:buNone/>
              <a:tabLst/>
              <a:defRPr/>
            </a:pPr>
            <a:endParaRPr lang="en-US" sz="2100" dirty="0" smtClean="0">
              <a:solidFill>
                <a:srgbClr val="F0E6C3"/>
              </a:solidFill>
            </a:endParaRPr>
          </a:p>
          <a:p>
            <a:pPr marL="0" marR="0" lvl="1" indent="0" algn="l" defTabSz="4572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agency’s primary responsibility is to protect the wilderness, not cede to commercial needs. An agency can only override this responsibility and promote competing interests such as those related to commercial activity, if it first engages in a “comparative and qualitative analysis where the variables are considered in relation to one another and the interests at stake are weighed.”… Once this analysis is complete, “the administering agency must determine the most important value and [justify] its decision to protect that value</a:t>
            </a:r>
            <a:r>
              <a:rPr lang="en-US" sz="2400" dirty="0" smtClean="0">
                <a:effectLst/>
              </a:rPr>
              <a:t> </a:t>
            </a:r>
            <a:endParaRPr lang="en-US" sz="2100" dirty="0" smtClean="0">
              <a:solidFill>
                <a:srgbClr val="F0E6C3"/>
              </a:solidFill>
            </a:endParaRPr>
          </a:p>
          <a:p>
            <a:endParaRPr lang="en-US" dirty="0"/>
          </a:p>
        </p:txBody>
      </p:sp>
      <p:sp>
        <p:nvSpPr>
          <p:cNvPr id="4" name="Slide Number Placeholder 3"/>
          <p:cNvSpPr>
            <a:spLocks noGrp="1"/>
          </p:cNvSpPr>
          <p:nvPr>
            <p:ph type="sldNum" sz="quarter" idx="10"/>
          </p:nvPr>
        </p:nvSpPr>
        <p:spPr/>
        <p:txBody>
          <a:bodyPr/>
          <a:lstStyle/>
          <a:p>
            <a:fld id="{06CD65BC-1F43-9141-AF6C-673C47902A9A}" type="slidenum">
              <a:rPr lang="en-US" smtClean="0"/>
              <a:t>8</a:t>
            </a:fld>
            <a:endParaRPr lang="en-US"/>
          </a:p>
        </p:txBody>
      </p:sp>
    </p:spTree>
    <p:extLst>
      <p:ext uri="{BB962C8B-B14F-4D97-AF65-F5344CB8AC3E}">
        <p14:creationId xmlns:p14="http://schemas.microsoft.com/office/powerpoint/2010/main" val="2001730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p:cNvSpPr>
          <p:nvPr>
            <p:ph type="sldImg"/>
          </p:nvPr>
        </p:nvSpPr>
        <p:spPr>
          <a:ln/>
        </p:spPr>
      </p:sp>
      <p:sp>
        <p:nvSpPr>
          <p:cNvPr id="70658" name="Notes Placeholder 2"/>
          <p:cNvSpPr>
            <a:spLocks noGrp="1"/>
          </p:cNvSpPr>
          <p:nvPr>
            <p:ph type="body" idx="1"/>
          </p:nvPr>
        </p:nvSpPr>
        <p:spPr>
          <a:noFill/>
          <a:ln/>
        </p:spPr>
        <p:txBody>
          <a:bodyPr/>
          <a:lstStyle/>
          <a:p>
            <a:pPr eaLnBrk="1" hangingPunct="1"/>
            <a:r>
              <a:rPr lang="en-US" b="1" dirty="0" smtClean="0"/>
              <a:t>I.  </a:t>
            </a:r>
            <a:r>
              <a:rPr lang="en-US" b="1" dirty="0" err="1" smtClean="0"/>
              <a:t>Kofa</a:t>
            </a:r>
            <a:r>
              <a:rPr lang="en-US" b="1" dirty="0" smtClean="0"/>
              <a:t> </a:t>
            </a:r>
            <a:r>
              <a:rPr lang="en-US" dirty="0" smtClean="0"/>
              <a:t>averages 7” a year.  During a period of extended drought, FWS, with AZ, constructed water tanks, pipes, &amp; “guzzlers” to augment water for bighorn sheep.  </a:t>
            </a:r>
          </a:p>
          <a:p>
            <a:pPr marL="274320" eaLnBrk="1" hangingPunct="1"/>
            <a:r>
              <a:rPr lang="en-US" dirty="0" smtClean="0"/>
              <a:t>--Constructed with backhoes &amp; other motorized equipment and mechanized tools.</a:t>
            </a:r>
          </a:p>
          <a:p>
            <a:pPr marL="274320" eaLnBrk="1" hangingPunct="1"/>
            <a:r>
              <a:rPr lang="en-US" dirty="0" smtClean="0"/>
              <a:t>--Comprised mostly of PVC pipe buried underground and designed to catch rainwater and channel it into concrete weirs or troughs.  </a:t>
            </a:r>
          </a:p>
          <a:p>
            <a:pPr marL="274320" eaLnBrk="1" hangingPunct="1"/>
            <a:r>
              <a:rPr lang="en-US" dirty="0" smtClean="0"/>
              <a:t>--During droughts, W is transported with motorized vehicles and equipment </a:t>
            </a:r>
          </a:p>
          <a:p>
            <a:pPr eaLnBrk="1" hangingPunct="1"/>
            <a:r>
              <a:rPr lang="en-US" b="1" dirty="0" smtClean="0"/>
              <a:t>Wilderness Watch </a:t>
            </a:r>
            <a:r>
              <a:rPr lang="en-US" dirty="0" smtClean="0"/>
              <a:t>(9</a:t>
            </a:r>
            <a:r>
              <a:rPr lang="en-US" baseline="30000" dirty="0" smtClean="0"/>
              <a:t>th</a:t>
            </a:r>
            <a:r>
              <a:rPr lang="en-US" dirty="0" smtClean="0"/>
              <a:t> Cir. 2010) successfully sued. While the facilities might be useful to sheep threatened by drought and high temperatures, they were “installations” that unlawfully trammeled the W, contrary to the explicit terms of the Act. </a:t>
            </a:r>
          </a:p>
          <a:p>
            <a:pPr lvl="1"/>
            <a:r>
              <a:rPr lang="en-US" dirty="0" smtClean="0"/>
              <a:t> -FWS failed to establish that they were “necessary” “mini </a:t>
            </a:r>
            <a:r>
              <a:rPr lang="en-US" dirty="0" err="1" smtClean="0"/>
              <a:t>rqmts</a:t>
            </a:r>
            <a:r>
              <a:rPr lang="en-US" dirty="0" smtClean="0"/>
              <a:t>” of wilderness</a:t>
            </a:r>
          </a:p>
          <a:p>
            <a:pPr lvl="1" eaLnBrk="1" hangingPunct="1"/>
            <a:endParaRPr lang="en-US" dirty="0"/>
          </a:p>
          <a:p>
            <a:pPr marL="285750" indent="-285750" eaLnBrk="1" hangingPunct="1">
              <a:buAutoNum type="romanUcPeriod" startAt="2"/>
            </a:pPr>
            <a:r>
              <a:rPr lang="en-US" b="1" i="1" dirty="0" smtClean="0"/>
              <a:t>Californians </a:t>
            </a:r>
            <a:r>
              <a:rPr lang="en-US" b="1" i="1" dirty="0"/>
              <a:t>for Alts. to Toxics</a:t>
            </a:r>
            <a:r>
              <a:rPr lang="en-US" dirty="0"/>
              <a:t>,</a:t>
            </a:r>
            <a:r>
              <a:rPr lang="en-US" i="1" dirty="0"/>
              <a:t> </a:t>
            </a:r>
            <a:r>
              <a:rPr lang="en-US" dirty="0"/>
              <a:t>No. CIV. S-10-1477 FCD/CMK,</a:t>
            </a:r>
            <a:r>
              <a:rPr lang="en-US" i="1" dirty="0"/>
              <a:t> </a:t>
            </a:r>
            <a:r>
              <a:rPr lang="en-US" dirty="0"/>
              <a:t>2011 WL 3915966, at *23 (E.D. Cal. Sept. 6, 2011</a:t>
            </a:r>
            <a:r>
              <a:rPr lang="en-US" dirty="0" smtClean="0"/>
              <a:t>)—</a:t>
            </a:r>
            <a:r>
              <a:rPr lang="en-US" dirty="0" err="1" smtClean="0"/>
              <a:t>Enviro’s</a:t>
            </a:r>
            <a:r>
              <a:rPr lang="en-US" dirty="0" smtClean="0"/>
              <a:t> won again.</a:t>
            </a:r>
          </a:p>
          <a:p>
            <a:pPr lvl="1" eaLnBrk="1" hangingPunct="1"/>
            <a:r>
              <a:rPr lang="en-US" dirty="0" smtClean="0"/>
              <a:t>The U.S.’s plan </a:t>
            </a:r>
            <a:r>
              <a:rPr lang="en-US" dirty="0"/>
              <a:t>to “conserve” Paiute cutthroat trout by killing competitive species with rotenone applications in the Carson-Iceberg Wilderness “would </a:t>
            </a:r>
            <a:r>
              <a:rPr lang="en-US" i="1" dirty="0"/>
              <a:t>impede </a:t>
            </a:r>
            <a:r>
              <a:rPr lang="en-US" dirty="0"/>
              <a:t>progress towards preserving the overall wilderness character” by eradicating primitive endemic </a:t>
            </a:r>
            <a:r>
              <a:rPr lang="en-US" dirty="0" smtClean="0"/>
              <a:t>species</a:t>
            </a:r>
            <a:r>
              <a:rPr lang="en-US" dirty="0"/>
              <a:t>.</a:t>
            </a:r>
            <a:endParaRPr lang="en-US" dirty="0" smtClean="0"/>
          </a:p>
          <a:p>
            <a:pPr eaLnBrk="1" hangingPunct="1"/>
            <a:r>
              <a:rPr lang="en-US" dirty="0" smtClean="0"/>
              <a:t>	-U.S. did not appeal</a:t>
            </a:r>
          </a:p>
          <a:p>
            <a:pPr eaLnBrk="1" hangingPunct="1"/>
            <a:endParaRPr lang="en-US" dirty="0" smtClean="0"/>
          </a:p>
          <a:p>
            <a:pPr eaLnBrk="1" hangingPunct="1"/>
            <a:endParaRPr lang="en-US" dirty="0" smtClean="0"/>
          </a:p>
          <a:p>
            <a:pPr eaLnBrk="1" hangingPunct="1"/>
            <a:endParaRPr lang="en-US" dirty="0" smtClean="0"/>
          </a:p>
          <a:p>
            <a:pPr eaLnBrk="1" hangingPunct="1"/>
            <a:endParaRPr lang="en-US" dirty="0" smtClean="0"/>
          </a:p>
        </p:txBody>
      </p:sp>
      <p:sp>
        <p:nvSpPr>
          <p:cNvPr id="70659" name="Slide Number Placeholder 3"/>
          <p:cNvSpPr>
            <a:spLocks noGrp="1"/>
          </p:cNvSpPr>
          <p:nvPr>
            <p:ph type="sldNum" sz="quarter" idx="5"/>
          </p:nvPr>
        </p:nvSpPr>
        <p:spPr>
          <a:noFill/>
        </p:spPr>
        <p:txBody>
          <a:bodyPr/>
          <a:lstStyle/>
          <a:p>
            <a:fld id="{A68BE5E2-7A06-4B6C-AF08-3DF4346E1C1D}" type="slidenum">
              <a:rPr lang="en-US" smtClean="0"/>
              <a:pPr/>
              <a:t>11</a:t>
            </a:fld>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4AC8B3CE-85D1-46D1-B30F-50A3E7C49EDD}" type="slidenum">
              <a:rPr lang="en-US" smtClean="0"/>
              <a:pPr>
                <a:defRPr/>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3776" y="3776472"/>
            <a:ext cx="7196328" cy="1470025"/>
          </a:xfrm>
        </p:spPr>
        <p:txBody>
          <a:bodyPr vert="horz" lIns="91440" tIns="45720" rIns="91440" bIns="45720" rtlCol="0" anchor="b" anchorCtr="0">
            <a:noAutofit/>
          </a:bodyPr>
          <a:lstStyle>
            <a:lvl1pPr algn="l"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493776" y="5257800"/>
            <a:ext cx="7196328" cy="987552"/>
          </a:xfrm>
        </p:spPr>
        <p:txBody>
          <a:bodyPr vert="horz" lIns="91440" tIns="45720" rIns="91440" bIns="45720" rtlCol="0" anchor="t" anchorCtr="0">
            <a:noAutofit/>
          </a:bodyPr>
          <a:lstStyle>
            <a:lvl1pPr marL="0" indent="0" algn="l" defTabSz="914400" rtl="0" eaLnBrk="1" latinLnBrk="0" hangingPunct="1">
              <a:spcBef>
                <a:spcPct val="0"/>
              </a:spcBef>
              <a:buFont typeface="Wingdings 2" pitchFamily="18" charset="2"/>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D08947EB-467B-C44E-9692-220A29056CA3}" type="datetimeFigureOut">
              <a:rPr lang="en-US" smtClean="0"/>
              <a:t>4/16/2014</a:t>
            </a:fld>
            <a:endParaRPr lang="en-US"/>
          </a:p>
        </p:txBody>
      </p:sp>
      <p:sp>
        <p:nvSpPr>
          <p:cNvPr id="5" name="Footer Placeholder 4"/>
          <p:cNvSpPr>
            <a:spLocks noGrp="1"/>
          </p:cNvSpPr>
          <p:nvPr>
            <p:ph type="ftr" sz="quarter" idx="11"/>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08947EB-467B-C44E-9692-220A29056CA3}" type="datetimeFigureOut">
              <a:rPr lang="en-US" smtClean="0"/>
              <a:t>4/16/2014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1A676-A1DD-9B49-94D3-071DFB34CD1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6889" y="3774328"/>
            <a:ext cx="7199311" cy="1470025"/>
          </a:xfrm>
        </p:spPr>
        <p:txBody>
          <a:bodyPr anchor="b" anchorCtr="0"/>
          <a:lstStyle>
            <a:lvl1pPr algn="l">
              <a:defRPr sz="4800"/>
            </a:lvl1pPr>
          </a:lstStyle>
          <a:p>
            <a:r>
              <a:rPr lang="en-US" smtClean="0"/>
              <a:t>Click to edit Master title style</a:t>
            </a:r>
            <a:endParaRPr/>
          </a:p>
        </p:txBody>
      </p:sp>
      <p:sp>
        <p:nvSpPr>
          <p:cNvPr id="3" name="Subtitle 2"/>
          <p:cNvSpPr>
            <a:spLocks noGrp="1"/>
          </p:cNvSpPr>
          <p:nvPr>
            <p:ph type="subTitle" idx="1"/>
          </p:nvPr>
        </p:nvSpPr>
        <p:spPr>
          <a:xfrm>
            <a:off x="496888" y="5257800"/>
            <a:ext cx="7199312" cy="990600"/>
          </a:xfrm>
        </p:spPr>
        <p:txBody>
          <a:bodyPr vert="horz" lIns="91440" tIns="45720" rIns="91440" bIns="45720" rtlCol="0" anchor="t" anchorCtr="0">
            <a:noAutofit/>
          </a:bodyPr>
          <a:lstStyle>
            <a:lvl1pPr marL="0" indent="0" algn="l"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dirty="0"/>
          </a:p>
        </p:txBody>
      </p:sp>
      <p:sp>
        <p:nvSpPr>
          <p:cNvPr id="4" name="Date Placeholder 3"/>
          <p:cNvSpPr>
            <a:spLocks noGrp="1"/>
          </p:cNvSpPr>
          <p:nvPr>
            <p:ph type="dt" sz="half" idx="10"/>
          </p:nvPr>
        </p:nvSpPr>
        <p:spPr/>
        <p:txBody>
          <a:bodyPr/>
          <a:lstStyle/>
          <a:p>
            <a:fld id="{D08947EB-467B-C44E-9692-220A29056CA3}" type="datetimeFigureOut">
              <a:rPr lang="en-US" smtClean="0"/>
              <a:t>4/16/2014</a:t>
            </a:fld>
            <a:endParaRPr lang="en-US"/>
          </a:p>
        </p:txBody>
      </p:sp>
      <p:sp>
        <p:nvSpPr>
          <p:cNvPr id="5" name="Footer Placeholder 4"/>
          <p:cNvSpPr>
            <a:spLocks noGrp="1"/>
          </p:cNvSpPr>
          <p:nvPr>
            <p:ph type="ftr" sz="quarter" idx="11"/>
          </p:nvPr>
        </p:nvSpPr>
        <p:spPr/>
        <p:txBody>
          <a:bodyPr/>
          <a:lstStyle/>
          <a:p>
            <a:endParaRPr lang="en-US"/>
          </a:p>
        </p:txBody>
      </p:sp>
      <p:sp>
        <p:nvSpPr>
          <p:cNvPr id="8" name="Picture Placeholder 7"/>
          <p:cNvSpPr>
            <a:spLocks noGrp="1"/>
          </p:cNvSpPr>
          <p:nvPr>
            <p:ph type="pic" sz="quarter" idx="12"/>
          </p:nvPr>
        </p:nvSpPr>
        <p:spPr>
          <a:xfrm rot="504148">
            <a:off x="4493544" y="555043"/>
            <a:ext cx="4142460" cy="3085398"/>
          </a:xfrm>
          <a:solidFill>
            <a:srgbClr val="FFFFFF">
              <a:shade val="85000"/>
            </a:srgbClr>
          </a:solidFill>
          <a:ln w="38100" cap="sq">
            <a:solidFill>
              <a:srgbClr val="FDFDFD"/>
            </a:solidFill>
            <a:miter lim="800000"/>
          </a:ln>
          <a:effectLst>
            <a:outerShdw blurRad="57150" dist="37500" dir="7560000" sy="98000" kx="110000" ky="200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Drag picture to placeholder or click icon to add</a:t>
            </a:r>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2236694"/>
            <a:ext cx="7612063" cy="1362075"/>
          </a:xfrm>
        </p:spPr>
        <p:txBody>
          <a:bodyPr vert="horz" lIns="91440" tIns="45720" rIns="91440" bIns="45720" rtlCol="0" anchor="b" anchorCtr="0">
            <a:noAutofit/>
          </a:bodyPr>
          <a:lst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765175" y="3617259"/>
            <a:ext cx="7612063" cy="1500187"/>
          </a:xfrm>
        </p:spPr>
        <p:txBody>
          <a:bodyPr vert="horz" lIns="91440" tIns="45720" rIns="91440" bIns="45720" rtlCol="0" anchor="t" anchorCtr="0">
            <a:noAutofit/>
          </a:bodyPr>
          <a:lstStyle>
            <a:lvl1pPr marL="0" indent="0" algn="ctr"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8947EB-467B-C44E-9692-220A29056CA3}" type="datetimeFigureOut">
              <a:rPr lang="en-US" smtClean="0"/>
              <a:t>4/16/2014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1A676-A1DD-9B49-94D3-071DFB34CD1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p>
            <a:r>
              <a:rPr lang="en-US" smtClean="0"/>
              <a:t>Click to edit Master title style</a:t>
            </a:r>
            <a:endParaRPr/>
          </a:p>
        </p:txBody>
      </p:sp>
      <p:sp>
        <p:nvSpPr>
          <p:cNvPr id="3" name="Content Placeholder 2"/>
          <p:cNvSpPr>
            <a:spLocks noGrp="1"/>
          </p:cNvSpPr>
          <p:nvPr>
            <p:ph sz="half" idx="1"/>
          </p:nvPr>
        </p:nvSpPr>
        <p:spPr>
          <a:xfrm>
            <a:off x="765175" y="2084388"/>
            <a:ext cx="3657600" cy="4183062"/>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4719637" y="2084388"/>
            <a:ext cx="3657600" cy="4183062"/>
          </a:xfrm>
        </p:spPr>
        <p:txBody>
          <a:bodyPr>
            <a:normAutofit/>
          </a:bodyPr>
          <a:lstStyle>
            <a:lvl1pPr>
              <a:defRPr sz="2000"/>
            </a:lvl1pPr>
            <a:lvl2pPr>
              <a:defRPr sz="1800"/>
            </a:lvl2pPr>
            <a:lvl3pPr>
              <a:defRPr sz="1800"/>
            </a:lvl3pPr>
            <a:lvl4pPr>
              <a:defRPr sz="1800"/>
            </a:lvl4pPr>
            <a:lvl5pPr>
              <a:defRPr sz="1800"/>
            </a:lvl5pPr>
            <a:lvl6pPr marL="2055813" indent="-344488">
              <a:defRPr sz="1800"/>
            </a:lvl6pPr>
            <a:lvl7pPr marL="2055813" indent="-344488">
              <a:defRPr sz="1800"/>
            </a:lvl7pPr>
            <a:lvl8pPr marL="2055813" indent="-344488">
              <a:defRPr sz="1800"/>
            </a:lvl8pPr>
            <a:lvl9pPr marL="2055813" indent="-344488">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Date Placeholder 4"/>
          <p:cNvSpPr>
            <a:spLocks noGrp="1"/>
          </p:cNvSpPr>
          <p:nvPr>
            <p:ph type="dt" sz="half" idx="10"/>
          </p:nvPr>
        </p:nvSpPr>
        <p:spPr/>
        <p:txBody>
          <a:bodyPr/>
          <a:lstStyle/>
          <a:p>
            <a:fld id="{D08947EB-467B-C44E-9692-220A29056CA3}" type="datetimeFigureOut">
              <a:rPr lang="en-US" smtClean="0"/>
              <a:t>4/16/2014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B1A676-A1DD-9B49-94D3-071DFB34CD1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65174"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5174" y="2649071"/>
            <a:ext cx="3657600" cy="3608293"/>
          </a:xfrm>
        </p:spPr>
        <p:txBody>
          <a:bodyPr>
            <a:normAutofit/>
          </a:bodyPr>
          <a:lstStyle>
            <a:lvl1pPr>
              <a:defRPr sz="20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Text Placeholder 4"/>
          <p:cNvSpPr>
            <a:spLocks noGrp="1"/>
          </p:cNvSpPr>
          <p:nvPr>
            <p:ph type="body" sz="quarter" idx="3"/>
          </p:nvPr>
        </p:nvSpPr>
        <p:spPr>
          <a:xfrm>
            <a:off x="4719637"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19637" y="2649071"/>
            <a:ext cx="3657600" cy="3608293"/>
          </a:xfrm>
        </p:spPr>
        <p:txBody>
          <a:bodyPr>
            <a:normAutofit/>
          </a:bodyPr>
          <a:lstStyle>
            <a:lvl1pPr>
              <a:defRPr sz="2000"/>
            </a:lvl1pPr>
            <a:lvl2pPr>
              <a:defRPr sz="1800"/>
            </a:lvl2pPr>
            <a:lvl3pPr>
              <a:defRPr sz="1800"/>
            </a:lvl3pPr>
            <a:lvl4pPr>
              <a:defRPr sz="1800"/>
            </a:lvl4pPr>
            <a:lvl5pPr>
              <a:defRPr sz="1800"/>
            </a:lvl5pPr>
            <a:lvl6pPr marL="2055813" indent="-344488">
              <a:defRPr sz="1600"/>
            </a:lvl6pPr>
            <a:lvl7pPr marL="2055813" indent="-344488">
              <a:defRPr sz="1600"/>
            </a:lvl7pPr>
            <a:lvl8pPr marL="2055813" indent="-344488">
              <a:defRPr sz="1600"/>
            </a:lvl8pPr>
            <a:lvl9pPr marL="2055813" indent="-344488">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Date Placeholder 6"/>
          <p:cNvSpPr>
            <a:spLocks noGrp="1"/>
          </p:cNvSpPr>
          <p:nvPr>
            <p:ph type="dt" sz="half" idx="10"/>
          </p:nvPr>
        </p:nvSpPr>
        <p:spPr/>
        <p:txBody>
          <a:bodyPr/>
          <a:lstStyle/>
          <a:p>
            <a:fld id="{D08947EB-467B-C44E-9692-220A29056CA3}" type="datetimeFigureOut">
              <a:rPr lang="en-US" smtClean="0"/>
              <a:t>4/16/2014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B1A676-A1DD-9B49-94D3-071DFB34CD1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D08947EB-467B-C44E-9692-220A29056CA3}" type="datetimeFigureOut">
              <a:rPr lang="en-US" smtClean="0"/>
              <a:t>4/16/2014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B1A676-A1DD-9B49-94D3-071DFB34CD1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bg>
      <p:bgRef idx="1001">
        <a:schemeClr val="bg1"/>
      </p:bgRef>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8947EB-467B-C44E-9692-220A29056CA3}" type="datetimeFigureOut">
              <a:rPr lang="en-US" smtClean="0"/>
              <a:t>4/16/2014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B1A676-A1DD-9B49-94D3-071DFB34CD12}"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495800" y="381000"/>
            <a:ext cx="4149725" cy="5886450"/>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ts val="60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D08947EB-467B-C44E-9692-220A29056CA3}" type="datetimeFigureOut">
              <a:rPr lang="en-US" smtClean="0"/>
              <a:t>4/16/2014</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C4B1A676-A1DD-9B49-94D3-071DFB34CD1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4267200"/>
            <a:ext cx="7612063" cy="1100138"/>
          </a:xfrm>
        </p:spPr>
        <p:txBody>
          <a:bodyPr anchor="b"/>
          <a:lstStyle>
            <a:lvl1pPr algn="ctr">
              <a:defRPr sz="4400" b="0">
                <a:solidFill>
                  <a:schemeClr val="bg1"/>
                </a:solidFill>
                <a:effectLst>
                  <a:outerShdw blurRad="63500" dist="50800" dir="2700000" algn="tl" rotWithShape="0">
                    <a:prstClr val="black">
                      <a:alpha val="50000"/>
                    </a:prstClr>
                  </a:outerShdw>
                </a:effectLst>
              </a:defRPr>
            </a:lvl1pPr>
          </a:lstStyle>
          <a:p>
            <a:r>
              <a:rPr lang="en-US" smtClean="0"/>
              <a:t>Click to edit Master title style</a:t>
            </a:r>
            <a:endParaRPr/>
          </a:p>
        </p:txBody>
      </p:sp>
      <p:sp>
        <p:nvSpPr>
          <p:cNvPr id="3" name="Picture Placeholder 2"/>
          <p:cNvSpPr>
            <a:spLocks noGrp="1"/>
          </p:cNvSpPr>
          <p:nvPr>
            <p:ph type="pic" idx="1"/>
          </p:nvPr>
        </p:nvSpPr>
        <p:spPr>
          <a:xfrm rot="21414040">
            <a:off x="1779080" y="450465"/>
            <a:ext cx="5486400" cy="3626214"/>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vert="horz" lIns="91440" tIns="45720" rIns="91440" bIns="45720" rtlCol="0">
            <a:normAutofit/>
          </a:bodyPr>
          <a:lstStyle>
            <a:lvl1pPr marL="342900" indent="-342900" algn="l" defTabSz="914400" rtl="0" eaLnBrk="1" latinLnBrk="0" hangingPunct="1">
              <a:spcBef>
                <a:spcPts val="2000"/>
              </a:spcBef>
              <a:buFont typeface="Wingdings 2" pitchFamily="18" charset="2"/>
              <a:buNone/>
              <a:defRPr sz="1800" kern="1200">
                <a:solidFill>
                  <a:schemeClr val="bg1"/>
                </a:solidFill>
                <a:effectLst>
                  <a:outerShdw blurRad="63500" dist="50800" dir="2700000" algn="tl" rotWithShape="0">
                    <a:prstClr val="black">
                      <a:alpha val="5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a:p>
        </p:txBody>
      </p:sp>
      <p:sp>
        <p:nvSpPr>
          <p:cNvPr id="4" name="Text Placeholder 3"/>
          <p:cNvSpPr>
            <a:spLocks noGrp="1"/>
          </p:cNvSpPr>
          <p:nvPr>
            <p:ph type="body" sz="half" idx="2"/>
          </p:nvPr>
        </p:nvSpPr>
        <p:spPr>
          <a:xfrm>
            <a:off x="765175" y="5443538"/>
            <a:ext cx="7612063" cy="804862"/>
          </a:xfrm>
        </p:spPr>
        <p:txBody>
          <a:bodyPr>
            <a:normAutofit/>
          </a:bodyPr>
          <a:lstStyle>
            <a:lvl1pPr marL="0" indent="0" algn="ctr">
              <a:spcBef>
                <a:spcPts val="300"/>
              </a:spcBef>
              <a:buNone/>
              <a:defRPr sz="1800">
                <a:effectLst>
                  <a:outerShdw blurRad="63500" dist="50800" dir="2700000" algn="tl" rotWithShape="0">
                    <a:prstClr val="black">
                      <a:alpha val="50000"/>
                    </a:prstClr>
                  </a:outerShdw>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8947EB-467B-C44E-9692-220A29056CA3}" type="datetimeFigureOut">
              <a:rPr lang="en-US" smtClean="0"/>
              <a:t>4/16/2014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B1A676-A1DD-9B49-94D3-071DFB34CD1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2 Pictures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ts val="60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D08947EB-467B-C44E-9692-220A29056CA3}" type="datetimeFigureOut">
              <a:rPr lang="en-US" smtClean="0"/>
              <a:t>4/16/2014</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C4B1A676-A1DD-9B49-94D3-071DFB34CD12}" type="slidenum">
              <a:rPr lang="en-US" smtClean="0"/>
              <a:t>‹#›</a:t>
            </a:fld>
            <a:endParaRPr lang="en-US"/>
          </a:p>
        </p:txBody>
      </p:sp>
      <p:sp>
        <p:nvSpPr>
          <p:cNvPr id="9" name="Picture Placeholder 7"/>
          <p:cNvSpPr>
            <a:spLocks noGrp="1"/>
          </p:cNvSpPr>
          <p:nvPr>
            <p:ph type="pic" sz="quarter" idx="14"/>
          </p:nvPr>
        </p:nvSpPr>
        <p:spPr>
          <a:xfrm rot="307655">
            <a:off x="4082874" y="3187732"/>
            <a:ext cx="4141140" cy="2881378"/>
          </a:xfrm>
          <a:solidFill>
            <a:srgbClr val="FFFFFF">
              <a:shade val="85000"/>
            </a:srgbClr>
          </a:solidFill>
          <a:ln w="38100" cap="sq">
            <a:solidFill>
              <a:srgbClr val="FDFDFD"/>
            </a:solidFill>
            <a:miter lim="800000"/>
          </a:ln>
          <a:effectLst>
            <a:outerShdw blurRad="88900" dist="25400" dir="72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Drag picture to placeholder or click icon to add</a:t>
            </a:r>
            <a:endParaRPr/>
          </a:p>
        </p:txBody>
      </p:sp>
      <p:sp>
        <p:nvSpPr>
          <p:cNvPr id="8" name="Picture Placeholder 7"/>
          <p:cNvSpPr>
            <a:spLocks noGrp="1"/>
          </p:cNvSpPr>
          <p:nvPr>
            <p:ph type="pic" sz="quarter" idx="13"/>
          </p:nvPr>
        </p:nvSpPr>
        <p:spPr>
          <a:xfrm rot="21414752">
            <a:off x="4623469" y="338031"/>
            <a:ext cx="4141140" cy="2881378"/>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Drag picture to placeholder or click icon to add</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08947EB-467B-C44E-9692-220A29056CA3}" type="datetimeFigureOut">
              <a:rPr lang="en-US" smtClean="0"/>
              <a:t>4/16/2014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1A676-A1DD-9B49-94D3-071DFB34CD12}"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457200"/>
            <a:ext cx="1497106" cy="581025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496888" y="457200"/>
            <a:ext cx="6513511" cy="5810250"/>
          </a:xfrm>
        </p:spPr>
        <p:txBody>
          <a:bodyPr vert="eaVert"/>
          <a:lstStyle>
            <a:lvl5pP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10"/>
          </p:nvPr>
        </p:nvSpPr>
        <p:spPr/>
        <p:txBody>
          <a:bodyPr/>
          <a:lstStyle/>
          <a:p>
            <a:fld id="{D08947EB-467B-C44E-9692-220A29056CA3}" type="datetimeFigureOut">
              <a:rPr lang="en-US" smtClean="0"/>
              <a:t>4/16/2014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B1A676-A1DD-9B49-94D3-071DFB34CD12}"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19050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800600" y="1905000"/>
            <a:ext cx="3810000" cy="4114800"/>
          </a:xfrm>
        </p:spPr>
        <p:txBody>
          <a:bodyPr/>
          <a:lstStyle/>
          <a:p>
            <a:pPr lvl="0"/>
            <a:endParaRPr lang="en-US" noProof="0"/>
          </a:p>
        </p:txBody>
      </p:sp>
      <p:sp>
        <p:nvSpPr>
          <p:cNvPr id="5" name="Rectangle 68"/>
          <p:cNvSpPr>
            <a:spLocks noGrp="1" noChangeArrowheads="1"/>
          </p:cNvSpPr>
          <p:nvPr>
            <p:ph type="dt" sz="half" idx="10"/>
          </p:nvPr>
        </p:nvSpPr>
        <p:spPr>
          <a:ln/>
        </p:spPr>
        <p:txBody>
          <a:bodyPr/>
          <a:lstStyle>
            <a:lvl1pPr>
              <a:defRPr/>
            </a:lvl1pPr>
          </a:lstStyle>
          <a:p>
            <a:pPr>
              <a:defRPr/>
            </a:pPr>
            <a:endParaRPr lang="en-US"/>
          </a:p>
        </p:txBody>
      </p:sp>
      <p:sp>
        <p:nvSpPr>
          <p:cNvPr id="6" name="Rectangle 69"/>
          <p:cNvSpPr>
            <a:spLocks noGrp="1" noChangeArrowheads="1"/>
          </p:cNvSpPr>
          <p:nvPr>
            <p:ph type="ftr" sz="quarter" idx="11"/>
          </p:nvPr>
        </p:nvSpPr>
        <p:spPr>
          <a:ln/>
        </p:spPr>
        <p:txBody>
          <a:bodyPr/>
          <a:lstStyle>
            <a:lvl1pPr>
              <a:defRPr/>
            </a:lvl1pPr>
          </a:lstStyle>
          <a:p>
            <a:pPr>
              <a:defRPr/>
            </a:pPr>
            <a:endParaRPr lang="en-US"/>
          </a:p>
        </p:txBody>
      </p:sp>
      <p:sp>
        <p:nvSpPr>
          <p:cNvPr id="7" name="Rectangle 70"/>
          <p:cNvSpPr>
            <a:spLocks noGrp="1" noChangeArrowheads="1"/>
          </p:cNvSpPr>
          <p:nvPr>
            <p:ph type="sldNum" sz="quarter" idx="12"/>
          </p:nvPr>
        </p:nvSpPr>
        <p:spPr>
          <a:ln/>
        </p:spPr>
        <p:txBody>
          <a:bodyPr/>
          <a:lstStyle>
            <a:lvl1pPr>
              <a:defRPr/>
            </a:lvl1pPr>
          </a:lstStyle>
          <a:p>
            <a:pPr>
              <a:defRPr/>
            </a:pPr>
            <a:fld id="{1E5151CB-20F7-44DB-8BC2-685ED1D0DF8E}" type="slidenum">
              <a:rPr lang="en-US"/>
              <a:pPr>
                <a:defRPr/>
              </a:pPr>
              <a:t>‹#›</a:t>
            </a:fld>
            <a:endParaRPr lang="en-US"/>
          </a:p>
        </p:txBody>
      </p:sp>
    </p:spTree>
    <p:extLst>
      <p:ext uri="{BB962C8B-B14F-4D97-AF65-F5344CB8AC3E}">
        <p14:creationId xmlns:p14="http://schemas.microsoft.com/office/powerpoint/2010/main" val="3670493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5174" y="79468"/>
            <a:ext cx="7612063" cy="1417638"/>
          </a:xfrm>
          <a:prstGeom prst="rect">
            <a:avLst/>
          </a:prstGeom>
        </p:spPr>
        <p:txBody>
          <a:bodyPr vert="horz" lIns="91440" tIns="45720" rIns="91440" bIns="45720" rtlCol="0" anchor="ctr" anchorCtr="0">
            <a:noAutofit/>
          </a:bodyPr>
          <a:lstStyle/>
          <a:p>
            <a:r>
              <a:rPr lang="en-US" smtClean="0"/>
              <a:t>Click to edit Master title style</a:t>
            </a:r>
            <a:endParaRPr/>
          </a:p>
        </p:txBody>
      </p:sp>
      <p:sp>
        <p:nvSpPr>
          <p:cNvPr id="3" name="Text Placeholder 2"/>
          <p:cNvSpPr>
            <a:spLocks noGrp="1"/>
          </p:cNvSpPr>
          <p:nvPr>
            <p:ph type="body" idx="1"/>
          </p:nvPr>
        </p:nvSpPr>
        <p:spPr>
          <a:xfrm>
            <a:off x="765175" y="2070846"/>
            <a:ext cx="7612064" cy="418203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defRPr>
            </a:lvl1pPr>
          </a:lstStyle>
          <a:p>
            <a:fld id="{D08947EB-467B-C44E-9692-220A29056CA3}" type="datetimeFigureOut">
              <a:rPr lang="en-US" smtClean="0"/>
              <a:t>4/16/2014</a:t>
            </a:fld>
            <a:endParaRPr lang="en-US"/>
          </a:p>
        </p:txBody>
      </p:sp>
      <p:sp>
        <p:nvSpPr>
          <p:cNvPr id="5" name="Footer Placeholder 4"/>
          <p:cNvSpPr>
            <a:spLocks noGrp="1"/>
          </p:cNvSpPr>
          <p:nvPr>
            <p:ph type="ftr" sz="quarter" idx="3"/>
          </p:nvPr>
        </p:nvSpPr>
        <p:spPr>
          <a:xfrm>
            <a:off x="443753" y="6356350"/>
            <a:ext cx="2895600"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4305300" y="6356350"/>
            <a:ext cx="533400" cy="365125"/>
          </a:xfrm>
          <a:prstGeom prst="rect">
            <a:avLst/>
          </a:prstGeom>
        </p:spPr>
        <p:txBody>
          <a:bodyPr vert="horz" lIns="91440" tIns="45720" rIns="91440" bIns="45720" rtlCol="0" anchor="ctr"/>
          <a:lstStyle>
            <a:lvl1pPr algn="ctr">
              <a:defRPr sz="1200">
                <a:solidFill>
                  <a:schemeClr val="bg1"/>
                </a:solidFill>
              </a:defRPr>
            </a:lvl1pPr>
          </a:lstStyle>
          <a:p>
            <a:fld id="{C4B1A676-A1DD-9B49-94D3-071DFB34CD1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 id="2147483866" r:id="rId12"/>
    <p:sldLayoutId id="2147483867" r:id="rId13"/>
    <p:sldLayoutId id="2147483868" r:id="rId14"/>
  </p:sldLayoutIdLst>
  <p:txStyles>
    <p:title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p:titleStyle>
    <p:bodyStyle>
      <a:lvl1pPr marL="342900" indent="-342900" algn="l" defTabSz="914400" rtl="0" eaLnBrk="1" latinLnBrk="0" hangingPunct="1">
        <a:spcBef>
          <a:spcPts val="2000"/>
        </a:spcBef>
        <a:buFont typeface="Wingdings 2" pitchFamily="18" charset="2"/>
        <a:buChar char=""/>
        <a:defRPr sz="2400" kern="1200">
          <a:solidFill>
            <a:schemeClr val="bg1"/>
          </a:solidFill>
          <a:effectLst>
            <a:outerShdw blurRad="63500" dist="50800" dir="2700000" algn="tl" rotWithShape="0">
              <a:prstClr val="black">
                <a:alpha val="50000"/>
              </a:prstClr>
            </a:outerShdw>
          </a:effectLst>
          <a:latin typeface="+mn-lt"/>
          <a:ea typeface="+mn-ea"/>
          <a:cs typeface="+mn-cs"/>
        </a:defRPr>
      </a:lvl1pPr>
      <a:lvl2pPr marL="685800" indent="-336550" algn="l" defTabSz="914400" rtl="0" eaLnBrk="1" latinLnBrk="0" hangingPunct="1">
        <a:spcBef>
          <a:spcPts val="600"/>
        </a:spcBef>
        <a:buFont typeface="Wingdings 2" pitchFamily="18" charset="2"/>
        <a:buChar char=""/>
        <a:defRPr sz="2200" kern="1200">
          <a:solidFill>
            <a:schemeClr val="bg1"/>
          </a:solidFill>
          <a:effectLst>
            <a:outerShdw blurRad="63500" dist="50800" dir="2700000" algn="tl" rotWithShape="0">
              <a:prstClr val="black">
                <a:alpha val="50000"/>
              </a:prstClr>
            </a:outerShdw>
          </a:effectLst>
          <a:latin typeface="+mn-lt"/>
          <a:ea typeface="+mn-ea"/>
          <a:cs typeface="+mn-cs"/>
        </a:defRPr>
      </a:lvl2pPr>
      <a:lvl3pPr marL="1035050" indent="-349250" algn="l" defTabSz="914400" rtl="0" eaLnBrk="1" latinLnBrk="0" hangingPunct="1">
        <a:spcBef>
          <a:spcPts val="600"/>
        </a:spcBef>
        <a:buFont typeface="Wingdings 2" pitchFamily="18" charset="2"/>
        <a:buChar char=""/>
        <a:defRPr sz="2000" kern="1200">
          <a:solidFill>
            <a:schemeClr val="bg1"/>
          </a:solidFill>
          <a:effectLst>
            <a:outerShdw blurRad="63500" dist="50800" dir="2700000" algn="tl" rotWithShape="0">
              <a:prstClr val="black">
                <a:alpha val="50000"/>
              </a:prstClr>
            </a:outerShdw>
          </a:effectLst>
          <a:latin typeface="+mn-lt"/>
          <a:ea typeface="+mn-ea"/>
          <a:cs typeface="+mn-cs"/>
        </a:defRPr>
      </a:lvl3pPr>
      <a:lvl4pPr marL="1371600" indent="-3365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4pPr>
      <a:lvl5pPr marL="1720850" indent="-3492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5pPr>
      <a:lvl6pPr marL="20558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6pPr>
      <a:lvl7pPr marL="23987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7pPr>
      <a:lvl8pPr marL="2743200"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8pPr>
      <a:lvl9pPr marL="3087688" indent="-344488" algn="l" defTabSz="914400" rtl="0" eaLnBrk="1" latinLnBrk="0" hangingPunct="1">
        <a:spcBef>
          <a:spcPct val="20000"/>
        </a:spcBef>
        <a:buFont typeface="Wingdings 2" pitchFamily="18" charset="2"/>
        <a:buChar char=""/>
        <a:defRPr lang="en-US" sz="1800" kern="1200" dirty="0">
          <a:solidFill>
            <a:schemeClr val="bg1"/>
          </a:solidFill>
          <a:effectLst>
            <a:outerShdw blurRad="63500" dist="50800" dir="2700000" algn="tl" rotWithShape="0">
              <a:prstClr val="black">
                <a:alpha val="50000"/>
              </a:prst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3250" y="651244"/>
            <a:ext cx="8305800" cy="1981200"/>
          </a:xfrm>
        </p:spPr>
        <p:txBody>
          <a:bodyPr/>
          <a:lstStyle/>
          <a:p>
            <a:r>
              <a:rPr lang="en-US" sz="5200" b="1" dirty="0" smtClean="0">
                <a:solidFill>
                  <a:srgbClr val="CCFFCC"/>
                </a:solidFill>
              </a:rPr>
              <a:t>Wilderness Management </a:t>
            </a:r>
            <a:br>
              <a:rPr lang="en-US" sz="5200" b="1" dirty="0" smtClean="0">
                <a:solidFill>
                  <a:srgbClr val="CCFFCC"/>
                </a:solidFill>
              </a:rPr>
            </a:br>
            <a:r>
              <a:rPr lang="en-US" sz="5200" b="1" dirty="0" smtClean="0">
                <a:solidFill>
                  <a:srgbClr val="CCFFCC"/>
                </a:solidFill>
              </a:rPr>
              <a:t>in National Parks &amp; </a:t>
            </a:r>
            <a:br>
              <a:rPr lang="en-US" sz="5200" b="1" dirty="0" smtClean="0">
                <a:solidFill>
                  <a:srgbClr val="CCFFCC"/>
                </a:solidFill>
              </a:rPr>
            </a:br>
            <a:r>
              <a:rPr lang="en-US" sz="5200" b="1" dirty="0" smtClean="0">
                <a:solidFill>
                  <a:srgbClr val="CCFFCC"/>
                </a:solidFill>
              </a:rPr>
              <a:t>Wildlife Refuges</a:t>
            </a:r>
            <a:endParaRPr lang="en-US" sz="5200" b="1" dirty="0">
              <a:solidFill>
                <a:srgbClr val="CCFFCC"/>
              </a:solidFill>
            </a:endParaRPr>
          </a:p>
        </p:txBody>
      </p:sp>
      <p:sp>
        <p:nvSpPr>
          <p:cNvPr id="3" name="Subtitle 2"/>
          <p:cNvSpPr>
            <a:spLocks noGrp="1"/>
          </p:cNvSpPr>
          <p:nvPr>
            <p:ph type="subTitle" idx="1"/>
          </p:nvPr>
        </p:nvSpPr>
        <p:spPr>
          <a:xfrm>
            <a:off x="303249" y="3077095"/>
            <a:ext cx="8045483" cy="987552"/>
          </a:xfrm>
        </p:spPr>
        <p:txBody>
          <a:bodyPr/>
          <a:lstStyle/>
          <a:p>
            <a:r>
              <a:rPr lang="en-US" sz="3600" b="1" i="1" dirty="0" smtClean="0"/>
              <a:t>Lewis &amp; Clark Law School</a:t>
            </a:r>
          </a:p>
          <a:p>
            <a:r>
              <a:rPr lang="en-US" sz="3600" b="1" i="1" dirty="0" smtClean="0"/>
              <a:t>The Wilderness Act at 50 Symposium</a:t>
            </a:r>
          </a:p>
          <a:p>
            <a:endParaRPr lang="en-US" sz="2400" b="1" dirty="0"/>
          </a:p>
          <a:p>
            <a:r>
              <a:rPr lang="en-US" sz="2400" b="1" dirty="0" smtClean="0"/>
              <a:t>Sandra Zellmer</a:t>
            </a:r>
          </a:p>
          <a:p>
            <a:r>
              <a:rPr lang="en-US" sz="2400" b="1" dirty="0" smtClean="0"/>
              <a:t>University of Nebraska </a:t>
            </a:r>
          </a:p>
          <a:p>
            <a:r>
              <a:rPr lang="en-US" sz="2400" b="1" dirty="0" smtClean="0"/>
              <a:t>College of Law</a:t>
            </a:r>
          </a:p>
          <a:p>
            <a:r>
              <a:rPr lang="en-US" sz="2400" b="1" dirty="0" smtClean="0"/>
              <a:t>Apr. 11, 2014</a:t>
            </a:r>
            <a:endParaRPr lang="en-US" sz="2400" b="1" dirty="0"/>
          </a:p>
        </p:txBody>
      </p:sp>
    </p:spTree>
    <p:extLst>
      <p:ext uri="{BB962C8B-B14F-4D97-AF65-F5344CB8AC3E}">
        <p14:creationId xmlns:p14="http://schemas.microsoft.com/office/powerpoint/2010/main" val="61437523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664" y="79468"/>
            <a:ext cx="8213372" cy="1417638"/>
          </a:xfrm>
        </p:spPr>
        <p:txBody>
          <a:bodyPr/>
          <a:lstStyle/>
          <a:p>
            <a:r>
              <a:rPr lang="en-US" b="1" dirty="0" smtClean="0"/>
              <a:t>Legal Framework:  Conservation . . . Plus</a:t>
            </a:r>
            <a:endParaRPr lang="en-US" b="1" dirty="0"/>
          </a:p>
        </p:txBody>
      </p:sp>
      <p:sp>
        <p:nvSpPr>
          <p:cNvPr id="3" name="Content Placeholder 2"/>
          <p:cNvSpPr>
            <a:spLocks noGrp="1"/>
          </p:cNvSpPr>
          <p:nvPr>
            <p:ph idx="1"/>
          </p:nvPr>
        </p:nvSpPr>
        <p:spPr>
          <a:xfrm>
            <a:off x="136555" y="1752158"/>
            <a:ext cx="8958416" cy="937789"/>
          </a:xfrm>
        </p:spPr>
        <p:txBody>
          <a:bodyPr>
            <a:noAutofit/>
          </a:bodyPr>
          <a:lstStyle/>
          <a:p>
            <a:pPr marL="0" indent="0">
              <a:buNone/>
            </a:pPr>
            <a:r>
              <a:rPr lang="en-US" sz="2800" b="1" i="1" dirty="0" smtClean="0">
                <a:solidFill>
                  <a:srgbClr val="F0E6C3"/>
                </a:solidFill>
                <a:latin typeface="+mj-lt"/>
              </a:rPr>
              <a:t>Applicable Across the Public Lands:  Wilderness Act</a:t>
            </a:r>
          </a:p>
        </p:txBody>
      </p:sp>
      <p:sp>
        <p:nvSpPr>
          <p:cNvPr id="4" name="TextBox 3"/>
          <p:cNvSpPr txBox="1"/>
          <p:nvPr/>
        </p:nvSpPr>
        <p:spPr>
          <a:xfrm>
            <a:off x="4135751" y="2410629"/>
            <a:ext cx="4959220" cy="4493538"/>
          </a:xfrm>
          <a:prstGeom prst="rect">
            <a:avLst/>
          </a:prstGeom>
          <a:noFill/>
        </p:spPr>
        <p:txBody>
          <a:bodyPr wrap="square" rtlCol="0">
            <a:spAutoFit/>
          </a:bodyPr>
          <a:lstStyle/>
          <a:p>
            <a:pPr algn="ctr">
              <a:spcBef>
                <a:spcPts val="900"/>
              </a:spcBef>
            </a:pPr>
            <a:r>
              <a:rPr lang="en-US" sz="2600" b="1" u="sng" dirty="0" smtClean="0">
                <a:solidFill>
                  <a:srgbClr val="F0E6C3"/>
                </a:solidFill>
              </a:rPr>
              <a:t>FWS</a:t>
            </a:r>
            <a:endParaRPr lang="en-US" sz="2600" b="1" u="sng" dirty="0">
              <a:solidFill>
                <a:srgbClr val="F0E6C3"/>
              </a:solidFill>
            </a:endParaRPr>
          </a:p>
          <a:p>
            <a:pPr>
              <a:spcBef>
                <a:spcPts val="600"/>
              </a:spcBef>
            </a:pPr>
            <a:r>
              <a:rPr lang="en-US" sz="2400" b="1" dirty="0" smtClean="0">
                <a:solidFill>
                  <a:srgbClr val="F0E6C3"/>
                </a:solidFill>
              </a:rPr>
              <a:t>Refuge Act (</a:t>
            </a:r>
            <a:r>
              <a:rPr lang="en-US" sz="2400" b="1" dirty="0" err="1" smtClean="0">
                <a:solidFill>
                  <a:srgbClr val="F0E6C3"/>
                </a:solidFill>
              </a:rPr>
              <a:t>Amd</a:t>
            </a:r>
            <a:r>
              <a:rPr lang="en-US" sz="2400" b="1" dirty="0" smtClean="0">
                <a:solidFill>
                  <a:srgbClr val="F0E6C3"/>
                </a:solidFill>
              </a:rPr>
              <a:t>. 1997):  </a:t>
            </a:r>
          </a:p>
          <a:p>
            <a:pPr marL="713232" indent="-342900">
              <a:buFont typeface="Arial"/>
              <a:buChar char="•"/>
            </a:pPr>
            <a:r>
              <a:rPr lang="en-US" sz="2200" dirty="0" smtClean="0">
                <a:solidFill>
                  <a:srgbClr val="F0E6C3"/>
                </a:solidFill>
              </a:rPr>
              <a:t>Conservation</a:t>
            </a:r>
            <a:r>
              <a:rPr lang="en-US" sz="2200" dirty="0">
                <a:solidFill>
                  <a:srgbClr val="F0E6C3"/>
                </a:solidFill>
              </a:rPr>
              <a:t>, </a:t>
            </a:r>
            <a:r>
              <a:rPr lang="en-US" sz="2200" dirty="0" smtClean="0">
                <a:solidFill>
                  <a:srgbClr val="F0E6C3"/>
                </a:solidFill>
              </a:rPr>
              <a:t>management &amp; restoration </a:t>
            </a:r>
            <a:r>
              <a:rPr lang="en-US" sz="2200" dirty="0">
                <a:solidFill>
                  <a:srgbClr val="F0E6C3"/>
                </a:solidFill>
              </a:rPr>
              <a:t>of </a:t>
            </a:r>
            <a:r>
              <a:rPr lang="en-US" sz="2200" dirty="0" smtClean="0">
                <a:solidFill>
                  <a:srgbClr val="F0E6C3"/>
                </a:solidFill>
              </a:rPr>
              <a:t>fish</a:t>
            </a:r>
            <a:r>
              <a:rPr lang="en-US" sz="2200" dirty="0">
                <a:solidFill>
                  <a:srgbClr val="F0E6C3"/>
                </a:solidFill>
              </a:rPr>
              <a:t>, </a:t>
            </a:r>
            <a:r>
              <a:rPr lang="en-US" sz="2200" dirty="0" smtClean="0">
                <a:solidFill>
                  <a:srgbClr val="F0E6C3"/>
                </a:solidFill>
              </a:rPr>
              <a:t>wildlife</a:t>
            </a:r>
            <a:r>
              <a:rPr lang="en-US" sz="2200" dirty="0">
                <a:solidFill>
                  <a:srgbClr val="F0E6C3"/>
                </a:solidFill>
              </a:rPr>
              <a:t> </a:t>
            </a:r>
            <a:r>
              <a:rPr lang="en-US" sz="2200" dirty="0" smtClean="0">
                <a:solidFill>
                  <a:srgbClr val="F0E6C3"/>
                </a:solidFill>
              </a:rPr>
              <a:t>&amp; plants &amp; habitats for benefit </a:t>
            </a:r>
            <a:r>
              <a:rPr lang="en-US" sz="2200" dirty="0">
                <a:solidFill>
                  <a:srgbClr val="F0E6C3"/>
                </a:solidFill>
              </a:rPr>
              <a:t>of present and future </a:t>
            </a:r>
            <a:r>
              <a:rPr lang="en-US" sz="2200" dirty="0" smtClean="0">
                <a:solidFill>
                  <a:srgbClr val="F0E6C3"/>
                </a:solidFill>
              </a:rPr>
              <a:t>generations.</a:t>
            </a:r>
          </a:p>
          <a:p>
            <a:pPr marL="713232" indent="-342900">
              <a:spcBef>
                <a:spcPts val="600"/>
              </a:spcBef>
              <a:buFont typeface="Arial"/>
              <a:buChar char="•"/>
            </a:pPr>
            <a:r>
              <a:rPr lang="en-US" sz="2200" dirty="0">
                <a:solidFill>
                  <a:srgbClr val="F0E6C3"/>
                </a:solidFill>
              </a:rPr>
              <a:t>S</a:t>
            </a:r>
            <a:r>
              <a:rPr lang="en-US" sz="2200" dirty="0" smtClean="0">
                <a:solidFill>
                  <a:srgbClr val="F0E6C3"/>
                </a:solidFill>
              </a:rPr>
              <a:t>econdary </a:t>
            </a:r>
            <a:r>
              <a:rPr lang="en-US" sz="2200" dirty="0">
                <a:solidFill>
                  <a:srgbClr val="F0E6C3"/>
                </a:solidFill>
              </a:rPr>
              <a:t>uses </a:t>
            </a:r>
            <a:r>
              <a:rPr lang="en-US" sz="2200" dirty="0" smtClean="0">
                <a:solidFill>
                  <a:srgbClr val="F0E6C3"/>
                </a:solidFill>
              </a:rPr>
              <a:t>limited to uses </a:t>
            </a:r>
            <a:r>
              <a:rPr lang="en-US" sz="2200" dirty="0">
                <a:solidFill>
                  <a:srgbClr val="F0E6C3"/>
                </a:solidFill>
              </a:rPr>
              <a:t>“compatible with” </a:t>
            </a:r>
            <a:r>
              <a:rPr lang="en-US" sz="2200" dirty="0" smtClean="0">
                <a:solidFill>
                  <a:srgbClr val="F0E6C3"/>
                </a:solidFill>
              </a:rPr>
              <a:t>this purpose.</a:t>
            </a:r>
          </a:p>
          <a:p>
            <a:pPr marL="713232" indent="-342900">
              <a:spcBef>
                <a:spcPts val="600"/>
              </a:spcBef>
              <a:buFont typeface="Arial"/>
              <a:buChar char="•"/>
            </a:pPr>
            <a:r>
              <a:rPr lang="en-US" sz="2200" dirty="0" smtClean="0">
                <a:solidFill>
                  <a:srgbClr val="F0E6C3"/>
                </a:solidFill>
              </a:rPr>
              <a:t>“</a:t>
            </a:r>
            <a:r>
              <a:rPr lang="en-US" sz="2200" dirty="0">
                <a:solidFill>
                  <a:srgbClr val="F0E6C3"/>
                </a:solidFill>
              </a:rPr>
              <a:t>W</a:t>
            </a:r>
            <a:r>
              <a:rPr lang="en-US" sz="2200" dirty="0" smtClean="0">
                <a:solidFill>
                  <a:srgbClr val="F0E6C3"/>
                </a:solidFill>
              </a:rPr>
              <a:t>ildlife dependent” uses (</a:t>
            </a:r>
            <a:r>
              <a:rPr lang="en-US" sz="2200" i="1" dirty="0" smtClean="0">
                <a:solidFill>
                  <a:srgbClr val="F0E6C3"/>
                </a:solidFill>
              </a:rPr>
              <a:t>e.g., </a:t>
            </a:r>
            <a:r>
              <a:rPr lang="en-US" sz="2200" dirty="0" smtClean="0">
                <a:solidFill>
                  <a:srgbClr val="F0E6C3"/>
                </a:solidFill>
              </a:rPr>
              <a:t>hunting) presumed compatible</a:t>
            </a:r>
          </a:p>
          <a:p>
            <a:pPr marL="713232" indent="-342900">
              <a:spcBef>
                <a:spcPts val="600"/>
              </a:spcBef>
              <a:buFont typeface="Arial"/>
              <a:buChar char="•"/>
            </a:pPr>
            <a:r>
              <a:rPr lang="en-US" sz="2200" dirty="0" smtClean="0">
                <a:solidFill>
                  <a:srgbClr val="F0E6C3"/>
                </a:solidFill>
              </a:rPr>
              <a:t>Comp. Mgmt. Plans </a:t>
            </a:r>
            <a:r>
              <a:rPr lang="en-US" sz="2200" i="1" dirty="0" smtClean="0">
                <a:solidFill>
                  <a:srgbClr val="F0E6C3"/>
                </a:solidFill>
              </a:rPr>
              <a:t>required</a:t>
            </a:r>
            <a:r>
              <a:rPr lang="en-US" sz="2200" dirty="0" smtClean="0">
                <a:solidFill>
                  <a:srgbClr val="F0E6C3"/>
                </a:solidFill>
              </a:rPr>
              <a:t>  </a:t>
            </a:r>
          </a:p>
          <a:p>
            <a:endParaRPr lang="en-US" dirty="0"/>
          </a:p>
        </p:txBody>
      </p:sp>
      <p:sp>
        <p:nvSpPr>
          <p:cNvPr id="5" name="TextBox 4"/>
          <p:cNvSpPr txBox="1"/>
          <p:nvPr/>
        </p:nvSpPr>
        <p:spPr>
          <a:xfrm>
            <a:off x="136555" y="2410629"/>
            <a:ext cx="3999196" cy="2862322"/>
          </a:xfrm>
          <a:prstGeom prst="rect">
            <a:avLst/>
          </a:prstGeom>
          <a:noFill/>
        </p:spPr>
        <p:txBody>
          <a:bodyPr wrap="square" rtlCol="0">
            <a:spAutoFit/>
          </a:bodyPr>
          <a:lstStyle/>
          <a:p>
            <a:pPr algn="ctr"/>
            <a:r>
              <a:rPr lang="en-US" sz="2600" b="1" u="sng" dirty="0" smtClean="0">
                <a:solidFill>
                  <a:srgbClr val="F0E6C3"/>
                </a:solidFill>
              </a:rPr>
              <a:t>Park Service</a:t>
            </a:r>
          </a:p>
          <a:p>
            <a:pPr>
              <a:spcBef>
                <a:spcPts val="600"/>
              </a:spcBef>
            </a:pPr>
            <a:r>
              <a:rPr lang="en-US" sz="2400" b="1" dirty="0" smtClean="0">
                <a:solidFill>
                  <a:srgbClr val="F0E6C3"/>
                </a:solidFill>
              </a:rPr>
              <a:t>Organic Act of 1916:  </a:t>
            </a:r>
          </a:p>
          <a:p>
            <a:pPr marL="713232" lvl="1" indent="-342900">
              <a:spcBef>
                <a:spcPts val="600"/>
              </a:spcBef>
              <a:buFont typeface="Arial"/>
              <a:buChar char="•"/>
            </a:pPr>
            <a:r>
              <a:rPr lang="en-US" sz="2200" dirty="0" smtClean="0">
                <a:solidFill>
                  <a:srgbClr val="F0E6C3"/>
                </a:solidFill>
              </a:rPr>
              <a:t>Conserve Unimpaired for Present &amp; Future Enjoyment</a:t>
            </a:r>
          </a:p>
          <a:p>
            <a:pPr marL="713232" lvl="1" indent="-342900">
              <a:spcBef>
                <a:spcPts val="1200"/>
              </a:spcBef>
              <a:buFont typeface="Arial"/>
              <a:buChar char="•"/>
            </a:pPr>
            <a:r>
              <a:rPr lang="en-US" sz="2200" dirty="0" smtClean="0">
                <a:solidFill>
                  <a:srgbClr val="F0E6C3"/>
                </a:solidFill>
              </a:rPr>
              <a:t>General Mgmt. Plans </a:t>
            </a:r>
            <a:r>
              <a:rPr lang="en-US" sz="2200" i="1" dirty="0" smtClean="0">
                <a:solidFill>
                  <a:srgbClr val="F0E6C3"/>
                </a:solidFill>
              </a:rPr>
              <a:t>encouraged</a:t>
            </a:r>
          </a:p>
        </p:txBody>
      </p:sp>
    </p:spTree>
    <p:extLst>
      <p:ext uri="{BB962C8B-B14F-4D97-AF65-F5344CB8AC3E}">
        <p14:creationId xmlns:p14="http://schemas.microsoft.com/office/powerpoint/2010/main" val="20437142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5">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5">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5">
                                            <p:txEl>
                                              <p:pRg st="1" end="1"/>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5">
                                            <p:txEl>
                                              <p:pRg st="2" end="2"/>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5">
                                            <p:txEl>
                                              <p:pRg st="2" end="2"/>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Effect transition="in" filter="fade">
                                      <p:cBhvr>
                                        <p:cTn id="25" dur="1000"/>
                                        <p:tgtEl>
                                          <p:spTgt spid="5">
                                            <p:txEl>
                                              <p:pRg st="3" end="3"/>
                                            </p:txEl>
                                          </p:spTgt>
                                        </p:tgtEl>
                                      </p:cBhvr>
                                    </p:animEffect>
                                    <p:anim calcmode="lin" valueType="num">
                                      <p:cBhvr>
                                        <p:cTn id="26"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5">
                                            <p:txEl>
                                              <p:pRg st="3" end="3"/>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5">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7" presetClass="entr" presetSubtype="0" fill="hold" nodeType="clickEffect">
                                  <p:stCondLst>
                                    <p:cond delay="0"/>
                                  </p:stCondLst>
                                  <p:childTnLst>
                                    <p:set>
                                      <p:cBhvr>
                                        <p:cTn id="32" dur="1" fill="hold">
                                          <p:stCondLst>
                                            <p:cond delay="0"/>
                                          </p:stCondLst>
                                        </p:cTn>
                                        <p:tgtEl>
                                          <p:spTgt spid="4">
                                            <p:txEl>
                                              <p:pRg st="0" end="0"/>
                                            </p:txEl>
                                          </p:spTgt>
                                        </p:tgtEl>
                                        <p:attrNameLst>
                                          <p:attrName>style.visibility</p:attrName>
                                        </p:attrNameLst>
                                      </p:cBhvr>
                                      <p:to>
                                        <p:strVal val="visible"/>
                                      </p:to>
                                    </p:set>
                                    <p:animEffect transition="in" filter="fade">
                                      <p:cBhvr>
                                        <p:cTn id="33" dur="1000"/>
                                        <p:tgtEl>
                                          <p:spTgt spid="4">
                                            <p:txEl>
                                              <p:pRg st="0" end="0"/>
                                            </p:txEl>
                                          </p:spTgt>
                                        </p:tgtEl>
                                      </p:cBhvr>
                                    </p:animEffect>
                                    <p:anim calcmode="lin" valueType="num">
                                      <p:cBhvr>
                                        <p:cTn id="3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5"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par>
                                <p:cTn id="37" presetID="37" presetClass="entr" presetSubtype="0" fill="hold" nodeType="withEffect">
                                  <p:stCondLst>
                                    <p:cond delay="0"/>
                                  </p:stCondLst>
                                  <p:childTnLst>
                                    <p:set>
                                      <p:cBhvr>
                                        <p:cTn id="38" dur="1" fill="hold">
                                          <p:stCondLst>
                                            <p:cond delay="0"/>
                                          </p:stCondLst>
                                        </p:cTn>
                                        <p:tgtEl>
                                          <p:spTgt spid="4">
                                            <p:txEl>
                                              <p:pRg st="1" end="1"/>
                                            </p:txEl>
                                          </p:spTgt>
                                        </p:tgtEl>
                                        <p:attrNameLst>
                                          <p:attrName>style.visibility</p:attrName>
                                        </p:attrNameLst>
                                      </p:cBhvr>
                                      <p:to>
                                        <p:strVal val="visible"/>
                                      </p:to>
                                    </p:set>
                                    <p:animEffect transition="in" filter="fade">
                                      <p:cBhvr>
                                        <p:cTn id="39" dur="1000"/>
                                        <p:tgtEl>
                                          <p:spTgt spid="4">
                                            <p:txEl>
                                              <p:pRg st="1" end="1"/>
                                            </p:txEl>
                                          </p:spTgt>
                                        </p:tgtEl>
                                      </p:cBhvr>
                                    </p:animEffect>
                                    <p:anim calcmode="lin" valueType="num">
                                      <p:cBhvr>
                                        <p:cTn id="40"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1" dur="900" decel="100000" fill="hold"/>
                                        <p:tgtEl>
                                          <p:spTgt spid="4">
                                            <p:txEl>
                                              <p:pRg st="1" end="1"/>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4">
                                            <p:txEl>
                                              <p:pRg st="1" end="1"/>
                                            </p:txEl>
                                          </p:spTgt>
                                        </p:tgtEl>
                                        <p:attrNameLst>
                                          <p:attrName>ppt_y</p:attrName>
                                        </p:attrNameLst>
                                      </p:cBhvr>
                                      <p:tavLst>
                                        <p:tav tm="0">
                                          <p:val>
                                            <p:strVal val="#ppt_y-.03"/>
                                          </p:val>
                                        </p:tav>
                                        <p:tav tm="100000">
                                          <p:val>
                                            <p:strVal val="#ppt_y"/>
                                          </p:val>
                                        </p:tav>
                                      </p:tavLst>
                                    </p:anim>
                                  </p:childTnLst>
                                </p:cTn>
                              </p:par>
                              <p:par>
                                <p:cTn id="43" presetID="37" presetClass="entr" presetSubtype="0" fill="hold" nodeType="withEffect">
                                  <p:stCondLst>
                                    <p:cond delay="0"/>
                                  </p:stCondLst>
                                  <p:childTnLst>
                                    <p:set>
                                      <p:cBhvr>
                                        <p:cTn id="44" dur="1" fill="hold">
                                          <p:stCondLst>
                                            <p:cond delay="0"/>
                                          </p:stCondLst>
                                        </p:cTn>
                                        <p:tgtEl>
                                          <p:spTgt spid="4">
                                            <p:txEl>
                                              <p:pRg st="2" end="2"/>
                                            </p:txEl>
                                          </p:spTgt>
                                        </p:tgtEl>
                                        <p:attrNameLst>
                                          <p:attrName>style.visibility</p:attrName>
                                        </p:attrNameLst>
                                      </p:cBhvr>
                                      <p:to>
                                        <p:strVal val="visible"/>
                                      </p:to>
                                    </p:set>
                                    <p:animEffect transition="in" filter="fade">
                                      <p:cBhvr>
                                        <p:cTn id="45" dur="1000"/>
                                        <p:tgtEl>
                                          <p:spTgt spid="4">
                                            <p:txEl>
                                              <p:pRg st="2" end="2"/>
                                            </p:txEl>
                                          </p:spTgt>
                                        </p:tgtEl>
                                      </p:cBhvr>
                                    </p:animEffect>
                                    <p:anim calcmode="lin" valueType="num">
                                      <p:cBhvr>
                                        <p:cTn id="46"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47" dur="900" decel="100000" fill="hold"/>
                                        <p:tgtEl>
                                          <p:spTgt spid="4">
                                            <p:txEl>
                                              <p:pRg st="2" end="2"/>
                                            </p:txEl>
                                          </p:spTgt>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4">
                                            <p:txEl>
                                              <p:pRg st="2" end="2"/>
                                            </p:txEl>
                                          </p:spTgt>
                                        </p:tgtEl>
                                        <p:attrNameLst>
                                          <p:attrName>ppt_y</p:attrName>
                                        </p:attrNameLst>
                                      </p:cBhvr>
                                      <p:tavLst>
                                        <p:tav tm="0">
                                          <p:val>
                                            <p:strVal val="#ppt_y-.03"/>
                                          </p:val>
                                        </p:tav>
                                        <p:tav tm="100000">
                                          <p:val>
                                            <p:strVal val="#ppt_y"/>
                                          </p:val>
                                        </p:tav>
                                      </p:tavLst>
                                    </p:anim>
                                  </p:childTnLst>
                                </p:cTn>
                              </p:par>
                            </p:childTnLst>
                          </p:cTn>
                        </p:par>
                        <p:par>
                          <p:cTn id="49" fill="hold">
                            <p:stCondLst>
                              <p:cond delay="1000"/>
                            </p:stCondLst>
                            <p:childTnLst>
                              <p:par>
                                <p:cTn id="50" presetID="37" presetClass="entr" presetSubtype="0" fill="hold" nodeType="afterEffect">
                                  <p:stCondLst>
                                    <p:cond delay="1000"/>
                                  </p:stCondLst>
                                  <p:childTnLst>
                                    <p:set>
                                      <p:cBhvr>
                                        <p:cTn id="51" dur="1" fill="hold">
                                          <p:stCondLst>
                                            <p:cond delay="0"/>
                                          </p:stCondLst>
                                        </p:cTn>
                                        <p:tgtEl>
                                          <p:spTgt spid="4">
                                            <p:txEl>
                                              <p:pRg st="3" end="3"/>
                                            </p:txEl>
                                          </p:spTgt>
                                        </p:tgtEl>
                                        <p:attrNameLst>
                                          <p:attrName>style.visibility</p:attrName>
                                        </p:attrNameLst>
                                      </p:cBhvr>
                                      <p:to>
                                        <p:strVal val="visible"/>
                                      </p:to>
                                    </p:set>
                                    <p:animEffect transition="in" filter="fade">
                                      <p:cBhvr>
                                        <p:cTn id="52" dur="1000"/>
                                        <p:tgtEl>
                                          <p:spTgt spid="4">
                                            <p:txEl>
                                              <p:pRg st="3" end="3"/>
                                            </p:txEl>
                                          </p:spTgt>
                                        </p:tgtEl>
                                      </p:cBhvr>
                                    </p:animEffect>
                                    <p:anim calcmode="lin" valueType="num">
                                      <p:cBhvr>
                                        <p:cTn id="5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4">
                                            <p:txEl>
                                              <p:pRg st="3" end="3"/>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4">
                                            <p:txEl>
                                              <p:pRg st="3" end="3"/>
                                            </p:txEl>
                                          </p:spTgt>
                                        </p:tgtEl>
                                        <p:attrNameLst>
                                          <p:attrName>ppt_y</p:attrName>
                                        </p:attrNameLst>
                                      </p:cBhvr>
                                      <p:tavLst>
                                        <p:tav tm="0">
                                          <p:val>
                                            <p:strVal val="#ppt_y-.03"/>
                                          </p:val>
                                        </p:tav>
                                        <p:tav tm="100000">
                                          <p:val>
                                            <p:strVal val="#ppt_y"/>
                                          </p:val>
                                        </p:tav>
                                      </p:tavLst>
                                    </p:anim>
                                  </p:childTnLst>
                                </p:cTn>
                              </p:par>
                            </p:childTnLst>
                          </p:cTn>
                        </p:par>
                        <p:par>
                          <p:cTn id="56" fill="hold">
                            <p:stCondLst>
                              <p:cond delay="3000"/>
                            </p:stCondLst>
                            <p:childTnLst>
                              <p:par>
                                <p:cTn id="57" presetID="37" presetClass="entr" presetSubtype="0" fill="hold" nodeType="afterEffect">
                                  <p:stCondLst>
                                    <p:cond delay="1000"/>
                                  </p:stCondLst>
                                  <p:childTnLst>
                                    <p:set>
                                      <p:cBhvr>
                                        <p:cTn id="58" dur="1" fill="hold">
                                          <p:stCondLst>
                                            <p:cond delay="0"/>
                                          </p:stCondLst>
                                        </p:cTn>
                                        <p:tgtEl>
                                          <p:spTgt spid="4">
                                            <p:txEl>
                                              <p:pRg st="4" end="4"/>
                                            </p:txEl>
                                          </p:spTgt>
                                        </p:tgtEl>
                                        <p:attrNameLst>
                                          <p:attrName>style.visibility</p:attrName>
                                        </p:attrNameLst>
                                      </p:cBhvr>
                                      <p:to>
                                        <p:strVal val="visible"/>
                                      </p:to>
                                    </p:set>
                                    <p:animEffect transition="in" filter="fade">
                                      <p:cBhvr>
                                        <p:cTn id="59" dur="1000"/>
                                        <p:tgtEl>
                                          <p:spTgt spid="4">
                                            <p:txEl>
                                              <p:pRg st="4" end="4"/>
                                            </p:txEl>
                                          </p:spTgt>
                                        </p:tgtEl>
                                      </p:cBhvr>
                                    </p:animEffect>
                                    <p:anim calcmode="lin" valueType="num">
                                      <p:cBhvr>
                                        <p:cTn id="6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61" dur="900" decel="100000" fill="hold"/>
                                        <p:tgtEl>
                                          <p:spTgt spid="4">
                                            <p:txEl>
                                              <p:pRg st="4" end="4"/>
                                            </p:txEl>
                                          </p:spTgt>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4">
                                            <p:txEl>
                                              <p:pRg st="4" end="4"/>
                                            </p:txEl>
                                          </p:spTgt>
                                        </p:tgtEl>
                                        <p:attrNameLst>
                                          <p:attrName>ppt_y</p:attrName>
                                        </p:attrNameLst>
                                      </p:cBhvr>
                                      <p:tavLst>
                                        <p:tav tm="0">
                                          <p:val>
                                            <p:strVal val="#ppt_y-.03"/>
                                          </p:val>
                                        </p:tav>
                                        <p:tav tm="100000">
                                          <p:val>
                                            <p:strVal val="#ppt_y"/>
                                          </p:val>
                                        </p:tav>
                                      </p:tavLst>
                                    </p:anim>
                                  </p:childTnLst>
                                </p:cTn>
                              </p:par>
                            </p:childTnLst>
                          </p:cTn>
                        </p:par>
                        <p:par>
                          <p:cTn id="63" fill="hold">
                            <p:stCondLst>
                              <p:cond delay="5000"/>
                            </p:stCondLst>
                            <p:childTnLst>
                              <p:par>
                                <p:cTn id="64" presetID="37" presetClass="entr" presetSubtype="0" fill="hold" nodeType="afterEffect">
                                  <p:stCondLst>
                                    <p:cond delay="1000"/>
                                  </p:stCondLst>
                                  <p:childTnLst>
                                    <p:set>
                                      <p:cBhvr>
                                        <p:cTn id="65" dur="1" fill="hold">
                                          <p:stCondLst>
                                            <p:cond delay="0"/>
                                          </p:stCondLst>
                                        </p:cTn>
                                        <p:tgtEl>
                                          <p:spTgt spid="4">
                                            <p:txEl>
                                              <p:pRg st="5" end="5"/>
                                            </p:txEl>
                                          </p:spTgt>
                                        </p:tgtEl>
                                        <p:attrNameLst>
                                          <p:attrName>style.visibility</p:attrName>
                                        </p:attrNameLst>
                                      </p:cBhvr>
                                      <p:to>
                                        <p:strVal val="visible"/>
                                      </p:to>
                                    </p:set>
                                    <p:animEffect transition="in" filter="fade">
                                      <p:cBhvr>
                                        <p:cTn id="66" dur="1000"/>
                                        <p:tgtEl>
                                          <p:spTgt spid="4">
                                            <p:txEl>
                                              <p:pRg st="5" end="5"/>
                                            </p:txEl>
                                          </p:spTgt>
                                        </p:tgtEl>
                                      </p:cBhvr>
                                    </p:animEffect>
                                    <p:anim calcmode="lin" valueType="num">
                                      <p:cBhvr>
                                        <p:cTn id="67"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68" dur="900" decel="100000" fill="hold"/>
                                        <p:tgtEl>
                                          <p:spTgt spid="4">
                                            <p:txEl>
                                              <p:pRg st="5" end="5"/>
                                            </p:txEl>
                                          </p:spTgt>
                                        </p:tgtEl>
                                        <p:attrNameLst>
                                          <p:attrName>ppt_y</p:attrName>
                                        </p:attrNameLst>
                                      </p:cBhvr>
                                      <p:tavLst>
                                        <p:tav tm="0">
                                          <p:val>
                                            <p:strVal val="#ppt_y+1"/>
                                          </p:val>
                                        </p:tav>
                                        <p:tav tm="100000">
                                          <p:val>
                                            <p:strVal val="#ppt_y-.03"/>
                                          </p:val>
                                        </p:tav>
                                      </p:tavLst>
                                    </p:anim>
                                    <p:anim calcmode="lin" valueType="num">
                                      <p:cBhvr>
                                        <p:cTn id="69" dur="100" accel="100000" fill="hold">
                                          <p:stCondLst>
                                            <p:cond delay="900"/>
                                          </p:stCondLst>
                                        </p:cTn>
                                        <p:tgtEl>
                                          <p:spTgt spid="4">
                                            <p:txEl>
                                              <p:pRg st="5" end="5"/>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174" y="0"/>
            <a:ext cx="7612063" cy="1417638"/>
          </a:xfrm>
        </p:spPr>
        <p:txBody>
          <a:bodyPr/>
          <a:lstStyle/>
          <a:p>
            <a:r>
              <a:rPr lang="en-US" sz="4400" b="1" dirty="0" smtClean="0"/>
              <a:t>Institutional Setting</a:t>
            </a:r>
            <a:endParaRPr lang="en-US" sz="4400" b="1" dirty="0"/>
          </a:p>
        </p:txBody>
      </p:sp>
      <p:sp>
        <p:nvSpPr>
          <p:cNvPr id="3" name="Content Placeholder 2"/>
          <p:cNvSpPr>
            <a:spLocks noGrp="1"/>
          </p:cNvSpPr>
          <p:nvPr>
            <p:ph idx="1"/>
          </p:nvPr>
        </p:nvSpPr>
        <p:spPr>
          <a:xfrm>
            <a:off x="150882" y="1191306"/>
            <a:ext cx="4322010" cy="4495800"/>
          </a:xfrm>
        </p:spPr>
        <p:txBody>
          <a:bodyPr>
            <a:normAutofit/>
          </a:bodyPr>
          <a:lstStyle/>
          <a:p>
            <a:pPr marL="0" indent="0">
              <a:buNone/>
            </a:pPr>
            <a:r>
              <a:rPr lang="en-US" sz="2800" b="1" u="sng" dirty="0" smtClean="0">
                <a:solidFill>
                  <a:schemeClr val="bg2">
                    <a:lumMod val="10000"/>
                  </a:schemeClr>
                </a:solidFill>
              </a:rPr>
              <a:t>National Park Service</a:t>
            </a:r>
          </a:p>
          <a:p>
            <a:pPr marL="0" indent="0">
              <a:spcBef>
                <a:spcPts val="1400"/>
              </a:spcBef>
              <a:buNone/>
            </a:pPr>
            <a:r>
              <a:rPr lang="en-US" sz="2800" b="1" dirty="0" smtClean="0">
                <a:solidFill>
                  <a:srgbClr val="F0E6C3"/>
                </a:solidFill>
              </a:rPr>
              <a:t>Created:</a:t>
            </a:r>
            <a:r>
              <a:rPr lang="en-US" b="1" dirty="0" smtClean="0">
                <a:solidFill>
                  <a:srgbClr val="F0E6C3"/>
                </a:solidFill>
              </a:rPr>
              <a:t> </a:t>
            </a:r>
            <a:r>
              <a:rPr lang="en-US" sz="2600" b="1" dirty="0" smtClean="0">
                <a:solidFill>
                  <a:srgbClr val="F0E6C3"/>
                </a:solidFill>
              </a:rPr>
              <a:t> 1916 Organic Act</a:t>
            </a:r>
          </a:p>
          <a:p>
            <a:pPr marL="182880" indent="0">
              <a:spcBef>
                <a:spcPts val="1200"/>
              </a:spcBef>
              <a:buNone/>
            </a:pPr>
            <a:r>
              <a:rPr lang="en-US" b="1" dirty="0" smtClean="0">
                <a:solidFill>
                  <a:srgbClr val="F0E6C3"/>
                </a:solidFill>
              </a:rPr>
              <a:t>Land management ethos;  Tourism &amp; law enforcement</a:t>
            </a:r>
          </a:p>
          <a:p>
            <a:pPr marL="182880" indent="0">
              <a:spcBef>
                <a:spcPts val="1200"/>
              </a:spcBef>
              <a:buNone/>
            </a:pPr>
            <a:r>
              <a:rPr lang="en-US" b="1" dirty="0" smtClean="0">
                <a:solidFill>
                  <a:srgbClr val="F0E6C3"/>
                </a:solidFill>
              </a:rPr>
              <a:t>Centralized under a Director, whose Director’s Orders carry weight</a:t>
            </a:r>
            <a:endParaRPr lang="en-US" b="1" dirty="0">
              <a:solidFill>
                <a:srgbClr val="F0E6C3"/>
              </a:solidFill>
            </a:endParaRPr>
          </a:p>
          <a:p>
            <a:pPr marL="0" indent="0">
              <a:buNone/>
            </a:pPr>
            <a:endParaRPr lang="en-US" sz="2800" b="1" dirty="0">
              <a:solidFill>
                <a:srgbClr val="F0E6C3"/>
              </a:solidFill>
            </a:endParaRPr>
          </a:p>
        </p:txBody>
      </p:sp>
      <p:sp>
        <p:nvSpPr>
          <p:cNvPr id="5" name="Content Placeholder 2"/>
          <p:cNvSpPr txBox="1">
            <a:spLocks/>
          </p:cNvSpPr>
          <p:nvPr/>
        </p:nvSpPr>
        <p:spPr>
          <a:xfrm>
            <a:off x="4472892" y="1191307"/>
            <a:ext cx="4430432" cy="3637430"/>
          </a:xfrm>
          <a:prstGeom prst="rect">
            <a:avLst/>
          </a:prstGeom>
        </p:spPr>
        <p:txBody>
          <a:bodyPr vert="horz" lIns="91440" tIns="45720" rIns="91440" bIns="45720" rtlCol="0">
            <a:normAutofit/>
          </a:bodyPr>
          <a:lstStyle>
            <a:lvl1pPr marL="342900" indent="-342900" algn="l" defTabSz="914400" rtl="0" eaLnBrk="1" latinLnBrk="0" hangingPunct="1">
              <a:spcBef>
                <a:spcPts val="2000"/>
              </a:spcBef>
              <a:buFont typeface="Wingdings 2" pitchFamily="18" charset="2"/>
              <a:buChar char=""/>
              <a:defRPr sz="2400" kern="1200">
                <a:solidFill>
                  <a:schemeClr val="bg1"/>
                </a:solidFill>
                <a:effectLst>
                  <a:outerShdw blurRad="63500" dist="50800" dir="2700000" algn="tl" rotWithShape="0">
                    <a:prstClr val="black">
                      <a:alpha val="50000"/>
                    </a:prstClr>
                  </a:outerShdw>
                </a:effectLst>
                <a:latin typeface="+mn-lt"/>
                <a:ea typeface="+mn-ea"/>
                <a:cs typeface="+mn-cs"/>
              </a:defRPr>
            </a:lvl1pPr>
            <a:lvl2pPr marL="685800" indent="-336550" algn="l" defTabSz="914400" rtl="0" eaLnBrk="1" latinLnBrk="0" hangingPunct="1">
              <a:spcBef>
                <a:spcPts val="600"/>
              </a:spcBef>
              <a:buFont typeface="Wingdings 2" pitchFamily="18" charset="2"/>
              <a:buChar char=""/>
              <a:defRPr sz="2200" kern="1200">
                <a:solidFill>
                  <a:schemeClr val="bg1"/>
                </a:solidFill>
                <a:effectLst>
                  <a:outerShdw blurRad="63500" dist="50800" dir="2700000" algn="tl" rotWithShape="0">
                    <a:prstClr val="black">
                      <a:alpha val="50000"/>
                    </a:prstClr>
                  </a:outerShdw>
                </a:effectLst>
                <a:latin typeface="+mn-lt"/>
                <a:ea typeface="+mn-ea"/>
                <a:cs typeface="+mn-cs"/>
              </a:defRPr>
            </a:lvl2pPr>
            <a:lvl3pPr marL="1035050" indent="-349250" algn="l" defTabSz="914400" rtl="0" eaLnBrk="1" latinLnBrk="0" hangingPunct="1">
              <a:spcBef>
                <a:spcPts val="600"/>
              </a:spcBef>
              <a:buFont typeface="Wingdings 2" pitchFamily="18" charset="2"/>
              <a:buChar char=""/>
              <a:defRPr sz="2000" kern="1200">
                <a:solidFill>
                  <a:schemeClr val="bg1"/>
                </a:solidFill>
                <a:effectLst>
                  <a:outerShdw blurRad="63500" dist="50800" dir="2700000" algn="tl" rotWithShape="0">
                    <a:prstClr val="black">
                      <a:alpha val="50000"/>
                    </a:prstClr>
                  </a:outerShdw>
                </a:effectLst>
                <a:latin typeface="+mn-lt"/>
                <a:ea typeface="+mn-ea"/>
                <a:cs typeface="+mn-cs"/>
              </a:defRPr>
            </a:lvl3pPr>
            <a:lvl4pPr marL="1371600" indent="-3365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4pPr>
            <a:lvl5pPr marL="1720850" indent="-3492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5pPr>
            <a:lvl6pPr marL="20558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6pPr>
            <a:lvl7pPr marL="23987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7pPr>
            <a:lvl8pPr marL="2743200"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8pPr>
            <a:lvl9pPr marL="3087688" indent="-344488" algn="l" defTabSz="914400" rtl="0" eaLnBrk="1" latinLnBrk="0" hangingPunct="1">
              <a:spcBef>
                <a:spcPct val="20000"/>
              </a:spcBef>
              <a:buFont typeface="Wingdings 2" pitchFamily="18" charset="2"/>
              <a:buChar char=""/>
              <a:defRPr lang="en-US" sz="1800" kern="1200" dirty="0">
                <a:solidFill>
                  <a:schemeClr val="bg1"/>
                </a:solidFill>
                <a:effectLst>
                  <a:outerShdw blurRad="63500" dist="50800" dir="2700000" algn="tl" rotWithShape="0">
                    <a:prstClr val="black">
                      <a:alpha val="50000"/>
                    </a:prstClr>
                  </a:outerShdw>
                </a:effectLst>
                <a:latin typeface="+mn-lt"/>
                <a:ea typeface="+mn-ea"/>
                <a:cs typeface="+mn-cs"/>
              </a:defRPr>
            </a:lvl9pPr>
          </a:lstStyle>
          <a:p>
            <a:pPr marL="0" indent="0">
              <a:buFont typeface="Wingdings 2" pitchFamily="18" charset="2"/>
              <a:buNone/>
            </a:pPr>
            <a:r>
              <a:rPr lang="en-US" sz="2800" b="1" u="sng" dirty="0" smtClean="0">
                <a:solidFill>
                  <a:srgbClr val="231D09"/>
                </a:solidFill>
              </a:rPr>
              <a:t>Fish &amp; Wildlife Service</a:t>
            </a:r>
          </a:p>
          <a:p>
            <a:pPr marL="0" indent="0">
              <a:spcBef>
                <a:spcPts val="1400"/>
              </a:spcBef>
              <a:buNone/>
            </a:pPr>
            <a:r>
              <a:rPr lang="en-US" sz="2600" dirty="0" smtClean="0">
                <a:solidFill>
                  <a:schemeClr val="bg2"/>
                </a:solidFill>
                <a:effectLst/>
              </a:rPr>
              <a:t>Created:  1956 Fish </a:t>
            </a:r>
            <a:r>
              <a:rPr lang="en-US" sz="2600" dirty="0">
                <a:solidFill>
                  <a:schemeClr val="bg2"/>
                </a:solidFill>
                <a:effectLst/>
              </a:rPr>
              <a:t>and Wildlife </a:t>
            </a:r>
            <a:r>
              <a:rPr lang="en-US" sz="2600" dirty="0" smtClean="0">
                <a:solidFill>
                  <a:schemeClr val="bg2"/>
                </a:solidFill>
                <a:effectLst/>
              </a:rPr>
              <a:t>Act (but existed since 1940)</a:t>
            </a:r>
          </a:p>
          <a:p>
            <a:pPr marL="182880" indent="0">
              <a:spcBef>
                <a:spcPts val="1200"/>
              </a:spcBef>
              <a:buNone/>
            </a:pPr>
            <a:r>
              <a:rPr lang="en-US" dirty="0" smtClean="0">
                <a:solidFill>
                  <a:schemeClr val="bg2"/>
                </a:solidFill>
                <a:effectLst/>
              </a:rPr>
              <a:t>Biologists; Game management; </a:t>
            </a:r>
            <a:r>
              <a:rPr lang="en-US" b="1" dirty="0" smtClean="0">
                <a:solidFill>
                  <a:srgbClr val="FFFF00"/>
                </a:solidFill>
                <a:effectLst/>
              </a:rPr>
              <a:t>ESA</a:t>
            </a:r>
          </a:p>
          <a:p>
            <a:pPr marL="182880" indent="0">
              <a:spcBef>
                <a:spcPts val="1200"/>
              </a:spcBef>
              <a:buNone/>
            </a:pPr>
            <a:r>
              <a:rPr lang="en-US" dirty="0" smtClean="0">
                <a:solidFill>
                  <a:schemeClr val="bg2"/>
                </a:solidFill>
                <a:effectLst/>
              </a:rPr>
              <a:t>Not quite as centralized</a:t>
            </a:r>
          </a:p>
          <a:p>
            <a:pPr marL="0" indent="0">
              <a:buNone/>
            </a:pPr>
            <a:endParaRPr lang="en-US" dirty="0">
              <a:solidFill>
                <a:srgbClr val="F0E6C3"/>
              </a:solidFill>
            </a:endParaRPr>
          </a:p>
          <a:p>
            <a:pPr marL="0" indent="0">
              <a:buFont typeface="Wingdings 2" pitchFamily="18" charset="2"/>
              <a:buNone/>
            </a:pPr>
            <a:endParaRPr lang="en-US" sz="2800" b="1" i="1" dirty="0" smtClean="0">
              <a:solidFill>
                <a:srgbClr val="F0E6C3"/>
              </a:solidFill>
            </a:endParaRPr>
          </a:p>
        </p:txBody>
      </p:sp>
      <p:sp>
        <p:nvSpPr>
          <p:cNvPr id="4" name="Rectangle 3"/>
          <p:cNvSpPr/>
          <p:nvPr/>
        </p:nvSpPr>
        <p:spPr>
          <a:xfrm>
            <a:off x="324743" y="5435784"/>
            <a:ext cx="8578581" cy="1200328"/>
          </a:xfrm>
          <a:prstGeom prst="rect">
            <a:avLst/>
          </a:prstGeom>
        </p:spPr>
        <p:txBody>
          <a:bodyPr wrap="square">
            <a:spAutoFit/>
          </a:bodyPr>
          <a:lstStyle/>
          <a:p>
            <a:pPr algn="r"/>
            <a:r>
              <a:rPr lang="en-US" sz="2400" dirty="0" smtClean="0">
                <a:solidFill>
                  <a:srgbClr val="F0E6C3"/>
                </a:solidFill>
              </a:rPr>
              <a:t>Interior agencies are “</a:t>
            </a:r>
            <a:r>
              <a:rPr lang="en-US" sz="2400" dirty="0">
                <a:solidFill>
                  <a:srgbClr val="F0E6C3"/>
                </a:solidFill>
              </a:rPr>
              <a:t>a crazy mosaic,” with the range of each agency or bureau within it enough “to make the head </a:t>
            </a:r>
            <a:r>
              <a:rPr lang="en-US" sz="2400" dirty="0" smtClean="0">
                <a:solidFill>
                  <a:srgbClr val="F0E6C3"/>
                </a:solidFill>
              </a:rPr>
              <a:t>spin, </a:t>
            </a:r>
            <a:r>
              <a:rPr lang="en-US" sz="2400" i="1" dirty="0" smtClean="0">
                <a:solidFill>
                  <a:srgbClr val="F0E6C3"/>
                </a:solidFill>
              </a:rPr>
              <a:t>Patricia Limerick</a:t>
            </a:r>
            <a:endParaRPr lang="en-US" sz="2400" i="1" dirty="0">
              <a:solidFill>
                <a:srgbClr val="F0E6C3"/>
              </a:solidFill>
            </a:endParaRPr>
          </a:p>
        </p:txBody>
      </p:sp>
      <p:sp>
        <p:nvSpPr>
          <p:cNvPr id="6" name="Rectangle 5"/>
          <p:cNvSpPr/>
          <p:nvPr/>
        </p:nvSpPr>
        <p:spPr>
          <a:xfrm>
            <a:off x="1443497" y="4828737"/>
            <a:ext cx="6674775" cy="523220"/>
          </a:xfrm>
          <a:prstGeom prst="rect">
            <a:avLst/>
          </a:prstGeom>
        </p:spPr>
        <p:txBody>
          <a:bodyPr wrap="none">
            <a:spAutoFit/>
          </a:bodyPr>
          <a:lstStyle/>
          <a:p>
            <a:r>
              <a:rPr lang="en-US" sz="2800" i="1" dirty="0" smtClean="0">
                <a:solidFill>
                  <a:srgbClr val="F0E6C3"/>
                </a:solidFill>
              </a:rPr>
              <a:t>Shared Asst. Secretary and Deputy Solicitor</a:t>
            </a:r>
            <a:endParaRPr lang="en-US" sz="2800" i="1" dirty="0"/>
          </a:p>
        </p:txBody>
      </p:sp>
      <p:pic>
        <p:nvPicPr>
          <p:cNvPr id="7" name="Picture 6"/>
          <p:cNvPicPr>
            <a:picLocks noChangeAspect="1"/>
          </p:cNvPicPr>
          <p:nvPr/>
        </p:nvPicPr>
        <p:blipFill>
          <a:blip r:embed="rId3"/>
          <a:stretch>
            <a:fillRect/>
          </a:stretch>
        </p:blipFill>
        <p:spPr>
          <a:xfrm>
            <a:off x="890268" y="4447820"/>
            <a:ext cx="7162694" cy="2681342"/>
          </a:xfrm>
          <a:prstGeom prst="rect">
            <a:avLst/>
          </a:prstGeom>
        </p:spPr>
      </p:pic>
    </p:spTree>
    <p:extLst>
      <p:ext uri="{BB962C8B-B14F-4D97-AF65-F5344CB8AC3E}">
        <p14:creationId xmlns:p14="http://schemas.microsoft.com/office/powerpoint/2010/main" val="14200562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900" decel="100000" fill="hold"/>
                                        <p:tgtEl>
                                          <p:spTgt spid="7"/>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7" presetClass="exit" presetSubtype="0" fill="hold" nodeType="clickEffect">
                                  <p:stCondLst>
                                    <p:cond delay="0"/>
                                  </p:stCondLst>
                                  <p:childTnLst>
                                    <p:animEffect transition="out" filter="fade">
                                      <p:cBhvr>
                                        <p:cTn id="20" dur="1000"/>
                                        <p:tgtEl>
                                          <p:spTgt spid="7"/>
                                        </p:tgtEl>
                                      </p:cBhvr>
                                    </p:animEffect>
                                    <p:anim calcmode="lin" valueType="num">
                                      <p:cBhvr>
                                        <p:cTn id="21" dur="1000"/>
                                        <p:tgtEl>
                                          <p:spTgt spid="7"/>
                                        </p:tgtEl>
                                        <p:attrNameLst>
                                          <p:attrName>ppt_x</p:attrName>
                                        </p:attrNameLst>
                                      </p:cBhvr>
                                      <p:tavLst>
                                        <p:tav tm="0">
                                          <p:val>
                                            <p:strVal val="ppt_x"/>
                                          </p:val>
                                        </p:tav>
                                        <p:tav tm="100000">
                                          <p:val>
                                            <p:strVal val="ppt_x"/>
                                          </p:val>
                                        </p:tav>
                                      </p:tavLst>
                                    </p:anim>
                                    <p:anim calcmode="lin" valueType="num">
                                      <p:cBhvr>
                                        <p:cTn id="22" dur="100" decel="100000"/>
                                        <p:tgtEl>
                                          <p:spTgt spid="7"/>
                                        </p:tgtEl>
                                        <p:attrNameLst>
                                          <p:attrName>ppt_y</p:attrName>
                                        </p:attrNameLst>
                                      </p:cBhvr>
                                      <p:tavLst>
                                        <p:tav tm="0">
                                          <p:val>
                                            <p:strVal val="ppt_y"/>
                                          </p:val>
                                        </p:tav>
                                        <p:tav tm="100000">
                                          <p:val>
                                            <p:strVal val="ppt_y-.03"/>
                                          </p:val>
                                        </p:tav>
                                      </p:tavLst>
                                    </p:anim>
                                    <p:anim calcmode="lin" valueType="num">
                                      <p:cBhvr>
                                        <p:cTn id="23" dur="900" accel="100000">
                                          <p:stCondLst>
                                            <p:cond delay="100"/>
                                          </p:stCondLst>
                                        </p:cTn>
                                        <p:tgtEl>
                                          <p:spTgt spid="7"/>
                                        </p:tgtEl>
                                        <p:attrNameLst>
                                          <p:attrName>ppt_y</p:attrName>
                                        </p:attrNameLst>
                                      </p:cBhvr>
                                      <p:tavLst>
                                        <p:tav tm="0">
                                          <p:val>
                                            <p:strVal val="ppt_y"/>
                                          </p:val>
                                        </p:tav>
                                        <p:tav tm="100000">
                                          <p:val>
                                            <p:strVal val="ppt_y+1"/>
                                          </p:val>
                                        </p:tav>
                                      </p:tavLst>
                                    </p:anim>
                                    <p:set>
                                      <p:cBhvr>
                                        <p:cTn id="24" dur="1" fill="hold">
                                          <p:stCondLst>
                                            <p:cond delay="999"/>
                                          </p:stCondLst>
                                        </p:cTn>
                                        <p:tgtEl>
                                          <p:spTgt spid="7"/>
                                        </p:tgtEl>
                                        <p:attrNameLst>
                                          <p:attrName>style.visibility</p:attrName>
                                        </p:attrNameLst>
                                      </p:cBhvr>
                                      <p:to>
                                        <p:strVal val="hidden"/>
                                      </p:to>
                                    </p:set>
                                  </p:childTnLst>
                                </p:cTn>
                              </p:par>
                              <p:par>
                                <p:cTn id="25" presetID="37"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900" decel="100000" fill="hold"/>
                                        <p:tgtEl>
                                          <p:spTgt spid="5"/>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7"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900" decel="100000" fill="hold"/>
                                        <p:tgtEl>
                                          <p:spTgt spid="6"/>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childTnLst>
                          </p:cTn>
                        </p:par>
                        <p:par>
                          <p:cTn id="39" fill="hold">
                            <p:stCondLst>
                              <p:cond delay="1000"/>
                            </p:stCondLst>
                            <p:childTnLst>
                              <p:par>
                                <p:cTn id="40" presetID="37" presetClass="entr" presetSubtype="0" fill="hold" grpId="0" nodeType="afterEffect">
                                  <p:stCondLst>
                                    <p:cond delay="300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1000"/>
                                        <p:tgtEl>
                                          <p:spTgt spid="4"/>
                                        </p:tgtEl>
                                      </p:cBhvr>
                                    </p:animEffect>
                                    <p:anim calcmode="lin" valueType="num">
                                      <p:cBhvr>
                                        <p:cTn id="43" dur="1000" fill="hold"/>
                                        <p:tgtEl>
                                          <p:spTgt spid="4"/>
                                        </p:tgtEl>
                                        <p:attrNameLst>
                                          <p:attrName>ppt_x</p:attrName>
                                        </p:attrNameLst>
                                      </p:cBhvr>
                                      <p:tavLst>
                                        <p:tav tm="0">
                                          <p:val>
                                            <p:strVal val="#ppt_x"/>
                                          </p:val>
                                        </p:tav>
                                        <p:tav tm="100000">
                                          <p:val>
                                            <p:strVal val="#ppt_x"/>
                                          </p:val>
                                        </p:tav>
                                      </p:tavLst>
                                    </p:anim>
                                    <p:anim calcmode="lin" valueType="num">
                                      <p:cBhvr>
                                        <p:cTn id="44" dur="900" decel="100000" fill="hold"/>
                                        <p:tgtEl>
                                          <p:spTgt spid="4"/>
                                        </p:tgtEl>
                                        <p:attrNameLst>
                                          <p:attrName>ppt_y</p:attrName>
                                        </p:attrNameLst>
                                      </p:cBhvr>
                                      <p:tavLst>
                                        <p:tav tm="0">
                                          <p:val>
                                            <p:strVal val="#ppt_y+1"/>
                                          </p:val>
                                        </p:tav>
                                        <p:tav tm="100000">
                                          <p:val>
                                            <p:strVal val="#ppt_y-.03"/>
                                          </p:val>
                                        </p:tav>
                                      </p:tavLst>
                                    </p:anim>
                                    <p:anim calcmode="lin" valueType="num">
                                      <p:cBhvr>
                                        <p:cTn id="45"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174" y="-113174"/>
            <a:ext cx="7612063" cy="1534130"/>
          </a:xfrm>
        </p:spPr>
        <p:txBody>
          <a:bodyPr/>
          <a:lstStyle/>
          <a:p>
            <a:r>
              <a:rPr lang="en-US" sz="4000" b="1" dirty="0" smtClean="0"/>
              <a:t>Physical Setting</a:t>
            </a:r>
            <a:endParaRPr lang="en-US" sz="4000" b="1" dirty="0"/>
          </a:p>
        </p:txBody>
      </p:sp>
      <p:sp>
        <p:nvSpPr>
          <p:cNvPr id="3" name="Content Placeholder 2"/>
          <p:cNvSpPr>
            <a:spLocks noGrp="1"/>
          </p:cNvSpPr>
          <p:nvPr>
            <p:ph idx="1"/>
          </p:nvPr>
        </p:nvSpPr>
        <p:spPr>
          <a:xfrm>
            <a:off x="264837" y="1207260"/>
            <a:ext cx="3927372" cy="5309806"/>
          </a:xfrm>
        </p:spPr>
        <p:txBody>
          <a:bodyPr>
            <a:normAutofit/>
          </a:bodyPr>
          <a:lstStyle/>
          <a:p>
            <a:pPr marL="0" indent="0">
              <a:buNone/>
            </a:pPr>
            <a:r>
              <a:rPr lang="en-US" sz="2800" b="1" u="sng" dirty="0" smtClean="0">
                <a:solidFill>
                  <a:srgbClr val="231D09"/>
                </a:solidFill>
              </a:rPr>
              <a:t>National Park System</a:t>
            </a:r>
            <a:endParaRPr lang="en-US" sz="2800" b="1" u="sng" dirty="0">
              <a:solidFill>
                <a:srgbClr val="231D09"/>
              </a:solidFill>
            </a:endParaRPr>
          </a:p>
          <a:p>
            <a:pPr marL="0" indent="0">
              <a:buNone/>
            </a:pPr>
            <a:r>
              <a:rPr lang="en-US" sz="2800" b="1" dirty="0" smtClean="0">
                <a:solidFill>
                  <a:srgbClr val="F0E6C3"/>
                </a:solidFill>
              </a:rPr>
              <a:t>44M acres of wilderness</a:t>
            </a:r>
          </a:p>
          <a:p>
            <a:pPr marL="457200" indent="-457200"/>
            <a:r>
              <a:rPr lang="en-US" b="1" dirty="0" smtClean="0">
                <a:solidFill>
                  <a:srgbClr val="F0E6C3"/>
                </a:solidFill>
              </a:rPr>
              <a:t>40% of the Wilderness System; almost 50% of all NPS lands</a:t>
            </a:r>
          </a:p>
          <a:p>
            <a:pPr marL="457200" indent="-457200"/>
            <a:r>
              <a:rPr lang="en-US" b="1" dirty="0" smtClean="0">
                <a:solidFill>
                  <a:srgbClr val="F0E6C3"/>
                </a:solidFill>
              </a:rPr>
              <a:t>Other lands:  Nat’l Monuments; Battlefields; Historic Sites; Seashores; Parkways</a:t>
            </a:r>
          </a:p>
          <a:p>
            <a:pPr marL="0" indent="0">
              <a:buNone/>
            </a:pPr>
            <a:endParaRPr lang="en-US" sz="2800" b="1" i="1" dirty="0">
              <a:solidFill>
                <a:srgbClr val="F0E6C3"/>
              </a:solidFill>
            </a:endParaRPr>
          </a:p>
          <a:p>
            <a:pPr marL="0" indent="0">
              <a:buNone/>
            </a:pPr>
            <a:endParaRPr lang="en-US" sz="2800" b="1" dirty="0">
              <a:solidFill>
                <a:srgbClr val="F0E6C3"/>
              </a:solidFill>
            </a:endParaRPr>
          </a:p>
        </p:txBody>
      </p:sp>
      <p:sp>
        <p:nvSpPr>
          <p:cNvPr id="5" name="Content Placeholder 2"/>
          <p:cNvSpPr txBox="1">
            <a:spLocks/>
          </p:cNvSpPr>
          <p:nvPr/>
        </p:nvSpPr>
        <p:spPr>
          <a:xfrm>
            <a:off x="4337821" y="1207260"/>
            <a:ext cx="4806179" cy="5532851"/>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ts val="2000"/>
              </a:spcBef>
              <a:buFont typeface="Wingdings 2" pitchFamily="18" charset="2"/>
              <a:buChar char=""/>
              <a:defRPr sz="2400" kern="1200">
                <a:solidFill>
                  <a:schemeClr val="bg1"/>
                </a:solidFill>
                <a:effectLst>
                  <a:outerShdw blurRad="63500" dist="50800" dir="2700000" algn="tl" rotWithShape="0">
                    <a:prstClr val="black">
                      <a:alpha val="50000"/>
                    </a:prstClr>
                  </a:outerShdw>
                </a:effectLst>
                <a:latin typeface="+mn-lt"/>
                <a:ea typeface="+mn-ea"/>
                <a:cs typeface="+mn-cs"/>
              </a:defRPr>
            </a:lvl1pPr>
            <a:lvl2pPr marL="685800" indent="-336550" algn="l" defTabSz="914400" rtl="0" eaLnBrk="1" latinLnBrk="0" hangingPunct="1">
              <a:spcBef>
                <a:spcPts val="600"/>
              </a:spcBef>
              <a:buFont typeface="Wingdings 2" pitchFamily="18" charset="2"/>
              <a:buChar char=""/>
              <a:defRPr sz="2200" kern="1200">
                <a:solidFill>
                  <a:schemeClr val="bg1"/>
                </a:solidFill>
                <a:effectLst>
                  <a:outerShdw blurRad="63500" dist="50800" dir="2700000" algn="tl" rotWithShape="0">
                    <a:prstClr val="black">
                      <a:alpha val="50000"/>
                    </a:prstClr>
                  </a:outerShdw>
                </a:effectLst>
                <a:latin typeface="+mn-lt"/>
                <a:ea typeface="+mn-ea"/>
                <a:cs typeface="+mn-cs"/>
              </a:defRPr>
            </a:lvl2pPr>
            <a:lvl3pPr marL="1035050" indent="-349250" algn="l" defTabSz="914400" rtl="0" eaLnBrk="1" latinLnBrk="0" hangingPunct="1">
              <a:spcBef>
                <a:spcPts val="600"/>
              </a:spcBef>
              <a:buFont typeface="Wingdings 2" pitchFamily="18" charset="2"/>
              <a:buChar char=""/>
              <a:defRPr sz="2000" kern="1200">
                <a:solidFill>
                  <a:schemeClr val="bg1"/>
                </a:solidFill>
                <a:effectLst>
                  <a:outerShdw blurRad="63500" dist="50800" dir="2700000" algn="tl" rotWithShape="0">
                    <a:prstClr val="black">
                      <a:alpha val="50000"/>
                    </a:prstClr>
                  </a:outerShdw>
                </a:effectLst>
                <a:latin typeface="+mn-lt"/>
                <a:ea typeface="+mn-ea"/>
                <a:cs typeface="+mn-cs"/>
              </a:defRPr>
            </a:lvl3pPr>
            <a:lvl4pPr marL="1371600" indent="-3365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4pPr>
            <a:lvl5pPr marL="1720850" indent="-3492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5pPr>
            <a:lvl6pPr marL="20558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6pPr>
            <a:lvl7pPr marL="23987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7pPr>
            <a:lvl8pPr marL="2743200"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8pPr>
            <a:lvl9pPr marL="3087688" indent="-344488" algn="l" defTabSz="914400" rtl="0" eaLnBrk="1" latinLnBrk="0" hangingPunct="1">
              <a:spcBef>
                <a:spcPct val="20000"/>
              </a:spcBef>
              <a:buFont typeface="Wingdings 2" pitchFamily="18" charset="2"/>
              <a:buChar char=""/>
              <a:defRPr lang="en-US" sz="1800" kern="1200" dirty="0">
                <a:solidFill>
                  <a:schemeClr val="bg1"/>
                </a:solidFill>
                <a:effectLst>
                  <a:outerShdw blurRad="63500" dist="50800" dir="2700000" algn="tl" rotWithShape="0">
                    <a:prstClr val="black">
                      <a:alpha val="50000"/>
                    </a:prstClr>
                  </a:outerShdw>
                </a:effectLst>
                <a:latin typeface="+mn-lt"/>
                <a:ea typeface="+mn-ea"/>
                <a:cs typeface="+mn-cs"/>
              </a:defRPr>
            </a:lvl9pPr>
          </a:lstStyle>
          <a:p>
            <a:pPr marL="0" indent="0">
              <a:buFont typeface="Wingdings 2" pitchFamily="18" charset="2"/>
              <a:buNone/>
            </a:pPr>
            <a:r>
              <a:rPr lang="en-US" sz="3300" b="1" u="sng" dirty="0" smtClean="0">
                <a:solidFill>
                  <a:srgbClr val="231D09"/>
                </a:solidFill>
              </a:rPr>
              <a:t>Wildlife Refuge System</a:t>
            </a:r>
          </a:p>
          <a:p>
            <a:pPr marL="0" indent="0">
              <a:buFont typeface="Wingdings 2" pitchFamily="18" charset="2"/>
              <a:buNone/>
            </a:pPr>
            <a:r>
              <a:rPr lang="en-US" sz="2800" b="1" dirty="0" smtClean="0">
                <a:solidFill>
                  <a:srgbClr val="F0E6C3"/>
                </a:solidFill>
              </a:rPr>
              <a:t>21M acres of wilderness</a:t>
            </a:r>
          </a:p>
          <a:p>
            <a:pPr marL="274320" indent="-274320">
              <a:lnSpc>
                <a:spcPct val="110000"/>
              </a:lnSpc>
            </a:pPr>
            <a:r>
              <a:rPr lang="en-US" sz="2800" b="1" dirty="0" smtClean="0">
                <a:solidFill>
                  <a:srgbClr val="F0E6C3"/>
                </a:solidFill>
              </a:rPr>
              <a:t>18% of the Wilderness System; about 25% of the Refuge System</a:t>
            </a:r>
          </a:p>
          <a:p>
            <a:pPr marL="640080" indent="-274320">
              <a:lnSpc>
                <a:spcPct val="110000"/>
              </a:lnSpc>
              <a:spcBef>
                <a:spcPts val="1400"/>
              </a:spcBef>
              <a:buFont typeface="Lucida Grande"/>
              <a:buChar char="-"/>
            </a:pPr>
            <a:r>
              <a:rPr lang="en-US" sz="2600" dirty="0">
                <a:solidFill>
                  <a:srgbClr val="F0E6C3"/>
                </a:solidFill>
                <a:effectLst/>
              </a:rPr>
              <a:t>F</a:t>
            </a:r>
            <a:r>
              <a:rPr lang="en-US" sz="2600" dirty="0" smtClean="0">
                <a:solidFill>
                  <a:srgbClr val="F0E6C3"/>
                </a:solidFill>
                <a:effectLst/>
              </a:rPr>
              <a:t>orests </a:t>
            </a:r>
            <a:r>
              <a:rPr lang="en-US" sz="2600" dirty="0">
                <a:solidFill>
                  <a:srgbClr val="F0E6C3"/>
                </a:solidFill>
                <a:effectLst/>
              </a:rPr>
              <a:t>and </a:t>
            </a:r>
            <a:r>
              <a:rPr lang="en-US" sz="2600" dirty="0" smtClean="0">
                <a:solidFill>
                  <a:srgbClr val="F0E6C3"/>
                </a:solidFill>
                <a:effectLst/>
              </a:rPr>
              <a:t>tundra </a:t>
            </a:r>
            <a:r>
              <a:rPr lang="en-US" sz="2600" dirty="0">
                <a:solidFill>
                  <a:srgbClr val="F0E6C3"/>
                </a:solidFill>
                <a:effectLst/>
              </a:rPr>
              <a:t>in </a:t>
            </a:r>
            <a:r>
              <a:rPr lang="en-US" sz="2600" dirty="0" smtClean="0">
                <a:solidFill>
                  <a:srgbClr val="F0E6C3"/>
                </a:solidFill>
                <a:effectLst/>
              </a:rPr>
              <a:t>Alaska</a:t>
            </a:r>
            <a:endParaRPr lang="en-US" sz="2600" dirty="0">
              <a:solidFill>
                <a:srgbClr val="F0E6C3"/>
              </a:solidFill>
              <a:effectLst/>
            </a:endParaRPr>
          </a:p>
          <a:p>
            <a:pPr marL="640080" indent="-274320">
              <a:lnSpc>
                <a:spcPct val="110000"/>
              </a:lnSpc>
              <a:spcBef>
                <a:spcPts val="1400"/>
              </a:spcBef>
              <a:buFont typeface="Lucida Grande"/>
              <a:buChar char="-"/>
            </a:pPr>
            <a:r>
              <a:rPr lang="en-US" sz="2600" dirty="0">
                <a:solidFill>
                  <a:srgbClr val="F0E6C3"/>
                </a:solidFill>
                <a:effectLst/>
              </a:rPr>
              <a:t>D</a:t>
            </a:r>
            <a:r>
              <a:rPr lang="en-US" sz="2600" dirty="0" smtClean="0">
                <a:solidFill>
                  <a:srgbClr val="F0E6C3"/>
                </a:solidFill>
                <a:effectLst/>
              </a:rPr>
              <a:t>eserts in the Southwest</a:t>
            </a:r>
            <a:endParaRPr lang="en-US" sz="2600" dirty="0">
              <a:solidFill>
                <a:srgbClr val="F0E6C3"/>
              </a:solidFill>
              <a:effectLst/>
            </a:endParaRPr>
          </a:p>
          <a:p>
            <a:pPr marL="640080" indent="-274320">
              <a:lnSpc>
                <a:spcPct val="110000"/>
              </a:lnSpc>
              <a:spcBef>
                <a:spcPts val="1400"/>
              </a:spcBef>
              <a:buFont typeface="Lucida Grande"/>
              <a:buChar char="-"/>
            </a:pPr>
            <a:r>
              <a:rPr lang="en-US" sz="2600" dirty="0">
                <a:solidFill>
                  <a:srgbClr val="F0E6C3"/>
                </a:solidFill>
                <a:effectLst/>
              </a:rPr>
              <a:t>I</a:t>
            </a:r>
            <a:r>
              <a:rPr lang="en-US" sz="2600" dirty="0" smtClean="0">
                <a:solidFill>
                  <a:srgbClr val="F0E6C3"/>
                </a:solidFill>
                <a:effectLst/>
              </a:rPr>
              <a:t>slands </a:t>
            </a:r>
            <a:r>
              <a:rPr lang="en-US" sz="2600" dirty="0">
                <a:solidFill>
                  <a:srgbClr val="F0E6C3"/>
                </a:solidFill>
                <a:effectLst/>
              </a:rPr>
              <a:t>and estuaries along both coasts and the </a:t>
            </a:r>
            <a:r>
              <a:rPr lang="en-US" sz="2600" dirty="0" smtClean="0">
                <a:solidFill>
                  <a:srgbClr val="F0E6C3"/>
                </a:solidFill>
                <a:effectLst/>
              </a:rPr>
              <a:t>Gulf</a:t>
            </a:r>
          </a:p>
          <a:p>
            <a:pPr marL="640080" indent="-274320">
              <a:lnSpc>
                <a:spcPct val="110000"/>
              </a:lnSpc>
              <a:spcBef>
                <a:spcPts val="1400"/>
              </a:spcBef>
              <a:buFont typeface="Lucida Grande"/>
              <a:buChar char="-"/>
            </a:pPr>
            <a:r>
              <a:rPr lang="en-US" sz="2600" dirty="0">
                <a:solidFill>
                  <a:srgbClr val="F0E6C3"/>
                </a:solidFill>
                <a:effectLst/>
              </a:rPr>
              <a:t>G</a:t>
            </a:r>
            <a:r>
              <a:rPr lang="en-US" sz="2600" dirty="0" smtClean="0">
                <a:solidFill>
                  <a:srgbClr val="F0E6C3"/>
                </a:solidFill>
                <a:effectLst/>
              </a:rPr>
              <a:t>rasslands </a:t>
            </a:r>
            <a:r>
              <a:rPr lang="en-US" sz="2600" dirty="0">
                <a:solidFill>
                  <a:srgbClr val="F0E6C3"/>
                </a:solidFill>
                <a:effectLst/>
              </a:rPr>
              <a:t>and </a:t>
            </a:r>
            <a:r>
              <a:rPr lang="en-US" sz="2600" dirty="0" smtClean="0">
                <a:solidFill>
                  <a:srgbClr val="F0E6C3"/>
                </a:solidFill>
                <a:effectLst/>
              </a:rPr>
              <a:t>prairie potholes </a:t>
            </a:r>
            <a:r>
              <a:rPr lang="en-US" sz="2600" dirty="0">
                <a:solidFill>
                  <a:srgbClr val="F0E6C3"/>
                </a:solidFill>
                <a:effectLst/>
              </a:rPr>
              <a:t>in the </a:t>
            </a:r>
            <a:r>
              <a:rPr lang="en-US" sz="2600" dirty="0" smtClean="0">
                <a:solidFill>
                  <a:srgbClr val="F0E6C3"/>
                </a:solidFill>
                <a:effectLst/>
              </a:rPr>
              <a:t>Southeast &amp; Great Plains (much was privately owned) </a:t>
            </a:r>
            <a:endParaRPr lang="en-US" sz="2600" b="1" dirty="0" smtClean="0">
              <a:solidFill>
                <a:srgbClr val="F0E6C3"/>
              </a:solidFill>
            </a:endParaRPr>
          </a:p>
        </p:txBody>
      </p:sp>
    </p:spTree>
    <p:extLst>
      <p:ext uri="{BB962C8B-B14F-4D97-AF65-F5344CB8AC3E}">
        <p14:creationId xmlns:p14="http://schemas.microsoft.com/office/powerpoint/2010/main" val="2344702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09" name="Rectangle 2"/>
          <p:cNvSpPr>
            <a:spLocks noGrp="1" noChangeArrowheads="1"/>
          </p:cNvSpPr>
          <p:nvPr>
            <p:ph type="title"/>
          </p:nvPr>
        </p:nvSpPr>
        <p:spPr>
          <a:xfrm>
            <a:off x="457200" y="370150"/>
            <a:ext cx="8458200" cy="1143000"/>
          </a:xfrm>
        </p:spPr>
        <p:txBody>
          <a:bodyPr/>
          <a:lstStyle/>
          <a:p>
            <a:pPr eaLnBrk="1" hangingPunct="1"/>
            <a:r>
              <a:rPr lang="en-US" sz="4000" b="1" dirty="0" smtClean="0"/>
              <a:t>Wilderness Act </a:t>
            </a:r>
          </a:p>
        </p:txBody>
      </p:sp>
      <p:sp>
        <p:nvSpPr>
          <p:cNvPr id="43010" name="Rectangle 3" descr="Rectangle: Click to edit Master text styles&#10;Second level&#10;Third level&#10;Fourth level&#10;Fifth level"/>
          <p:cNvSpPr>
            <a:spLocks noGrp="1" noChangeArrowheads="1"/>
          </p:cNvSpPr>
          <p:nvPr>
            <p:ph type="body" idx="1"/>
          </p:nvPr>
        </p:nvSpPr>
        <p:spPr>
          <a:xfrm>
            <a:off x="685799" y="1685029"/>
            <a:ext cx="8080970" cy="4967058"/>
          </a:xfrm>
        </p:spPr>
        <p:txBody>
          <a:bodyPr>
            <a:normAutofit fontScale="85000" lnSpcReduction="20000"/>
          </a:bodyPr>
          <a:lstStyle/>
          <a:p>
            <a:pPr>
              <a:lnSpc>
                <a:spcPct val="120000"/>
              </a:lnSpc>
            </a:pPr>
            <a:r>
              <a:rPr lang="en-US" sz="3200" b="1" dirty="0" smtClean="0">
                <a:solidFill>
                  <a:schemeClr val="bg2"/>
                </a:solidFill>
                <a:latin typeface="+mj-lt"/>
              </a:rPr>
              <a:t>Management:  </a:t>
            </a:r>
            <a:r>
              <a:rPr lang="en-US" sz="3200" dirty="0">
                <a:solidFill>
                  <a:schemeClr val="bg2"/>
                </a:solidFill>
                <a:effectLst/>
              </a:rPr>
              <a:t> </a:t>
            </a:r>
            <a:r>
              <a:rPr lang="en-US" sz="3200" dirty="0" smtClean="0">
                <a:solidFill>
                  <a:schemeClr val="bg2"/>
                </a:solidFill>
                <a:effectLst/>
                <a:latin typeface="+mj-lt"/>
              </a:rPr>
              <a:t>as “undeveloped </a:t>
            </a:r>
            <a:r>
              <a:rPr lang="en-US" sz="3200" dirty="0">
                <a:solidFill>
                  <a:schemeClr val="bg2"/>
                </a:solidFill>
                <a:effectLst/>
                <a:latin typeface="+mj-lt"/>
              </a:rPr>
              <a:t>Federal land retaining its primeval character and </a:t>
            </a:r>
            <a:r>
              <a:rPr lang="en-US" sz="3200" dirty="0" smtClean="0">
                <a:solidFill>
                  <a:schemeClr val="bg2"/>
                </a:solidFill>
                <a:effectLst/>
                <a:latin typeface="+mj-lt"/>
              </a:rPr>
              <a:t>influence”</a:t>
            </a:r>
            <a:endParaRPr lang="en-US" sz="3200" b="1" dirty="0" smtClean="0">
              <a:solidFill>
                <a:schemeClr val="bg2"/>
              </a:solidFill>
              <a:latin typeface="+mj-lt"/>
            </a:endParaRPr>
          </a:p>
          <a:p>
            <a:pPr eaLnBrk="1" hangingPunct="1"/>
            <a:r>
              <a:rPr lang="en-US" sz="3200" b="1" dirty="0" smtClean="0">
                <a:solidFill>
                  <a:srgbClr val="F0E6C3"/>
                </a:solidFill>
                <a:latin typeface="+mj-lt"/>
              </a:rPr>
              <a:t>Section 4(c) Prohibitions</a:t>
            </a:r>
          </a:p>
          <a:p>
            <a:pPr marL="863600" lvl="1" indent="-514350" eaLnBrk="1" hangingPunct="1">
              <a:lnSpc>
                <a:spcPct val="110000"/>
              </a:lnSpc>
              <a:spcBef>
                <a:spcPts val="1200"/>
              </a:spcBef>
              <a:buFont typeface="+mj-lt"/>
              <a:buAutoNum type="arabicPeriod"/>
            </a:pPr>
            <a:r>
              <a:rPr lang="en-US" sz="2700" dirty="0" smtClean="0">
                <a:solidFill>
                  <a:srgbClr val="F0E6C3"/>
                </a:solidFill>
              </a:rPr>
              <a:t>No commercial enterprise </a:t>
            </a:r>
          </a:p>
          <a:p>
            <a:pPr marL="863600" lvl="1" indent="-514350" eaLnBrk="1" hangingPunct="1">
              <a:lnSpc>
                <a:spcPct val="110000"/>
              </a:lnSpc>
              <a:spcBef>
                <a:spcPts val="1200"/>
              </a:spcBef>
              <a:buFont typeface="+mj-lt"/>
              <a:buAutoNum type="arabicPeriod"/>
            </a:pPr>
            <a:r>
              <a:rPr lang="en-US" sz="2700" dirty="0" smtClean="0">
                <a:solidFill>
                  <a:srgbClr val="F0E6C3"/>
                </a:solidFill>
              </a:rPr>
              <a:t>No permanent road</a:t>
            </a:r>
          </a:p>
          <a:p>
            <a:pPr marL="863600" lvl="1" indent="-514350" eaLnBrk="1" hangingPunct="1">
              <a:lnSpc>
                <a:spcPct val="110000"/>
              </a:lnSpc>
              <a:spcBef>
                <a:spcPts val="1200"/>
              </a:spcBef>
              <a:buFont typeface="+mj-lt"/>
              <a:buAutoNum type="arabicPeriod"/>
            </a:pPr>
            <a:r>
              <a:rPr lang="en-US" sz="2700" dirty="0" smtClean="0">
                <a:solidFill>
                  <a:srgbClr val="F0E6C3"/>
                </a:solidFill>
              </a:rPr>
              <a:t>No Temporary Road,  Motor vehicles/Boats, Mechanical Transport, Motorized Equipment, Structure or Installation</a:t>
            </a:r>
          </a:p>
          <a:p>
            <a:pPr>
              <a:spcBef>
                <a:spcPts val="2376"/>
              </a:spcBef>
            </a:pPr>
            <a:r>
              <a:rPr lang="en-US" sz="3000" kern="0" dirty="0" smtClean="0">
                <a:solidFill>
                  <a:srgbClr val="F0E6C3"/>
                </a:solidFill>
                <a:effectLst/>
              </a:rPr>
              <a:t>#3 is subject </a:t>
            </a:r>
            <a:r>
              <a:rPr lang="en-US" sz="3000" kern="0" dirty="0">
                <a:solidFill>
                  <a:srgbClr val="F0E6C3"/>
                </a:solidFill>
                <a:effectLst/>
              </a:rPr>
              <a:t>to exceptions </a:t>
            </a:r>
            <a:r>
              <a:rPr lang="en-US" sz="3000" b="1" kern="0" dirty="0">
                <a:solidFill>
                  <a:srgbClr val="F0E6C3"/>
                </a:solidFill>
              </a:rPr>
              <a:t>of</a:t>
            </a:r>
            <a:r>
              <a:rPr lang="en-US" sz="3000" kern="0" dirty="0">
                <a:solidFill>
                  <a:srgbClr val="F0E6C3"/>
                </a:solidFill>
              </a:rPr>
              <a:t> </a:t>
            </a:r>
            <a:r>
              <a:rPr lang="en-US" sz="3000" kern="0" dirty="0" smtClean="0">
                <a:solidFill>
                  <a:srgbClr val="F0E6C3"/>
                </a:solidFill>
                <a:effectLst/>
              </a:rPr>
              <a:t>4(c) - </a:t>
            </a:r>
            <a:r>
              <a:rPr lang="en-US" sz="3000" kern="0" dirty="0">
                <a:solidFill>
                  <a:srgbClr val="F0E6C3"/>
                </a:solidFill>
                <a:effectLst/>
              </a:rPr>
              <a:t>(d</a:t>
            </a:r>
            <a:r>
              <a:rPr lang="en-US" sz="3000" kern="0" dirty="0" smtClean="0">
                <a:solidFill>
                  <a:srgbClr val="F0E6C3"/>
                </a:solidFill>
                <a:effectLst/>
              </a:rPr>
              <a:t>)</a:t>
            </a:r>
          </a:p>
          <a:p>
            <a:pPr>
              <a:spcBef>
                <a:spcPts val="2376"/>
              </a:spcBef>
            </a:pPr>
            <a:r>
              <a:rPr lang="en-US" sz="3000" kern="0" dirty="0" smtClean="0">
                <a:solidFill>
                  <a:srgbClr val="F0E6C3"/>
                </a:solidFill>
                <a:effectLst/>
              </a:rPr>
              <a:t>How are the agencies doing?</a:t>
            </a:r>
            <a:endParaRPr lang="en-US" sz="3000" kern="0" dirty="0">
              <a:solidFill>
                <a:srgbClr val="F0E6C3"/>
              </a:solidFill>
              <a:effectLst/>
            </a:endParaRPr>
          </a:p>
        </p:txBody>
      </p:sp>
    </p:spTree>
    <p:extLst>
      <p:ext uri="{BB962C8B-B14F-4D97-AF65-F5344CB8AC3E}">
        <p14:creationId xmlns:p14="http://schemas.microsoft.com/office/powerpoint/2010/main" val="177281693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43010">
                                            <p:txEl>
                                              <p:pRg st="1" end="1"/>
                                            </p:txEl>
                                          </p:spTgt>
                                        </p:tgtEl>
                                        <p:attrNameLst>
                                          <p:attrName>style.visibility</p:attrName>
                                        </p:attrNameLst>
                                      </p:cBhvr>
                                      <p:to>
                                        <p:strVal val="visible"/>
                                      </p:to>
                                    </p:set>
                                    <p:animEffect transition="in" filter="fade">
                                      <p:cBhvr>
                                        <p:cTn id="7" dur="1000"/>
                                        <p:tgtEl>
                                          <p:spTgt spid="43010">
                                            <p:txEl>
                                              <p:pRg st="1" end="1"/>
                                            </p:txEl>
                                          </p:spTgt>
                                        </p:tgtEl>
                                      </p:cBhvr>
                                    </p:animEffect>
                                    <p:anim calcmode="lin" valueType="num">
                                      <p:cBhvr>
                                        <p:cTn id="8" dur="1000" fill="hold"/>
                                        <p:tgtEl>
                                          <p:spTgt spid="43010">
                                            <p:txEl>
                                              <p:pRg st="1" end="1"/>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3010">
                                            <p:txEl>
                                              <p:pRg st="1" end="1"/>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3010">
                                            <p:txEl>
                                              <p:pRg st="1" end="1"/>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43010">
                                            <p:txEl>
                                              <p:pRg st="2" end="2"/>
                                            </p:txEl>
                                          </p:spTgt>
                                        </p:tgtEl>
                                        <p:attrNameLst>
                                          <p:attrName>style.visibility</p:attrName>
                                        </p:attrNameLst>
                                      </p:cBhvr>
                                      <p:to>
                                        <p:strVal val="visible"/>
                                      </p:to>
                                    </p:set>
                                    <p:animEffect transition="in" filter="fade">
                                      <p:cBhvr>
                                        <p:cTn id="13" dur="1000"/>
                                        <p:tgtEl>
                                          <p:spTgt spid="43010">
                                            <p:txEl>
                                              <p:pRg st="2" end="2"/>
                                            </p:txEl>
                                          </p:spTgt>
                                        </p:tgtEl>
                                      </p:cBhvr>
                                    </p:animEffect>
                                    <p:anim calcmode="lin" valueType="num">
                                      <p:cBhvr>
                                        <p:cTn id="14" dur="1000" fill="hold"/>
                                        <p:tgtEl>
                                          <p:spTgt spid="43010">
                                            <p:txEl>
                                              <p:pRg st="2" end="2"/>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43010">
                                            <p:txEl>
                                              <p:pRg st="2" end="2"/>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3010">
                                            <p:txEl>
                                              <p:pRg st="2" end="2"/>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43010">
                                            <p:txEl>
                                              <p:pRg st="3" end="3"/>
                                            </p:txEl>
                                          </p:spTgt>
                                        </p:tgtEl>
                                        <p:attrNameLst>
                                          <p:attrName>style.visibility</p:attrName>
                                        </p:attrNameLst>
                                      </p:cBhvr>
                                      <p:to>
                                        <p:strVal val="visible"/>
                                      </p:to>
                                    </p:set>
                                    <p:animEffect transition="in" filter="fade">
                                      <p:cBhvr>
                                        <p:cTn id="19" dur="1000"/>
                                        <p:tgtEl>
                                          <p:spTgt spid="43010">
                                            <p:txEl>
                                              <p:pRg st="3" end="3"/>
                                            </p:txEl>
                                          </p:spTgt>
                                        </p:tgtEl>
                                      </p:cBhvr>
                                    </p:animEffect>
                                    <p:anim calcmode="lin" valueType="num">
                                      <p:cBhvr>
                                        <p:cTn id="20" dur="1000" fill="hold"/>
                                        <p:tgtEl>
                                          <p:spTgt spid="43010">
                                            <p:txEl>
                                              <p:pRg st="3" end="3"/>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43010">
                                            <p:txEl>
                                              <p:pRg st="3" end="3"/>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3010">
                                            <p:txEl>
                                              <p:pRg st="3" end="3"/>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43010">
                                            <p:txEl>
                                              <p:pRg st="4" end="4"/>
                                            </p:txEl>
                                          </p:spTgt>
                                        </p:tgtEl>
                                        <p:attrNameLst>
                                          <p:attrName>style.visibility</p:attrName>
                                        </p:attrNameLst>
                                      </p:cBhvr>
                                      <p:to>
                                        <p:strVal val="visible"/>
                                      </p:to>
                                    </p:set>
                                    <p:animEffect transition="in" filter="fade">
                                      <p:cBhvr>
                                        <p:cTn id="25" dur="1000"/>
                                        <p:tgtEl>
                                          <p:spTgt spid="43010">
                                            <p:txEl>
                                              <p:pRg st="4" end="4"/>
                                            </p:txEl>
                                          </p:spTgt>
                                        </p:tgtEl>
                                      </p:cBhvr>
                                    </p:animEffect>
                                    <p:anim calcmode="lin" valueType="num">
                                      <p:cBhvr>
                                        <p:cTn id="26" dur="1000" fill="hold"/>
                                        <p:tgtEl>
                                          <p:spTgt spid="43010">
                                            <p:txEl>
                                              <p:pRg st="4" end="4"/>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43010">
                                            <p:txEl>
                                              <p:pRg st="4" end="4"/>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43010">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7" presetClass="entr" presetSubtype="0" fill="hold" nodeType="clickEffect">
                                  <p:stCondLst>
                                    <p:cond delay="0"/>
                                  </p:stCondLst>
                                  <p:childTnLst>
                                    <p:set>
                                      <p:cBhvr>
                                        <p:cTn id="32" dur="1" fill="hold">
                                          <p:stCondLst>
                                            <p:cond delay="0"/>
                                          </p:stCondLst>
                                        </p:cTn>
                                        <p:tgtEl>
                                          <p:spTgt spid="43010">
                                            <p:txEl>
                                              <p:pRg st="5" end="5"/>
                                            </p:txEl>
                                          </p:spTgt>
                                        </p:tgtEl>
                                        <p:attrNameLst>
                                          <p:attrName>style.visibility</p:attrName>
                                        </p:attrNameLst>
                                      </p:cBhvr>
                                      <p:to>
                                        <p:strVal val="visible"/>
                                      </p:to>
                                    </p:set>
                                    <p:animEffect transition="in" filter="fade">
                                      <p:cBhvr>
                                        <p:cTn id="33" dur="1000"/>
                                        <p:tgtEl>
                                          <p:spTgt spid="43010">
                                            <p:txEl>
                                              <p:pRg st="5" end="5"/>
                                            </p:txEl>
                                          </p:spTgt>
                                        </p:tgtEl>
                                      </p:cBhvr>
                                    </p:animEffect>
                                    <p:anim calcmode="lin" valueType="num">
                                      <p:cBhvr>
                                        <p:cTn id="34" dur="1000" fill="hold"/>
                                        <p:tgtEl>
                                          <p:spTgt spid="43010">
                                            <p:txEl>
                                              <p:pRg st="5" end="5"/>
                                            </p:txEl>
                                          </p:spTgt>
                                        </p:tgtEl>
                                        <p:attrNameLst>
                                          <p:attrName>ppt_x</p:attrName>
                                        </p:attrNameLst>
                                      </p:cBhvr>
                                      <p:tavLst>
                                        <p:tav tm="0">
                                          <p:val>
                                            <p:strVal val="#ppt_x"/>
                                          </p:val>
                                        </p:tav>
                                        <p:tav tm="100000">
                                          <p:val>
                                            <p:strVal val="#ppt_x"/>
                                          </p:val>
                                        </p:tav>
                                      </p:tavLst>
                                    </p:anim>
                                    <p:anim calcmode="lin" valueType="num">
                                      <p:cBhvr>
                                        <p:cTn id="35" dur="900" decel="100000" fill="hold"/>
                                        <p:tgtEl>
                                          <p:spTgt spid="43010">
                                            <p:txEl>
                                              <p:pRg st="5" end="5"/>
                                            </p:txEl>
                                          </p:spTgt>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43010">
                                            <p:txEl>
                                              <p:pRg st="5" end="5"/>
                                            </p:txEl>
                                          </p:spTgt>
                                        </p:tgtEl>
                                        <p:attrNameLst>
                                          <p:attrName>ppt_y</p:attrName>
                                        </p:attrNameLst>
                                      </p:cBhvr>
                                      <p:tavLst>
                                        <p:tav tm="0">
                                          <p:val>
                                            <p:strVal val="#ppt_y-.03"/>
                                          </p:val>
                                        </p:tav>
                                        <p:tav tm="100000">
                                          <p:val>
                                            <p:strVal val="#ppt_y"/>
                                          </p:val>
                                        </p:tav>
                                      </p:tavLst>
                                    </p:anim>
                                  </p:childTnLst>
                                </p:cTn>
                              </p:par>
                            </p:childTnLst>
                          </p:cTn>
                        </p:par>
                        <p:par>
                          <p:cTn id="37" fill="hold">
                            <p:stCondLst>
                              <p:cond delay="1000"/>
                            </p:stCondLst>
                            <p:childTnLst>
                              <p:par>
                                <p:cTn id="38" presetID="37" presetClass="entr" presetSubtype="0" fill="hold" nodeType="afterEffect">
                                  <p:stCondLst>
                                    <p:cond delay="2000"/>
                                  </p:stCondLst>
                                  <p:childTnLst>
                                    <p:set>
                                      <p:cBhvr>
                                        <p:cTn id="39" dur="1" fill="hold">
                                          <p:stCondLst>
                                            <p:cond delay="0"/>
                                          </p:stCondLst>
                                        </p:cTn>
                                        <p:tgtEl>
                                          <p:spTgt spid="43010">
                                            <p:txEl>
                                              <p:pRg st="6" end="6"/>
                                            </p:txEl>
                                          </p:spTgt>
                                        </p:tgtEl>
                                        <p:attrNameLst>
                                          <p:attrName>style.visibility</p:attrName>
                                        </p:attrNameLst>
                                      </p:cBhvr>
                                      <p:to>
                                        <p:strVal val="visible"/>
                                      </p:to>
                                    </p:set>
                                    <p:animEffect transition="in" filter="fade">
                                      <p:cBhvr>
                                        <p:cTn id="40" dur="1000"/>
                                        <p:tgtEl>
                                          <p:spTgt spid="43010">
                                            <p:txEl>
                                              <p:pRg st="6" end="6"/>
                                            </p:txEl>
                                          </p:spTgt>
                                        </p:tgtEl>
                                      </p:cBhvr>
                                    </p:animEffect>
                                    <p:anim calcmode="lin" valueType="num">
                                      <p:cBhvr>
                                        <p:cTn id="41" dur="1000" fill="hold"/>
                                        <p:tgtEl>
                                          <p:spTgt spid="43010">
                                            <p:txEl>
                                              <p:pRg st="6" end="6"/>
                                            </p:txEl>
                                          </p:spTgt>
                                        </p:tgtEl>
                                        <p:attrNameLst>
                                          <p:attrName>ppt_x</p:attrName>
                                        </p:attrNameLst>
                                      </p:cBhvr>
                                      <p:tavLst>
                                        <p:tav tm="0">
                                          <p:val>
                                            <p:strVal val="#ppt_x"/>
                                          </p:val>
                                        </p:tav>
                                        <p:tav tm="100000">
                                          <p:val>
                                            <p:strVal val="#ppt_x"/>
                                          </p:val>
                                        </p:tav>
                                      </p:tavLst>
                                    </p:anim>
                                    <p:anim calcmode="lin" valueType="num">
                                      <p:cBhvr>
                                        <p:cTn id="42" dur="900" decel="100000" fill="hold"/>
                                        <p:tgtEl>
                                          <p:spTgt spid="43010">
                                            <p:txEl>
                                              <p:pRg st="6" end="6"/>
                                            </p:txEl>
                                          </p:spTgt>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43010">
                                            <p:txEl>
                                              <p:pRg st="6" end="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7" name="Rectangle 2"/>
          <p:cNvSpPr>
            <a:spLocks noGrp="1" noChangeArrowheads="1"/>
          </p:cNvSpPr>
          <p:nvPr>
            <p:ph type="title"/>
          </p:nvPr>
        </p:nvSpPr>
        <p:spPr>
          <a:xfrm>
            <a:off x="685800" y="416471"/>
            <a:ext cx="7772400" cy="1143000"/>
          </a:xfrm>
        </p:spPr>
        <p:txBody>
          <a:bodyPr/>
          <a:lstStyle/>
          <a:p>
            <a:pPr eaLnBrk="1" hangingPunct="1"/>
            <a:r>
              <a:rPr lang="en-US" sz="3600" b="1" dirty="0" smtClean="0"/>
              <a:t>§ 4(c):  No Commercial Enterprise:</a:t>
            </a:r>
            <a:br>
              <a:rPr lang="en-US" sz="3600" b="1" dirty="0" smtClean="0"/>
            </a:br>
            <a:r>
              <a:rPr lang="en-US" sz="3600" b="1" dirty="0" smtClean="0"/>
              <a:t>Both Agencies Blow It</a:t>
            </a:r>
          </a:p>
        </p:txBody>
      </p:sp>
      <p:sp>
        <p:nvSpPr>
          <p:cNvPr id="44035" name="Rectangle 3" descr="Rectangle: Click to edit Master text styles&#10;Second level&#10;Third level&#10;Fourth level&#10;Fifth level"/>
          <p:cNvSpPr>
            <a:spLocks noGrp="1" noChangeArrowheads="1"/>
          </p:cNvSpPr>
          <p:nvPr>
            <p:ph type="body" sz="half" idx="1"/>
          </p:nvPr>
        </p:nvSpPr>
        <p:spPr>
          <a:xfrm>
            <a:off x="113161" y="1935837"/>
            <a:ext cx="5002241" cy="5410200"/>
          </a:xfrm>
        </p:spPr>
        <p:txBody>
          <a:bodyPr>
            <a:normAutofit/>
          </a:bodyPr>
          <a:lstStyle/>
          <a:p>
            <a:pPr eaLnBrk="1" hangingPunct="1">
              <a:defRPr/>
            </a:pPr>
            <a:r>
              <a:rPr lang="en-US" sz="2600" b="1" dirty="0">
                <a:solidFill>
                  <a:srgbClr val="F0E6C3"/>
                </a:solidFill>
              </a:rPr>
              <a:t>Commercial </a:t>
            </a:r>
            <a:r>
              <a:rPr lang="en-US" sz="2600" b="1" dirty="0" smtClean="0">
                <a:solidFill>
                  <a:srgbClr val="F0E6C3"/>
                </a:solidFill>
              </a:rPr>
              <a:t>fishing:   </a:t>
            </a:r>
            <a:r>
              <a:rPr lang="en-US" sz="2600" dirty="0" smtClean="0">
                <a:solidFill>
                  <a:srgbClr val="F0E6C3"/>
                </a:solidFill>
              </a:rPr>
              <a:t>If it’s okay in Glacier Bay Nat’l Park or Kenai Refuge, what about the adjacent Wilderness?  </a:t>
            </a:r>
          </a:p>
          <a:p>
            <a:pPr lvl="1" eaLnBrk="1" hangingPunct="1">
              <a:buFont typeface="Courier New"/>
              <a:buChar char="o"/>
              <a:defRPr/>
            </a:pPr>
            <a:r>
              <a:rPr lang="en-US" sz="2400" dirty="0" smtClean="0">
                <a:solidFill>
                  <a:srgbClr val="F0E6C3"/>
                </a:solidFill>
              </a:rPr>
              <a:t>Assume no adverse effects are shown, and Alaska fishing association </a:t>
            </a:r>
            <a:r>
              <a:rPr lang="en-US" sz="2400" i="1" dirty="0" smtClean="0">
                <a:solidFill>
                  <a:srgbClr val="F0E6C3"/>
                </a:solidFill>
              </a:rPr>
              <a:t>really really </a:t>
            </a:r>
            <a:r>
              <a:rPr lang="en-US" sz="2400" dirty="0" smtClean="0">
                <a:solidFill>
                  <a:srgbClr val="F0E6C3"/>
                </a:solidFill>
              </a:rPr>
              <a:t>wants it.</a:t>
            </a:r>
          </a:p>
          <a:p>
            <a:pPr lvl="1" eaLnBrk="1" hangingPunct="1">
              <a:buFont typeface="Courier New"/>
              <a:buChar char="o"/>
              <a:defRPr/>
            </a:pPr>
            <a:r>
              <a:rPr lang="en-US" sz="2400" dirty="0" smtClean="0">
                <a:solidFill>
                  <a:srgbClr val="F0E6C3"/>
                </a:solidFill>
              </a:rPr>
              <a:t>Not no, but Hell No!  </a:t>
            </a:r>
          </a:p>
          <a:p>
            <a:pPr marL="698500" lvl="2" indent="0">
              <a:buNone/>
              <a:defRPr/>
            </a:pPr>
            <a:r>
              <a:rPr lang="en-US" sz="2200" i="1" dirty="0" smtClean="0">
                <a:solidFill>
                  <a:srgbClr val="F0E6C3"/>
                </a:solidFill>
              </a:rPr>
              <a:t>Alaska </a:t>
            </a:r>
            <a:r>
              <a:rPr lang="en-US" sz="2200" i="1" dirty="0">
                <a:solidFill>
                  <a:srgbClr val="F0E6C3"/>
                </a:solidFill>
              </a:rPr>
              <a:t>Wildlife Alliance v. </a:t>
            </a:r>
            <a:r>
              <a:rPr lang="en-US" sz="2200" i="1" dirty="0" smtClean="0">
                <a:solidFill>
                  <a:srgbClr val="F0E6C3"/>
                </a:solidFill>
              </a:rPr>
              <a:t>Jensen (1997)</a:t>
            </a:r>
            <a:r>
              <a:rPr lang="en-US" sz="2200" dirty="0" smtClean="0">
                <a:solidFill>
                  <a:srgbClr val="F0E6C3"/>
                </a:solidFill>
              </a:rPr>
              <a:t>; </a:t>
            </a:r>
            <a:r>
              <a:rPr lang="en-US" sz="2200" i="1" dirty="0" smtClean="0">
                <a:solidFill>
                  <a:srgbClr val="F0E6C3"/>
                </a:solidFill>
              </a:rPr>
              <a:t>Wilderness </a:t>
            </a:r>
            <a:r>
              <a:rPr lang="en-US" sz="2200" i="1" dirty="0" err="1" smtClean="0">
                <a:solidFill>
                  <a:srgbClr val="F0E6C3"/>
                </a:solidFill>
              </a:rPr>
              <a:t>Soc’y</a:t>
            </a:r>
            <a:r>
              <a:rPr lang="en-US" sz="2200" i="1" dirty="0" smtClean="0">
                <a:solidFill>
                  <a:srgbClr val="F0E6C3"/>
                </a:solidFill>
              </a:rPr>
              <a:t> v. FWS (2003).</a:t>
            </a:r>
          </a:p>
          <a:p>
            <a:pPr eaLnBrk="1" hangingPunct="1">
              <a:lnSpc>
                <a:spcPct val="120000"/>
              </a:lnSpc>
              <a:buFont typeface="Wingdings" pitchFamily="2" charset="2"/>
              <a:buNone/>
              <a:defRPr/>
            </a:pPr>
            <a:endParaRPr lang="en-US" dirty="0" smtClean="0"/>
          </a:p>
        </p:txBody>
      </p:sp>
      <p:pic>
        <p:nvPicPr>
          <p:cNvPr id="45059" name="Picture 2"/>
          <p:cNvPicPr>
            <a:picLocks noGrp="1" noChangeAspect="1" noChangeArrowheads="1"/>
          </p:cNvPicPr>
          <p:nvPr>
            <p:ph type="clipArt" sz="half" idx="2"/>
          </p:nvPr>
        </p:nvPicPr>
        <p:blipFill>
          <a:blip r:embed="rId3"/>
          <a:srcRect/>
          <a:stretch>
            <a:fillRect/>
          </a:stretch>
        </p:blipFill>
        <p:spPr>
          <a:xfrm>
            <a:off x="5343691" y="3149188"/>
            <a:ext cx="3372289" cy="2389252"/>
          </a:xfrm>
        </p:spPr>
      </p:pic>
    </p:spTree>
    <p:extLst>
      <p:ext uri="{BB962C8B-B14F-4D97-AF65-F5344CB8AC3E}">
        <p14:creationId xmlns:p14="http://schemas.microsoft.com/office/powerpoint/2010/main" val="38810738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44035">
                                            <p:txEl>
                                              <p:pRg st="2" end="2"/>
                                            </p:txEl>
                                          </p:spTgt>
                                        </p:tgtEl>
                                        <p:attrNameLst>
                                          <p:attrName>style.visibility</p:attrName>
                                        </p:attrNameLst>
                                      </p:cBhvr>
                                      <p:to>
                                        <p:strVal val="visible"/>
                                      </p:to>
                                    </p:set>
                                    <p:animEffect transition="in" filter="fade">
                                      <p:cBhvr>
                                        <p:cTn id="7" dur="1000"/>
                                        <p:tgtEl>
                                          <p:spTgt spid="44035">
                                            <p:txEl>
                                              <p:pRg st="2" end="2"/>
                                            </p:txEl>
                                          </p:spTgt>
                                        </p:tgtEl>
                                      </p:cBhvr>
                                    </p:animEffect>
                                    <p:anim calcmode="lin" valueType="num">
                                      <p:cBhvr>
                                        <p:cTn id="8" dur="1000" fill="hold"/>
                                        <p:tgtEl>
                                          <p:spTgt spid="44035">
                                            <p:txEl>
                                              <p:pRg st="2" end="2"/>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4035">
                                            <p:txEl>
                                              <p:pRg st="2" end="2"/>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4035">
                                            <p:txEl>
                                              <p:pRg st="2" end="2"/>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44035">
                                            <p:txEl>
                                              <p:pRg st="3" end="3"/>
                                            </p:txEl>
                                          </p:spTgt>
                                        </p:tgtEl>
                                        <p:attrNameLst>
                                          <p:attrName>style.visibility</p:attrName>
                                        </p:attrNameLst>
                                      </p:cBhvr>
                                      <p:to>
                                        <p:strVal val="visible"/>
                                      </p:to>
                                    </p:set>
                                    <p:animEffect transition="in" filter="fade">
                                      <p:cBhvr>
                                        <p:cTn id="13" dur="1000"/>
                                        <p:tgtEl>
                                          <p:spTgt spid="44035">
                                            <p:txEl>
                                              <p:pRg st="3" end="3"/>
                                            </p:txEl>
                                          </p:spTgt>
                                        </p:tgtEl>
                                      </p:cBhvr>
                                    </p:animEffect>
                                    <p:anim calcmode="lin" valueType="num">
                                      <p:cBhvr>
                                        <p:cTn id="14" dur="1000" fill="hold"/>
                                        <p:tgtEl>
                                          <p:spTgt spid="44035">
                                            <p:txEl>
                                              <p:pRg st="3" end="3"/>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44035">
                                            <p:txEl>
                                              <p:pRg st="3" end="3"/>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4035">
                                            <p:txEl>
                                              <p:pRg st="3" end="3"/>
                                            </p:txEl>
                                          </p:spTgt>
                                        </p:tgtEl>
                                        <p:attrNameLst>
                                          <p:attrName>ppt_y</p:attrName>
                                        </p:attrNameLst>
                                      </p:cBhvr>
                                      <p:tavLst>
                                        <p:tav tm="0">
                                          <p:val>
                                            <p:strVal val="#ppt_y-.03"/>
                                          </p:val>
                                        </p:tav>
                                        <p:tav tm="100000">
                                          <p:val>
                                            <p:strVal val="#ppt_y"/>
                                          </p:val>
                                        </p:tav>
                                      </p:tavLst>
                                    </p:anim>
                                  </p:childTnLst>
                                </p:cTn>
                              </p:par>
                            </p:childTnLst>
                          </p:cTn>
                        </p:par>
                        <p:par>
                          <p:cTn id="17" fill="hold">
                            <p:stCondLst>
                              <p:cond delay="1000"/>
                            </p:stCondLst>
                            <p:childTnLst>
                              <p:par>
                                <p:cTn id="18" presetID="25" presetClass="exit" presetSubtype="0" fill="hold" nodeType="afterEffect">
                                  <p:stCondLst>
                                    <p:cond delay="1000"/>
                                  </p:stCondLst>
                                  <p:childTnLst>
                                    <p:animEffect transition="out" filter="fade">
                                      <p:cBhvr>
                                        <p:cTn id="19" dur="1000" accel="50000">
                                          <p:stCondLst>
                                            <p:cond delay="0"/>
                                          </p:stCondLst>
                                        </p:cTn>
                                        <p:tgtEl>
                                          <p:spTgt spid="45059"/>
                                        </p:tgtEl>
                                      </p:cBhvr>
                                    </p:animEffect>
                                    <p:anim calcmode="lin" valueType="num">
                                      <p:cBhvr>
                                        <p:cTn id="20" dur="500" accel="50000">
                                          <p:stCondLst>
                                            <p:cond delay="0"/>
                                          </p:stCondLst>
                                        </p:cTn>
                                        <p:tgtEl>
                                          <p:spTgt spid="45059"/>
                                        </p:tgtEl>
                                        <p:attrNameLst>
                                          <p:attrName>ppt_y</p:attrName>
                                        </p:attrNameLst>
                                      </p:cBhvr>
                                      <p:tavLst>
                                        <p:tav tm="0">
                                          <p:val>
                                            <p:strVal val="ppt_y"/>
                                          </p:val>
                                        </p:tav>
                                        <p:tav tm="100000">
                                          <p:val>
                                            <p:strVal val="ppt_y+.1"/>
                                          </p:val>
                                        </p:tav>
                                      </p:tavLst>
                                    </p:anim>
                                    <p:anim calcmode="lin" valueType="num">
                                      <p:cBhvr>
                                        <p:cTn id="21" dur="500" decel="50000">
                                          <p:stCondLst>
                                            <p:cond delay="500"/>
                                          </p:stCondLst>
                                        </p:cTn>
                                        <p:tgtEl>
                                          <p:spTgt spid="45059"/>
                                        </p:tgtEl>
                                        <p:attrNameLst>
                                          <p:attrName>ppt_y</p:attrName>
                                        </p:attrNameLst>
                                      </p:cBhvr>
                                      <p:tavLst>
                                        <p:tav tm="0">
                                          <p:val>
                                            <p:strVal val="ppt_y"/>
                                          </p:val>
                                        </p:tav>
                                        <p:tav tm="100000">
                                          <p:val>
                                            <p:strVal val="ppt_y-.1"/>
                                          </p:val>
                                        </p:tav>
                                      </p:tavLst>
                                    </p:anim>
                                    <p:anim calcmode="lin" valueType="num">
                                      <p:cBhvr>
                                        <p:cTn id="22" dur="500" accel="50000">
                                          <p:stCondLst>
                                            <p:cond delay="500"/>
                                          </p:stCondLst>
                                        </p:cTn>
                                        <p:tgtEl>
                                          <p:spTgt spid="45059"/>
                                        </p:tgtEl>
                                        <p:attrNameLst>
                                          <p:attrName>ppt_x</p:attrName>
                                        </p:attrNameLst>
                                      </p:cBhvr>
                                      <p:tavLst>
                                        <p:tav tm="0">
                                          <p:val>
                                            <p:strVal val="ppt_x"/>
                                          </p:val>
                                        </p:tav>
                                        <p:tav tm="100000">
                                          <p:val>
                                            <p:strVal val="ppt_x+.4"/>
                                          </p:val>
                                        </p:tav>
                                      </p:tavLst>
                                    </p:anim>
                                    <p:anim calcmode="lin" valueType="num">
                                      <p:cBhvr>
                                        <p:cTn id="23" dur="1000"/>
                                        <p:tgtEl>
                                          <p:spTgt spid="45059"/>
                                        </p:tgtEl>
                                        <p:attrNameLst>
                                          <p:attrName>ppt_h</p:attrName>
                                        </p:attrNameLst>
                                      </p:cBhvr>
                                      <p:tavLst>
                                        <p:tav tm="0">
                                          <p:val>
                                            <p:strVal val="ppt_h"/>
                                          </p:val>
                                        </p:tav>
                                        <p:tav tm="100000">
                                          <p:val>
                                            <p:strVal val="ppt_h"/>
                                          </p:val>
                                        </p:tav>
                                      </p:tavLst>
                                    </p:anim>
                                    <p:anim calcmode="lin" valueType="num">
                                      <p:cBhvr>
                                        <p:cTn id="24" dur="500" accel="50000">
                                          <p:stCondLst>
                                            <p:cond delay="0"/>
                                          </p:stCondLst>
                                        </p:cTn>
                                        <p:tgtEl>
                                          <p:spTgt spid="45059"/>
                                        </p:tgtEl>
                                        <p:attrNameLst>
                                          <p:attrName>ppt_w</p:attrName>
                                        </p:attrNameLst>
                                      </p:cBhvr>
                                      <p:tavLst>
                                        <p:tav tm="0">
                                          <p:val>
                                            <p:strVal val="ppt_w"/>
                                          </p:val>
                                        </p:tav>
                                        <p:tav tm="100000">
                                          <p:val>
                                            <p:strVal val="ppt_w*.05"/>
                                          </p:val>
                                        </p:tav>
                                      </p:tavLst>
                                    </p:anim>
                                    <p:anim calcmode="lin" valueType="num">
                                      <p:cBhvr>
                                        <p:cTn id="25" dur="500" decel="50000">
                                          <p:stCondLst>
                                            <p:cond delay="500"/>
                                          </p:stCondLst>
                                        </p:cTn>
                                        <p:tgtEl>
                                          <p:spTgt spid="45059"/>
                                        </p:tgtEl>
                                        <p:attrNameLst>
                                          <p:attrName>ppt_w</p:attrName>
                                        </p:attrNameLst>
                                      </p:cBhvr>
                                      <p:tavLst>
                                        <p:tav tm="0">
                                          <p:val>
                                            <p:strVal val="ppt_w"/>
                                          </p:val>
                                        </p:tav>
                                        <p:tav tm="100000">
                                          <p:val>
                                            <p:strVal val="ppt_w/.05"/>
                                          </p:val>
                                        </p:tav>
                                      </p:tavLst>
                                    </p:anim>
                                    <p:anim calcmode="lin" valueType="num">
                                      <p:cBhvr>
                                        <p:cTn id="26" dur="500" accel="50000">
                                          <p:stCondLst>
                                            <p:cond delay="500"/>
                                          </p:stCondLst>
                                        </p:cTn>
                                        <p:tgtEl>
                                          <p:spTgt spid="45059"/>
                                        </p:tgtEl>
                                        <p:attrNameLst>
                                          <p:attrName>style.rotation</p:attrName>
                                        </p:attrNameLst>
                                      </p:cBhvr>
                                      <p:tavLst>
                                        <p:tav tm="0">
                                          <p:val>
                                            <p:fltVal val="0"/>
                                          </p:val>
                                        </p:tav>
                                        <p:tav tm="100000">
                                          <p:val>
                                            <p:fltVal val="-90"/>
                                          </p:val>
                                        </p:tav>
                                      </p:tavLst>
                                    </p:anim>
                                    <p:set>
                                      <p:cBhvr>
                                        <p:cTn id="27" dur="1" fill="hold">
                                          <p:stCondLst>
                                            <p:cond delay="999"/>
                                          </p:stCondLst>
                                        </p:cTn>
                                        <p:tgtEl>
                                          <p:spTgt spid="4505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7" name="Rectangle 2"/>
          <p:cNvSpPr>
            <a:spLocks noGrp="1" noChangeArrowheads="1"/>
          </p:cNvSpPr>
          <p:nvPr>
            <p:ph type="title"/>
          </p:nvPr>
        </p:nvSpPr>
        <p:spPr>
          <a:xfrm>
            <a:off x="685800" y="152400"/>
            <a:ext cx="7772400" cy="1143000"/>
          </a:xfrm>
        </p:spPr>
        <p:txBody>
          <a:bodyPr/>
          <a:lstStyle/>
          <a:p>
            <a:pPr eaLnBrk="1" hangingPunct="1"/>
            <a:r>
              <a:rPr lang="en-US" sz="3600" b="1" dirty="0" smtClean="0"/>
              <a:t>§ 4(c):  No Commercial Enterprise:</a:t>
            </a:r>
            <a:br>
              <a:rPr lang="en-US" sz="3600" b="1" dirty="0" smtClean="0"/>
            </a:br>
            <a:r>
              <a:rPr lang="en-US" sz="3600" b="1" dirty="0" smtClean="0"/>
              <a:t>NPS Steps Up</a:t>
            </a:r>
          </a:p>
        </p:txBody>
      </p:sp>
      <p:sp>
        <p:nvSpPr>
          <p:cNvPr id="44035" name="Rectangle 3" descr="Rectangle: Click to edit Master text styles&#10;Second level&#10;Third level&#10;Fourth level&#10;Fifth level"/>
          <p:cNvSpPr>
            <a:spLocks noGrp="1" noChangeArrowheads="1"/>
          </p:cNvSpPr>
          <p:nvPr>
            <p:ph type="body" sz="half" idx="1"/>
          </p:nvPr>
        </p:nvSpPr>
        <p:spPr>
          <a:xfrm>
            <a:off x="245798" y="1747214"/>
            <a:ext cx="4079450" cy="5410200"/>
          </a:xfrm>
        </p:spPr>
        <p:txBody>
          <a:bodyPr>
            <a:normAutofit/>
          </a:bodyPr>
          <a:lstStyle/>
          <a:p>
            <a:pPr marL="0" lvl="0" indent="0">
              <a:buNone/>
            </a:pPr>
            <a:r>
              <a:rPr lang="en-US" dirty="0">
                <a:solidFill>
                  <a:srgbClr val="F0E6C3"/>
                </a:solidFill>
                <a:effectLst/>
              </a:rPr>
              <a:t>Secretary’s decision to deny a special use permit to oyster farmers </a:t>
            </a:r>
            <a:r>
              <a:rPr lang="en-US" dirty="0" smtClean="0">
                <a:solidFill>
                  <a:srgbClr val="F0E6C3"/>
                </a:solidFill>
                <a:effectLst/>
              </a:rPr>
              <a:t>upheld:</a:t>
            </a:r>
            <a:endParaRPr lang="en-US" dirty="0">
              <a:solidFill>
                <a:srgbClr val="F0E6C3"/>
              </a:solidFill>
              <a:effectLst/>
            </a:endParaRPr>
          </a:p>
          <a:p>
            <a:pPr lvl="0">
              <a:spcBef>
                <a:spcPts val="1200"/>
              </a:spcBef>
            </a:pPr>
            <a:r>
              <a:rPr lang="en-US" dirty="0">
                <a:solidFill>
                  <a:srgbClr val="F0E6C3"/>
                </a:solidFill>
                <a:effectLst/>
              </a:rPr>
              <a:t>Drakes Estero </a:t>
            </a:r>
            <a:r>
              <a:rPr lang="en-US" dirty="0" smtClean="0">
                <a:solidFill>
                  <a:srgbClr val="F0E6C3"/>
                </a:solidFill>
                <a:effectLst/>
              </a:rPr>
              <a:t>was a potential wilderness, and </a:t>
            </a:r>
          </a:p>
          <a:p>
            <a:pPr lvl="0">
              <a:spcBef>
                <a:spcPts val="1200"/>
              </a:spcBef>
            </a:pPr>
            <a:r>
              <a:rPr lang="en-US" dirty="0" smtClean="0">
                <a:solidFill>
                  <a:srgbClr val="F0E6C3"/>
                </a:solidFill>
                <a:effectLst/>
              </a:rPr>
              <a:t>Removal </a:t>
            </a:r>
            <a:r>
              <a:rPr lang="en-US" dirty="0">
                <a:solidFill>
                  <a:srgbClr val="F0E6C3"/>
                </a:solidFill>
                <a:effectLst/>
              </a:rPr>
              <a:t>of commercial operations </a:t>
            </a:r>
            <a:r>
              <a:rPr lang="en-US" dirty="0" smtClean="0">
                <a:solidFill>
                  <a:srgbClr val="F0E6C3"/>
                </a:solidFill>
                <a:effectLst/>
              </a:rPr>
              <a:t>would </a:t>
            </a:r>
            <a:r>
              <a:rPr lang="en-US" dirty="0">
                <a:solidFill>
                  <a:srgbClr val="F0E6C3"/>
                </a:solidFill>
                <a:effectLst/>
              </a:rPr>
              <a:t>result in long-term beneficial impacts to </a:t>
            </a:r>
            <a:r>
              <a:rPr lang="en-US" dirty="0" smtClean="0">
                <a:solidFill>
                  <a:srgbClr val="F0E6C3"/>
                </a:solidFill>
                <a:effectLst/>
              </a:rPr>
              <a:t>the </a:t>
            </a:r>
            <a:r>
              <a:rPr lang="en-US" dirty="0">
                <a:solidFill>
                  <a:srgbClr val="F0E6C3"/>
                </a:solidFill>
                <a:effectLst/>
              </a:rPr>
              <a:t>natural </a:t>
            </a:r>
            <a:r>
              <a:rPr lang="en-US" dirty="0" smtClean="0">
                <a:solidFill>
                  <a:srgbClr val="F0E6C3"/>
                </a:solidFill>
                <a:effectLst/>
              </a:rPr>
              <a:t>environment.</a:t>
            </a:r>
            <a:r>
              <a:rPr lang="en-US" b="1" dirty="0" smtClean="0">
                <a:solidFill>
                  <a:srgbClr val="F0E6C3"/>
                </a:solidFill>
                <a:effectLst/>
              </a:rPr>
              <a:t> </a:t>
            </a:r>
            <a:endParaRPr lang="en-US" dirty="0">
              <a:solidFill>
                <a:srgbClr val="F0E6C3"/>
              </a:solidFill>
              <a:effectLst/>
            </a:endParaRPr>
          </a:p>
          <a:p>
            <a:pPr marL="342900" lvl="1" indent="0">
              <a:buNone/>
            </a:pPr>
            <a:r>
              <a:rPr lang="en-US" i="1" dirty="0">
                <a:solidFill>
                  <a:srgbClr val="F0E6C3"/>
                </a:solidFill>
                <a:effectLst/>
              </a:rPr>
              <a:t>Drakes Bay Oyster Co. v. Salazar</a:t>
            </a:r>
            <a:r>
              <a:rPr lang="en-US" dirty="0">
                <a:solidFill>
                  <a:srgbClr val="F0E6C3"/>
                </a:solidFill>
                <a:effectLst/>
              </a:rPr>
              <a:t> (2013).</a:t>
            </a:r>
          </a:p>
          <a:p>
            <a:pPr eaLnBrk="1" hangingPunct="1">
              <a:lnSpc>
                <a:spcPct val="120000"/>
              </a:lnSpc>
              <a:buFont typeface="Wingdings" pitchFamily="2" charset="2"/>
              <a:buNone/>
              <a:defRPr/>
            </a:pPr>
            <a:endParaRPr lang="en-US" dirty="0" smtClean="0"/>
          </a:p>
        </p:txBody>
      </p:sp>
      <p:pic>
        <p:nvPicPr>
          <p:cNvPr id="3" name="Picture 2"/>
          <p:cNvPicPr>
            <a:picLocks noChangeAspect="1"/>
          </p:cNvPicPr>
          <p:nvPr/>
        </p:nvPicPr>
        <p:blipFill>
          <a:blip r:embed="rId3"/>
          <a:stretch>
            <a:fillRect/>
          </a:stretch>
        </p:blipFill>
        <p:spPr>
          <a:xfrm>
            <a:off x="4206878" y="3103449"/>
            <a:ext cx="4725132" cy="3265458"/>
          </a:xfrm>
          <a:prstGeom prst="rect">
            <a:avLst/>
          </a:prstGeom>
        </p:spPr>
      </p:pic>
      <p:sp>
        <p:nvSpPr>
          <p:cNvPr id="4" name="Rectangle 3"/>
          <p:cNvSpPr/>
          <p:nvPr/>
        </p:nvSpPr>
        <p:spPr>
          <a:xfrm>
            <a:off x="4206878" y="6371981"/>
            <a:ext cx="4836574" cy="338554"/>
          </a:xfrm>
          <a:prstGeom prst="rect">
            <a:avLst/>
          </a:prstGeom>
        </p:spPr>
        <p:txBody>
          <a:bodyPr wrap="square">
            <a:spAutoFit/>
          </a:bodyPr>
          <a:lstStyle/>
          <a:p>
            <a:r>
              <a:rPr lang="en-US" sz="1600" dirty="0" smtClean="0">
                <a:solidFill>
                  <a:srgbClr val="F0E6C3"/>
                </a:solidFill>
              </a:rPr>
              <a:t>Cr: Kurt Rogers, Robert Campbell, </a:t>
            </a:r>
            <a:r>
              <a:rPr lang="en-US" sz="1600" dirty="0">
                <a:solidFill>
                  <a:srgbClr val="F0E6C3"/>
                </a:solidFill>
              </a:rPr>
              <a:t>Chamois Moon</a:t>
            </a:r>
          </a:p>
        </p:txBody>
      </p:sp>
      <p:pic>
        <p:nvPicPr>
          <p:cNvPr id="5" name="Picture 4"/>
          <p:cNvPicPr>
            <a:picLocks noChangeAspect="1"/>
          </p:cNvPicPr>
          <p:nvPr/>
        </p:nvPicPr>
        <p:blipFill>
          <a:blip r:embed="rId4"/>
          <a:stretch>
            <a:fillRect/>
          </a:stretch>
        </p:blipFill>
        <p:spPr>
          <a:xfrm>
            <a:off x="4206878" y="1935837"/>
            <a:ext cx="4725132" cy="3092403"/>
          </a:xfrm>
          <a:prstGeom prst="rect">
            <a:avLst/>
          </a:prstGeom>
        </p:spPr>
      </p:pic>
    </p:spTree>
    <p:extLst>
      <p:ext uri="{BB962C8B-B14F-4D97-AF65-F5344CB8AC3E}">
        <p14:creationId xmlns:p14="http://schemas.microsoft.com/office/powerpoint/2010/main" val="7544679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xit" presetSubtype="0" fill="hold" nodeType="clickEffect">
                                  <p:stCondLst>
                                    <p:cond delay="0"/>
                                  </p:stCondLst>
                                  <p:childTnLst>
                                    <p:animEffect transition="out" filter="fade">
                                      <p:cBhvr>
                                        <p:cTn id="6" dur="1000"/>
                                        <p:tgtEl>
                                          <p:spTgt spid="5"/>
                                        </p:tgtEl>
                                      </p:cBhvr>
                                    </p:animEffect>
                                    <p:anim calcmode="lin" valueType="num">
                                      <p:cBhvr>
                                        <p:cTn id="7" dur="1000"/>
                                        <p:tgtEl>
                                          <p:spTgt spid="5"/>
                                        </p:tgtEl>
                                        <p:attrNameLst>
                                          <p:attrName>ppt_x</p:attrName>
                                        </p:attrNameLst>
                                      </p:cBhvr>
                                      <p:tavLst>
                                        <p:tav tm="0">
                                          <p:val>
                                            <p:strVal val="ppt_x"/>
                                          </p:val>
                                        </p:tav>
                                        <p:tav tm="100000">
                                          <p:val>
                                            <p:strVal val="ppt_x"/>
                                          </p:val>
                                        </p:tav>
                                      </p:tavLst>
                                    </p:anim>
                                    <p:anim calcmode="lin" valueType="num">
                                      <p:cBhvr>
                                        <p:cTn id="8" dur="100" decel="100000"/>
                                        <p:tgtEl>
                                          <p:spTgt spid="5"/>
                                        </p:tgtEl>
                                        <p:attrNameLst>
                                          <p:attrName>ppt_y</p:attrName>
                                        </p:attrNameLst>
                                      </p:cBhvr>
                                      <p:tavLst>
                                        <p:tav tm="0">
                                          <p:val>
                                            <p:strVal val="ppt_y"/>
                                          </p:val>
                                        </p:tav>
                                        <p:tav tm="100000">
                                          <p:val>
                                            <p:strVal val="ppt_y-.03"/>
                                          </p:val>
                                        </p:tav>
                                      </p:tavLst>
                                    </p:anim>
                                    <p:anim calcmode="lin" valueType="num">
                                      <p:cBhvr>
                                        <p:cTn id="9" dur="900" accel="100000">
                                          <p:stCondLst>
                                            <p:cond delay="100"/>
                                          </p:stCondLst>
                                        </p:cTn>
                                        <p:tgtEl>
                                          <p:spTgt spid="5"/>
                                        </p:tgtEl>
                                        <p:attrNameLst>
                                          <p:attrName>ppt_y</p:attrName>
                                        </p:attrNameLst>
                                      </p:cBhvr>
                                      <p:tavLst>
                                        <p:tav tm="0">
                                          <p:val>
                                            <p:strVal val="ppt_y"/>
                                          </p:val>
                                        </p:tav>
                                        <p:tav tm="100000">
                                          <p:val>
                                            <p:strVal val="ppt_y+1"/>
                                          </p:val>
                                        </p:tav>
                                      </p:tavLst>
                                    </p:anim>
                                    <p:set>
                                      <p:cBhvr>
                                        <p:cTn id="10" dur="1" fill="hold">
                                          <p:stCondLst>
                                            <p:cond delay="999"/>
                                          </p:stCondLst>
                                        </p:cTn>
                                        <p:tgtEl>
                                          <p:spTgt spid="5"/>
                                        </p:tgtEl>
                                        <p:attrNameLst>
                                          <p:attrName>style.visibility</p:attrName>
                                        </p:attrNameLst>
                                      </p:cBhvr>
                                      <p:to>
                                        <p:strVal val="hidden"/>
                                      </p:to>
                                    </p:set>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44035">
                                            <p:txEl>
                                              <p:pRg st="2" end="2"/>
                                            </p:txEl>
                                          </p:spTgt>
                                        </p:tgtEl>
                                        <p:attrNameLst>
                                          <p:attrName>style.visibility</p:attrName>
                                        </p:attrNameLst>
                                      </p:cBhvr>
                                      <p:to>
                                        <p:strVal val="visible"/>
                                      </p:to>
                                    </p:set>
                                    <p:animEffect transition="in" filter="fade">
                                      <p:cBhvr>
                                        <p:cTn id="14" dur="1000"/>
                                        <p:tgtEl>
                                          <p:spTgt spid="44035">
                                            <p:txEl>
                                              <p:pRg st="2" end="2"/>
                                            </p:txEl>
                                          </p:spTgt>
                                        </p:tgtEl>
                                      </p:cBhvr>
                                    </p:animEffect>
                                    <p:anim calcmode="lin" valueType="num">
                                      <p:cBhvr>
                                        <p:cTn id="15" dur="1000" fill="hold"/>
                                        <p:tgtEl>
                                          <p:spTgt spid="44035">
                                            <p:txEl>
                                              <p:pRg st="2" end="2"/>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44035">
                                            <p:txEl>
                                              <p:pRg st="2" end="2"/>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4035">
                                            <p:txEl>
                                              <p:pRg st="2" end="2"/>
                                            </p:txEl>
                                          </p:spTgt>
                                        </p:tgtEl>
                                        <p:attrNameLst>
                                          <p:attrName>ppt_y</p:attrName>
                                        </p:attrNameLst>
                                      </p:cBhvr>
                                      <p:tavLst>
                                        <p:tav tm="0">
                                          <p:val>
                                            <p:strVal val="#ppt_y-.03"/>
                                          </p:val>
                                        </p:tav>
                                        <p:tav tm="100000">
                                          <p:val>
                                            <p:strVal val="#ppt_y"/>
                                          </p:val>
                                        </p:tav>
                                      </p:tavLst>
                                    </p:anim>
                                  </p:childTnLst>
                                </p:cTn>
                              </p:par>
                              <p:par>
                                <p:cTn id="18" presetID="37" presetClass="entr" presetSubtype="0" fill="hold" nodeType="withEffect">
                                  <p:stCondLst>
                                    <p:cond delay="0"/>
                                  </p:stCondLst>
                                  <p:childTnLst>
                                    <p:set>
                                      <p:cBhvr>
                                        <p:cTn id="19" dur="1" fill="hold">
                                          <p:stCondLst>
                                            <p:cond delay="0"/>
                                          </p:stCondLst>
                                        </p:cTn>
                                        <p:tgtEl>
                                          <p:spTgt spid="44035">
                                            <p:txEl>
                                              <p:pRg st="3" end="3"/>
                                            </p:txEl>
                                          </p:spTgt>
                                        </p:tgtEl>
                                        <p:attrNameLst>
                                          <p:attrName>style.visibility</p:attrName>
                                        </p:attrNameLst>
                                      </p:cBhvr>
                                      <p:to>
                                        <p:strVal val="visible"/>
                                      </p:to>
                                    </p:set>
                                    <p:animEffect transition="in" filter="fade">
                                      <p:cBhvr>
                                        <p:cTn id="20" dur="1000"/>
                                        <p:tgtEl>
                                          <p:spTgt spid="44035">
                                            <p:txEl>
                                              <p:pRg st="3" end="3"/>
                                            </p:txEl>
                                          </p:spTgt>
                                        </p:tgtEl>
                                      </p:cBhvr>
                                    </p:animEffect>
                                    <p:anim calcmode="lin" valueType="num">
                                      <p:cBhvr>
                                        <p:cTn id="21" dur="1000" fill="hold"/>
                                        <p:tgtEl>
                                          <p:spTgt spid="44035">
                                            <p:txEl>
                                              <p:pRg st="3" end="3"/>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44035">
                                            <p:txEl>
                                              <p:pRg st="3" end="3"/>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44035">
                                            <p:txEl>
                                              <p:pRg st="3" end="3"/>
                                            </p:txEl>
                                          </p:spTgt>
                                        </p:tgtEl>
                                        <p:attrNameLst>
                                          <p:attrName>ppt_y</p:attrName>
                                        </p:attrNameLst>
                                      </p:cBhvr>
                                      <p:tavLst>
                                        <p:tav tm="0">
                                          <p:val>
                                            <p:strVal val="#ppt_y-.03"/>
                                          </p:val>
                                        </p:tav>
                                        <p:tav tm="100000">
                                          <p:val>
                                            <p:strVal val="#ppt_y"/>
                                          </p:val>
                                        </p:tav>
                                      </p:tavLst>
                                    </p:anim>
                                  </p:childTnLst>
                                </p:cTn>
                              </p:par>
                              <p:par>
                                <p:cTn id="24" presetID="37"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900" decel="100000" fill="hold"/>
                                        <p:tgtEl>
                                          <p:spTgt spid="3"/>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23054" y="228600"/>
            <a:ext cx="7459289" cy="1143000"/>
          </a:xfrm>
          <a:prstGeom prst="rect">
            <a:avLst/>
          </a:prstGeom>
        </p:spPr>
        <p:txBody>
          <a:bodyPr vert="horz" lIns="91440" tIns="45720" rIns="91440" bIns="45720" rtlCol="0" anchor="ctr" anchorCtr="0">
            <a:noAutofit/>
          </a:bodyPr>
          <a:lst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pPr indent="-574675" algn="l"/>
            <a:r>
              <a:rPr lang="en-US" sz="3200" b="1" dirty="0" smtClean="0"/>
              <a:t>4(d)(5):  Except “Necessary”</a:t>
            </a:r>
          </a:p>
          <a:p>
            <a:pPr indent="-574675" algn="l"/>
            <a:r>
              <a:rPr lang="en-US" sz="3200" b="1" dirty="0" smtClean="0"/>
              <a:t>Commercial Services:  NPS Blew It</a:t>
            </a:r>
          </a:p>
        </p:txBody>
      </p:sp>
      <p:sp>
        <p:nvSpPr>
          <p:cNvPr id="4" name="Rectangle 3" descr="Rectangle: Click to edit Master text styles&#10;Second level&#10;Third level&#10;Fourth level&#10;Fifth level"/>
          <p:cNvSpPr txBox="1">
            <a:spLocks noChangeArrowheads="1"/>
          </p:cNvSpPr>
          <p:nvPr/>
        </p:nvSpPr>
        <p:spPr>
          <a:xfrm>
            <a:off x="152400" y="1796449"/>
            <a:ext cx="5300003" cy="1346333"/>
          </a:xfrm>
          <a:prstGeom prst="rect">
            <a:avLst/>
          </a:prstGeom>
        </p:spPr>
        <p:txBody>
          <a:bodyPr/>
          <a:lstStyle>
            <a:lvl1pPr marL="342900" indent="-342900" algn="l" defTabSz="914400" rtl="0" eaLnBrk="1" latinLnBrk="0" hangingPunct="1">
              <a:spcBef>
                <a:spcPts val="2000"/>
              </a:spcBef>
              <a:buFont typeface="Wingdings 2" pitchFamily="18" charset="2"/>
              <a:buChar char=""/>
              <a:defRPr sz="2400" kern="1200">
                <a:solidFill>
                  <a:schemeClr val="bg1"/>
                </a:solidFill>
                <a:effectLst>
                  <a:outerShdw blurRad="63500" dist="50800" dir="2700000" algn="tl" rotWithShape="0">
                    <a:prstClr val="black">
                      <a:alpha val="50000"/>
                    </a:prstClr>
                  </a:outerShdw>
                </a:effectLst>
                <a:latin typeface="+mn-lt"/>
                <a:ea typeface="+mn-ea"/>
                <a:cs typeface="+mn-cs"/>
              </a:defRPr>
            </a:lvl1pPr>
            <a:lvl2pPr marL="685800" indent="-336550" algn="l" defTabSz="914400" rtl="0" eaLnBrk="1" latinLnBrk="0" hangingPunct="1">
              <a:spcBef>
                <a:spcPts val="600"/>
              </a:spcBef>
              <a:buFont typeface="Wingdings 2" pitchFamily="18" charset="2"/>
              <a:buChar char=""/>
              <a:defRPr sz="2200" kern="1200">
                <a:solidFill>
                  <a:schemeClr val="bg1"/>
                </a:solidFill>
                <a:effectLst>
                  <a:outerShdw blurRad="63500" dist="50800" dir="2700000" algn="tl" rotWithShape="0">
                    <a:prstClr val="black">
                      <a:alpha val="50000"/>
                    </a:prstClr>
                  </a:outerShdw>
                </a:effectLst>
                <a:latin typeface="+mn-lt"/>
                <a:ea typeface="+mn-ea"/>
                <a:cs typeface="+mn-cs"/>
              </a:defRPr>
            </a:lvl2pPr>
            <a:lvl3pPr marL="1035050" indent="-349250" algn="l" defTabSz="914400" rtl="0" eaLnBrk="1" latinLnBrk="0" hangingPunct="1">
              <a:spcBef>
                <a:spcPts val="600"/>
              </a:spcBef>
              <a:buFont typeface="Wingdings 2" pitchFamily="18" charset="2"/>
              <a:buChar char=""/>
              <a:defRPr sz="2000" kern="1200">
                <a:solidFill>
                  <a:schemeClr val="bg1"/>
                </a:solidFill>
                <a:effectLst>
                  <a:outerShdw blurRad="63500" dist="50800" dir="2700000" algn="tl" rotWithShape="0">
                    <a:prstClr val="black">
                      <a:alpha val="50000"/>
                    </a:prstClr>
                  </a:outerShdw>
                </a:effectLst>
                <a:latin typeface="+mn-lt"/>
                <a:ea typeface="+mn-ea"/>
                <a:cs typeface="+mn-cs"/>
              </a:defRPr>
            </a:lvl3pPr>
            <a:lvl4pPr marL="1371600" indent="-3365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4pPr>
            <a:lvl5pPr marL="1720850" indent="-3492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5pPr>
            <a:lvl6pPr marL="20558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6pPr>
            <a:lvl7pPr marL="23987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7pPr>
            <a:lvl8pPr marL="2743200"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8pPr>
            <a:lvl9pPr marL="3087688" indent="-344488" algn="l" defTabSz="914400" rtl="0" eaLnBrk="1" latinLnBrk="0" hangingPunct="1">
              <a:spcBef>
                <a:spcPct val="20000"/>
              </a:spcBef>
              <a:buFont typeface="Wingdings 2" pitchFamily="18" charset="2"/>
              <a:buChar char=""/>
              <a:defRPr lang="en-US" sz="1800" kern="1200" dirty="0">
                <a:solidFill>
                  <a:schemeClr val="bg1"/>
                </a:solidFill>
                <a:effectLst>
                  <a:outerShdw blurRad="63500" dist="50800" dir="2700000" algn="tl" rotWithShape="0">
                    <a:prstClr val="black">
                      <a:alpha val="50000"/>
                    </a:prstClr>
                  </a:outerShdw>
                </a:effectLst>
                <a:latin typeface="+mn-lt"/>
                <a:ea typeface="+mn-ea"/>
                <a:cs typeface="+mn-cs"/>
              </a:defRPr>
            </a:lvl9pPr>
          </a:lstStyle>
          <a:p>
            <a:pPr marL="0" indent="0">
              <a:lnSpc>
                <a:spcPct val="90000"/>
              </a:lnSpc>
              <a:buNone/>
            </a:pPr>
            <a:r>
              <a:rPr lang="en-US" b="1" dirty="0" smtClean="0">
                <a:solidFill>
                  <a:srgbClr val="F0E6C3"/>
                </a:solidFill>
              </a:rPr>
              <a:t>If “necessary for activities which are proper for realizing the recreational or other wilderness purposes.”</a:t>
            </a:r>
          </a:p>
        </p:txBody>
      </p:sp>
      <p:sp>
        <p:nvSpPr>
          <p:cNvPr id="7" name="Rectangle 6"/>
          <p:cNvSpPr/>
          <p:nvPr/>
        </p:nvSpPr>
        <p:spPr>
          <a:xfrm>
            <a:off x="295070" y="2916420"/>
            <a:ext cx="5458913" cy="1569660"/>
          </a:xfrm>
          <a:prstGeom prst="rect">
            <a:avLst/>
          </a:prstGeom>
        </p:spPr>
        <p:txBody>
          <a:bodyPr wrap="square">
            <a:spAutoFit/>
          </a:bodyPr>
          <a:lstStyle/>
          <a:p>
            <a:r>
              <a:rPr lang="en-US" sz="2400" dirty="0">
                <a:solidFill>
                  <a:srgbClr val="F0E6C3"/>
                </a:solidFill>
              </a:rPr>
              <a:t>Plan for Sequoia </a:t>
            </a:r>
            <a:r>
              <a:rPr lang="en-US" sz="2400" dirty="0" smtClean="0">
                <a:solidFill>
                  <a:srgbClr val="F0E6C3"/>
                </a:solidFill>
              </a:rPr>
              <a:t>&amp; Kings </a:t>
            </a:r>
            <a:r>
              <a:rPr lang="en-US" sz="2400" dirty="0">
                <a:solidFill>
                  <a:srgbClr val="F0E6C3"/>
                </a:solidFill>
              </a:rPr>
              <a:t>Canyon </a:t>
            </a:r>
            <a:r>
              <a:rPr lang="en-US" sz="2400" dirty="0" smtClean="0">
                <a:solidFill>
                  <a:srgbClr val="F0E6C3"/>
                </a:solidFill>
              </a:rPr>
              <a:t>Parks permitted </a:t>
            </a:r>
            <a:r>
              <a:rPr lang="en-US" sz="2400" dirty="0">
                <a:solidFill>
                  <a:srgbClr val="F0E6C3"/>
                </a:solidFill>
              </a:rPr>
              <a:t>outfitters’ use of </a:t>
            </a:r>
            <a:r>
              <a:rPr lang="en-US" sz="2400" dirty="0" err="1">
                <a:solidFill>
                  <a:srgbClr val="F0E6C3"/>
                </a:solidFill>
              </a:rPr>
              <a:t>packstock</a:t>
            </a:r>
            <a:r>
              <a:rPr lang="en-US" sz="2400" dirty="0">
                <a:solidFill>
                  <a:srgbClr val="F0E6C3"/>
                </a:solidFill>
              </a:rPr>
              <a:t> </a:t>
            </a:r>
            <a:r>
              <a:rPr lang="en-US" sz="2400" dirty="0" smtClean="0">
                <a:solidFill>
                  <a:srgbClr val="F0E6C3"/>
                </a:solidFill>
              </a:rPr>
              <a:t>without </a:t>
            </a:r>
            <a:r>
              <a:rPr lang="en-US" sz="2400" dirty="0">
                <a:solidFill>
                  <a:srgbClr val="F0E6C3"/>
                </a:solidFill>
              </a:rPr>
              <a:t>making the required finding of necessity. </a:t>
            </a:r>
          </a:p>
        </p:txBody>
      </p:sp>
      <p:pic>
        <p:nvPicPr>
          <p:cNvPr id="8" name="Picture 7"/>
          <p:cNvPicPr>
            <a:picLocks noChangeAspect="1"/>
          </p:cNvPicPr>
          <p:nvPr/>
        </p:nvPicPr>
        <p:blipFill>
          <a:blip r:embed="rId3"/>
          <a:stretch>
            <a:fillRect/>
          </a:stretch>
        </p:blipFill>
        <p:spPr>
          <a:xfrm>
            <a:off x="5753983" y="1684483"/>
            <a:ext cx="3275154" cy="2052430"/>
          </a:xfrm>
          <a:prstGeom prst="rect">
            <a:avLst/>
          </a:prstGeom>
        </p:spPr>
      </p:pic>
      <p:pic>
        <p:nvPicPr>
          <p:cNvPr id="10" name="Picture 9"/>
          <p:cNvPicPr>
            <a:picLocks noChangeAspect="1"/>
          </p:cNvPicPr>
          <p:nvPr/>
        </p:nvPicPr>
        <p:blipFill>
          <a:blip r:embed="rId4"/>
          <a:stretch>
            <a:fillRect/>
          </a:stretch>
        </p:blipFill>
        <p:spPr>
          <a:xfrm>
            <a:off x="223055" y="1557021"/>
            <a:ext cx="8349968" cy="5300979"/>
          </a:xfrm>
          <a:prstGeom prst="rect">
            <a:avLst/>
          </a:prstGeom>
        </p:spPr>
      </p:pic>
      <p:sp>
        <p:nvSpPr>
          <p:cNvPr id="2" name="Rectangle 1"/>
          <p:cNvSpPr/>
          <p:nvPr/>
        </p:nvSpPr>
        <p:spPr>
          <a:xfrm>
            <a:off x="295070" y="4624403"/>
            <a:ext cx="7825803" cy="1862048"/>
          </a:xfrm>
          <a:prstGeom prst="rect">
            <a:avLst/>
          </a:prstGeom>
        </p:spPr>
        <p:txBody>
          <a:bodyPr wrap="square">
            <a:spAutoFit/>
          </a:bodyPr>
          <a:lstStyle/>
          <a:p>
            <a:pPr>
              <a:spcBef>
                <a:spcPts val="600"/>
              </a:spcBef>
            </a:pPr>
            <a:r>
              <a:rPr lang="en-US" sz="2300" dirty="0">
                <a:solidFill>
                  <a:srgbClr val="F0E6C3"/>
                </a:solidFill>
              </a:rPr>
              <a:t>NPS lacked a thorough assessment of the necessity for, and effects of, services: “[W]hen there is a conflict between maintaining the primitive character of the area and any other use. . . </a:t>
            </a:r>
            <a:r>
              <a:rPr lang="en-US" sz="2300" dirty="0" smtClean="0">
                <a:solidFill>
                  <a:srgbClr val="F0E6C3"/>
                </a:solidFill>
              </a:rPr>
              <a:t>maintaining </a:t>
            </a:r>
            <a:r>
              <a:rPr lang="en-US" sz="2300" dirty="0">
                <a:solidFill>
                  <a:srgbClr val="F0E6C3"/>
                </a:solidFill>
              </a:rPr>
              <a:t>the primitive character of the area must be supreme.” </a:t>
            </a:r>
            <a:r>
              <a:rPr lang="en-US" sz="2300" i="1" dirty="0">
                <a:solidFill>
                  <a:srgbClr val="F0E6C3"/>
                </a:solidFill>
              </a:rPr>
              <a:t>High Sierra Hikers v. Interior (2012).</a:t>
            </a:r>
          </a:p>
        </p:txBody>
      </p:sp>
    </p:spTree>
    <p:extLst>
      <p:ext uri="{BB962C8B-B14F-4D97-AF65-F5344CB8AC3E}">
        <p14:creationId xmlns:p14="http://schemas.microsoft.com/office/powerpoint/2010/main" val="380322922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xit" presetSubtype="0" fill="hold" nodeType="clickEffect">
                                  <p:stCondLst>
                                    <p:cond delay="0"/>
                                  </p:stCondLst>
                                  <p:childTnLst>
                                    <p:animEffect transition="out" filter="fade">
                                      <p:cBhvr>
                                        <p:cTn id="6" dur="1000"/>
                                        <p:tgtEl>
                                          <p:spTgt spid="10"/>
                                        </p:tgtEl>
                                      </p:cBhvr>
                                    </p:animEffect>
                                    <p:anim calcmode="lin" valueType="num">
                                      <p:cBhvr>
                                        <p:cTn id="7" dur="1000"/>
                                        <p:tgtEl>
                                          <p:spTgt spid="10"/>
                                        </p:tgtEl>
                                        <p:attrNameLst>
                                          <p:attrName>ppt_x</p:attrName>
                                        </p:attrNameLst>
                                      </p:cBhvr>
                                      <p:tavLst>
                                        <p:tav tm="0">
                                          <p:val>
                                            <p:strVal val="ppt_x"/>
                                          </p:val>
                                        </p:tav>
                                        <p:tav tm="100000">
                                          <p:val>
                                            <p:strVal val="ppt_x"/>
                                          </p:val>
                                        </p:tav>
                                      </p:tavLst>
                                    </p:anim>
                                    <p:anim calcmode="lin" valueType="num">
                                      <p:cBhvr>
                                        <p:cTn id="8" dur="100" decel="100000"/>
                                        <p:tgtEl>
                                          <p:spTgt spid="10"/>
                                        </p:tgtEl>
                                        <p:attrNameLst>
                                          <p:attrName>ppt_y</p:attrName>
                                        </p:attrNameLst>
                                      </p:cBhvr>
                                      <p:tavLst>
                                        <p:tav tm="0">
                                          <p:val>
                                            <p:strVal val="ppt_y"/>
                                          </p:val>
                                        </p:tav>
                                        <p:tav tm="100000">
                                          <p:val>
                                            <p:strVal val="ppt_y-.03"/>
                                          </p:val>
                                        </p:tav>
                                      </p:tavLst>
                                    </p:anim>
                                    <p:anim calcmode="lin" valueType="num">
                                      <p:cBhvr>
                                        <p:cTn id="9" dur="900" accel="100000">
                                          <p:stCondLst>
                                            <p:cond delay="100"/>
                                          </p:stCondLst>
                                        </p:cTn>
                                        <p:tgtEl>
                                          <p:spTgt spid="10"/>
                                        </p:tgtEl>
                                        <p:attrNameLst>
                                          <p:attrName>ppt_y</p:attrName>
                                        </p:attrNameLst>
                                      </p:cBhvr>
                                      <p:tavLst>
                                        <p:tav tm="0">
                                          <p:val>
                                            <p:strVal val="ppt_y"/>
                                          </p:val>
                                        </p:tav>
                                        <p:tav tm="100000">
                                          <p:val>
                                            <p:strVal val="ppt_y+1"/>
                                          </p:val>
                                        </p:tav>
                                      </p:tavLst>
                                    </p:anim>
                                    <p:set>
                                      <p:cBhvr>
                                        <p:cTn id="10" dur="1" fill="hold">
                                          <p:stCondLst>
                                            <p:cond delay="999"/>
                                          </p:stCondLst>
                                        </p:cTn>
                                        <p:tgtEl>
                                          <p:spTgt spid="10"/>
                                        </p:tgtEl>
                                        <p:attrNameLst>
                                          <p:attrName>style.visibility</p:attrName>
                                        </p:attrNameLst>
                                      </p:cBhvr>
                                      <p:to>
                                        <p:strVal val="hidden"/>
                                      </p:to>
                                    </p:set>
                                  </p:childTnLst>
                                </p:cTn>
                              </p:par>
                              <p:par>
                                <p:cTn id="11" presetID="37" presetClass="entr" presetSubtype="0" fill="hold" nodeType="with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1000"/>
                                        <p:tgtEl>
                                          <p:spTgt spid="7">
                                            <p:txEl>
                                              <p:pRg st="0" end="0"/>
                                            </p:txEl>
                                          </p:spTgt>
                                        </p:tgtEl>
                                      </p:cBhvr>
                                    </p:animEffect>
                                    <p:anim calcmode="lin" valueType="num">
                                      <p:cBhvr>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7">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7">
                                            <p:txEl>
                                              <p:pRg st="0" end="0"/>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900" decel="100000" fill="hold"/>
                                        <p:tgtEl>
                                          <p:spTgt spid="8"/>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7"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1000"/>
                                        <p:tgtEl>
                                          <p:spTgt spid="2"/>
                                        </p:tgtEl>
                                      </p:cBhvr>
                                    </p:animEffect>
                                    <p:anim calcmode="lin" valueType="num">
                                      <p:cBhvr>
                                        <p:cTn id="28" dur="1000" fill="hold"/>
                                        <p:tgtEl>
                                          <p:spTgt spid="2"/>
                                        </p:tgtEl>
                                        <p:attrNameLst>
                                          <p:attrName>ppt_x</p:attrName>
                                        </p:attrNameLst>
                                      </p:cBhvr>
                                      <p:tavLst>
                                        <p:tav tm="0">
                                          <p:val>
                                            <p:strVal val="#ppt_x"/>
                                          </p:val>
                                        </p:tav>
                                        <p:tav tm="100000">
                                          <p:val>
                                            <p:strVal val="#ppt_x"/>
                                          </p:val>
                                        </p:tav>
                                      </p:tavLst>
                                    </p:anim>
                                    <p:anim calcmode="lin" valueType="num">
                                      <p:cBhvr>
                                        <p:cTn id="29" dur="900" decel="100000" fill="hold"/>
                                        <p:tgtEl>
                                          <p:spTgt spid="2"/>
                                        </p:tgtEl>
                                        <p:attrNameLst>
                                          <p:attrName>ppt_y</p:attrName>
                                        </p:attrNameLst>
                                      </p:cBhvr>
                                      <p:tavLst>
                                        <p:tav tm="0">
                                          <p:val>
                                            <p:strVal val="#ppt_y+1"/>
                                          </p:val>
                                        </p:tav>
                                        <p:tav tm="100000">
                                          <p:val>
                                            <p:strVal val="#ppt_y-.03"/>
                                          </p:val>
                                        </p:tav>
                                      </p:tavLst>
                                    </p:anim>
                                    <p:anim calcmode="lin" valueType="num">
                                      <p:cBhvr>
                                        <p:cTn id="3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31" fill="hold">
                            <p:stCondLst>
                              <p:cond delay="1000"/>
                            </p:stCondLst>
                            <p:childTnLst>
                              <p:par>
                                <p:cTn id="32" presetID="30" presetClass="exit" presetSubtype="0" fill="hold" nodeType="afterEffect">
                                  <p:stCondLst>
                                    <p:cond delay="2000"/>
                                  </p:stCondLst>
                                  <p:childTnLst>
                                    <p:animEffect transition="out" filter="fade">
                                      <p:cBhvr>
                                        <p:cTn id="33" dur="800" accel="100000">
                                          <p:stCondLst>
                                            <p:cond delay="200"/>
                                          </p:stCondLst>
                                        </p:cTn>
                                        <p:tgtEl>
                                          <p:spTgt spid="8"/>
                                        </p:tgtEl>
                                      </p:cBhvr>
                                    </p:animEffect>
                                    <p:anim calcmode="lin" valueType="num">
                                      <p:cBhvr>
                                        <p:cTn id="34" dur="800" accel="100000">
                                          <p:stCondLst>
                                            <p:cond delay="200"/>
                                          </p:stCondLst>
                                        </p:cTn>
                                        <p:tgtEl>
                                          <p:spTgt spid="8"/>
                                        </p:tgtEl>
                                        <p:attrNameLst>
                                          <p:attrName>style.rotation</p:attrName>
                                        </p:attrNameLst>
                                      </p:cBhvr>
                                      <p:tavLst>
                                        <p:tav tm="0">
                                          <p:val>
                                            <p:fltVal val="0"/>
                                          </p:val>
                                        </p:tav>
                                        <p:tav tm="100000">
                                          <p:val>
                                            <p:fltVal val="-90"/>
                                          </p:val>
                                        </p:tav>
                                      </p:tavLst>
                                    </p:anim>
                                    <p:anim calcmode="lin" valueType="num">
                                      <p:cBhvr>
                                        <p:cTn id="35" dur="200" decel="100000"/>
                                        <p:tgtEl>
                                          <p:spTgt spid="8"/>
                                        </p:tgtEl>
                                        <p:attrNameLst>
                                          <p:attrName>ppt_x</p:attrName>
                                        </p:attrNameLst>
                                      </p:cBhvr>
                                      <p:tavLst>
                                        <p:tav tm="0">
                                          <p:val>
                                            <p:strVal val="ppt_x"/>
                                          </p:val>
                                        </p:tav>
                                        <p:tav tm="100000">
                                          <p:val>
                                            <p:strVal val="ppt_x-0.05"/>
                                          </p:val>
                                        </p:tav>
                                      </p:tavLst>
                                    </p:anim>
                                    <p:anim calcmode="lin" valueType="num">
                                      <p:cBhvr>
                                        <p:cTn id="36" dur="200" decel="100000"/>
                                        <p:tgtEl>
                                          <p:spTgt spid="8"/>
                                        </p:tgtEl>
                                        <p:attrNameLst>
                                          <p:attrName>ppt_y</p:attrName>
                                        </p:attrNameLst>
                                      </p:cBhvr>
                                      <p:tavLst>
                                        <p:tav tm="0">
                                          <p:val>
                                            <p:strVal val="ppt_y"/>
                                          </p:val>
                                        </p:tav>
                                        <p:tav tm="100000">
                                          <p:val>
                                            <p:strVal val="ppt_y+0.1"/>
                                          </p:val>
                                        </p:tav>
                                      </p:tavLst>
                                    </p:anim>
                                    <p:anim calcmode="lin" valueType="num">
                                      <p:cBhvr>
                                        <p:cTn id="37" dur="800" accel="100000">
                                          <p:stCondLst>
                                            <p:cond delay="200"/>
                                          </p:stCondLst>
                                        </p:cTn>
                                        <p:tgtEl>
                                          <p:spTgt spid="8"/>
                                        </p:tgtEl>
                                        <p:attrNameLst>
                                          <p:attrName>ppt_x</p:attrName>
                                        </p:attrNameLst>
                                      </p:cBhvr>
                                      <p:tavLst>
                                        <p:tav tm="0">
                                          <p:val>
                                            <p:strVal val="ppt_x"/>
                                          </p:val>
                                        </p:tav>
                                        <p:tav tm="100000">
                                          <p:val>
                                            <p:strVal val="ppt_x+0.4+0.05"/>
                                          </p:val>
                                        </p:tav>
                                      </p:tavLst>
                                    </p:anim>
                                    <p:anim calcmode="lin" valueType="num">
                                      <p:cBhvr>
                                        <p:cTn id="38" dur="800" accel="100000">
                                          <p:stCondLst>
                                            <p:cond delay="200"/>
                                          </p:stCondLst>
                                        </p:cTn>
                                        <p:tgtEl>
                                          <p:spTgt spid="8"/>
                                        </p:tgtEl>
                                        <p:attrNameLst>
                                          <p:attrName>ppt_y</p:attrName>
                                        </p:attrNameLst>
                                      </p:cBhvr>
                                      <p:tavLst>
                                        <p:tav tm="0">
                                          <p:val>
                                            <p:strVal val="ppt_y"/>
                                          </p:val>
                                        </p:tav>
                                        <p:tav tm="100000">
                                          <p:val>
                                            <p:strVal val="ppt_y-0.4-0.1"/>
                                          </p:val>
                                        </p:tav>
                                      </p:tavLst>
                                    </p:anim>
                                    <p:set>
                                      <p:cBhvr>
                                        <p:cTn id="39" dur="1" fill="hold">
                                          <p:stCondLst>
                                            <p:cond delay="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rightnessContrast bright="-26000" contrast="54000"/>
                    </a14:imgEffect>
                  </a14:imgLayer>
                </a14:imgProps>
              </a:ext>
            </a:extLst>
          </a:blip>
          <a:stretch>
            <a:fillRect/>
          </a:stretch>
        </p:blipFill>
        <p:spPr>
          <a:xfrm>
            <a:off x="4541531" y="-372003"/>
            <a:ext cx="4807708" cy="8714146"/>
          </a:xfrm>
          <a:prstGeom prst="rect">
            <a:avLst/>
          </a:prstGeom>
        </p:spPr>
      </p:pic>
      <p:sp>
        <p:nvSpPr>
          <p:cNvPr id="4" name="TextBox 3"/>
          <p:cNvSpPr txBox="1"/>
          <p:nvPr/>
        </p:nvSpPr>
        <p:spPr>
          <a:xfrm>
            <a:off x="4708311" y="2202384"/>
            <a:ext cx="1731939" cy="1107996"/>
          </a:xfrm>
          <a:prstGeom prst="rect">
            <a:avLst/>
          </a:prstGeom>
          <a:noFill/>
        </p:spPr>
        <p:txBody>
          <a:bodyPr wrap="square" rtlCol="0">
            <a:spAutoFit/>
          </a:bodyPr>
          <a:lstStyle/>
          <a:p>
            <a:r>
              <a:rPr lang="en-US" sz="2200" b="1" i="1" dirty="0" smtClean="0">
                <a:solidFill>
                  <a:srgbClr val="AE30B9"/>
                </a:solidFill>
              </a:rPr>
              <a:t>Pink lines - Wilderness boundary</a:t>
            </a:r>
            <a:endParaRPr lang="en-US" sz="2200" b="1" i="1" dirty="0">
              <a:solidFill>
                <a:srgbClr val="AE30B9"/>
              </a:solidFill>
            </a:endParaRPr>
          </a:p>
        </p:txBody>
      </p:sp>
      <p:sp>
        <p:nvSpPr>
          <p:cNvPr id="5" name="TextBox 4"/>
          <p:cNvSpPr txBox="1"/>
          <p:nvPr/>
        </p:nvSpPr>
        <p:spPr>
          <a:xfrm>
            <a:off x="5001082" y="5912919"/>
            <a:ext cx="1009000" cy="707886"/>
          </a:xfrm>
          <a:prstGeom prst="rect">
            <a:avLst/>
          </a:prstGeom>
          <a:noFill/>
          <a:ln cap="flat">
            <a:solidFill>
              <a:srgbClr val="000090"/>
            </a:solidFill>
            <a:round/>
          </a:ln>
        </p:spPr>
        <p:txBody>
          <a:bodyPr wrap="square" rtlCol="0">
            <a:spAutoFit/>
          </a:bodyPr>
          <a:lstStyle/>
          <a:p>
            <a:r>
              <a:rPr lang="en-US" sz="2000" b="1" i="1" dirty="0" smtClean="0">
                <a:solidFill>
                  <a:srgbClr val="000090"/>
                </a:solidFill>
              </a:rPr>
              <a:t>Visitor Center</a:t>
            </a:r>
            <a:endParaRPr lang="en-US" sz="2000" b="1" i="1" dirty="0">
              <a:solidFill>
                <a:srgbClr val="000090"/>
              </a:solidFill>
            </a:endParaRPr>
          </a:p>
        </p:txBody>
      </p:sp>
      <p:sp>
        <p:nvSpPr>
          <p:cNvPr id="6" name="Rectangle 5"/>
          <p:cNvSpPr/>
          <p:nvPr/>
        </p:nvSpPr>
        <p:spPr>
          <a:xfrm>
            <a:off x="223054" y="1850269"/>
            <a:ext cx="4202779" cy="4416593"/>
          </a:xfrm>
          <a:prstGeom prst="rect">
            <a:avLst/>
          </a:prstGeom>
        </p:spPr>
        <p:txBody>
          <a:bodyPr wrap="square">
            <a:spAutoFit/>
          </a:bodyPr>
          <a:lstStyle/>
          <a:p>
            <a:r>
              <a:rPr lang="en-US" sz="2400" b="1" dirty="0" smtClean="0">
                <a:solidFill>
                  <a:schemeClr val="bg2"/>
                </a:solidFill>
              </a:rPr>
              <a:t>NPS</a:t>
            </a:r>
            <a:r>
              <a:rPr lang="en-US" sz="2400" b="1" dirty="0">
                <a:solidFill>
                  <a:schemeClr val="bg2"/>
                </a:solidFill>
              </a:rPr>
              <a:t> </a:t>
            </a:r>
            <a:r>
              <a:rPr lang="en-US" sz="2400" b="1" dirty="0" smtClean="0">
                <a:solidFill>
                  <a:schemeClr val="bg2"/>
                </a:solidFill>
              </a:rPr>
              <a:t>AGAIN. . . </a:t>
            </a:r>
          </a:p>
          <a:p>
            <a:pPr>
              <a:spcBef>
                <a:spcPts val="600"/>
              </a:spcBef>
            </a:pPr>
            <a:r>
              <a:rPr lang="en-US" sz="2200" dirty="0" smtClean="0">
                <a:solidFill>
                  <a:schemeClr val="bg2"/>
                </a:solidFill>
              </a:rPr>
              <a:t>NPS transported </a:t>
            </a:r>
            <a:r>
              <a:rPr lang="en-US" sz="2200" dirty="0">
                <a:solidFill>
                  <a:schemeClr val="bg2"/>
                </a:solidFill>
              </a:rPr>
              <a:t>tourists in a passenger van across </a:t>
            </a:r>
            <a:r>
              <a:rPr lang="en-US" sz="2200" dirty="0" smtClean="0">
                <a:solidFill>
                  <a:schemeClr val="bg2"/>
                </a:solidFill>
              </a:rPr>
              <a:t>Cumberland </a:t>
            </a:r>
            <a:r>
              <a:rPr lang="en-US" sz="2200" dirty="0">
                <a:solidFill>
                  <a:schemeClr val="bg2"/>
                </a:solidFill>
              </a:rPr>
              <a:t>Island Wilderness in order to provide public access to historical structures. </a:t>
            </a:r>
            <a:endParaRPr lang="en-US" sz="2200" dirty="0" smtClean="0">
              <a:solidFill>
                <a:schemeClr val="bg2"/>
              </a:solidFill>
            </a:endParaRPr>
          </a:p>
          <a:p>
            <a:pPr>
              <a:spcBef>
                <a:spcPts val="1200"/>
              </a:spcBef>
            </a:pPr>
            <a:r>
              <a:rPr lang="en-US" sz="2200" dirty="0">
                <a:solidFill>
                  <a:schemeClr val="bg2"/>
                </a:solidFill>
              </a:rPr>
              <a:t>S</a:t>
            </a:r>
            <a:r>
              <a:rPr lang="en-US" sz="2200" dirty="0" smtClean="0">
                <a:solidFill>
                  <a:schemeClr val="bg2"/>
                </a:solidFill>
              </a:rPr>
              <a:t>ervices aren’t “</a:t>
            </a:r>
            <a:r>
              <a:rPr lang="en-US" sz="2200" dirty="0">
                <a:solidFill>
                  <a:schemeClr val="bg2"/>
                </a:solidFill>
              </a:rPr>
              <a:t>necessary” just because they </a:t>
            </a:r>
            <a:r>
              <a:rPr lang="en-US" sz="2200" dirty="0" smtClean="0">
                <a:solidFill>
                  <a:schemeClr val="bg2"/>
                </a:solidFill>
              </a:rPr>
              <a:t>make visitor </a:t>
            </a:r>
            <a:r>
              <a:rPr lang="en-US" sz="2200" dirty="0">
                <a:solidFill>
                  <a:schemeClr val="bg2"/>
                </a:solidFill>
              </a:rPr>
              <a:t>access more </a:t>
            </a:r>
            <a:r>
              <a:rPr lang="en-US" sz="2200" dirty="0" smtClean="0">
                <a:solidFill>
                  <a:schemeClr val="bg2"/>
                </a:solidFill>
              </a:rPr>
              <a:t>convenient, even if there was “</a:t>
            </a:r>
            <a:r>
              <a:rPr lang="en-US" sz="2200" dirty="0">
                <a:solidFill>
                  <a:schemeClr val="bg2"/>
                </a:solidFill>
              </a:rPr>
              <a:t>no net increase” in effects to the </a:t>
            </a:r>
            <a:r>
              <a:rPr lang="en-US" sz="2200" dirty="0" smtClean="0">
                <a:solidFill>
                  <a:schemeClr val="bg2"/>
                </a:solidFill>
              </a:rPr>
              <a:t>land.</a:t>
            </a:r>
            <a:r>
              <a:rPr lang="en-US" sz="2200" dirty="0" smtClean="0">
                <a:solidFill>
                  <a:schemeClr val="bg2"/>
                </a:solidFill>
                <a:effectLst/>
              </a:rPr>
              <a:t>   </a:t>
            </a:r>
            <a:r>
              <a:rPr lang="en-US" sz="2200" i="1" dirty="0" smtClean="0">
                <a:solidFill>
                  <a:schemeClr val="bg2"/>
                </a:solidFill>
              </a:rPr>
              <a:t>Wilderness Watch v. </a:t>
            </a:r>
            <a:r>
              <a:rPr lang="en-US" sz="2200" i="1" dirty="0" err="1" smtClean="0">
                <a:solidFill>
                  <a:schemeClr val="bg2"/>
                </a:solidFill>
              </a:rPr>
              <a:t>Mainella</a:t>
            </a:r>
            <a:r>
              <a:rPr lang="en-US" sz="2200" i="1" dirty="0" smtClean="0">
                <a:solidFill>
                  <a:schemeClr val="bg2"/>
                </a:solidFill>
              </a:rPr>
              <a:t>.</a:t>
            </a:r>
            <a:endParaRPr lang="en-US" sz="2200" dirty="0">
              <a:solidFill>
                <a:schemeClr val="bg2"/>
              </a:solidFill>
            </a:endParaRPr>
          </a:p>
        </p:txBody>
      </p:sp>
      <p:sp>
        <p:nvSpPr>
          <p:cNvPr id="7" name="Title 1"/>
          <p:cNvSpPr txBox="1">
            <a:spLocks/>
          </p:cNvSpPr>
          <p:nvPr/>
        </p:nvSpPr>
        <p:spPr>
          <a:xfrm>
            <a:off x="223055" y="228600"/>
            <a:ext cx="4318475" cy="1143000"/>
          </a:xfrm>
          <a:prstGeom prst="rect">
            <a:avLst/>
          </a:prstGeom>
        </p:spPr>
        <p:txBody>
          <a:bodyPr vert="horz" lIns="91440" tIns="45720" rIns="91440" bIns="45720" rtlCol="0" anchor="ctr" anchorCtr="0">
            <a:noAutofit/>
          </a:bodyPr>
          <a:lst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pPr indent="-574675"/>
            <a:r>
              <a:rPr lang="en-US" sz="3200" b="1" dirty="0" smtClean="0"/>
              <a:t>4(d)(5):  Except “Necessary”</a:t>
            </a:r>
          </a:p>
          <a:p>
            <a:pPr indent="-574675"/>
            <a:r>
              <a:rPr lang="en-US" sz="3200" b="1" dirty="0" smtClean="0"/>
              <a:t>Commercial Services</a:t>
            </a:r>
          </a:p>
        </p:txBody>
      </p:sp>
      <p:sp>
        <p:nvSpPr>
          <p:cNvPr id="2" name="Donut 1"/>
          <p:cNvSpPr/>
          <p:nvPr/>
        </p:nvSpPr>
        <p:spPr>
          <a:xfrm>
            <a:off x="7795504" y="1194609"/>
            <a:ext cx="1031018" cy="655660"/>
          </a:xfrm>
          <a:prstGeom prst="donut">
            <a:avLst>
              <a:gd name="adj" fmla="val 5823"/>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7276890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1000"/>
                                  </p:stCondLst>
                                  <p:childTnLst>
                                    <p:set>
                                      <p:cBhvr>
                                        <p:cTn id="13" dur="1" fill="hold">
                                          <p:stCondLst>
                                            <p:cond delay="0"/>
                                          </p:stCondLst>
                                        </p:cTn>
                                        <p:tgtEl>
                                          <p:spTgt spid="6">
                                            <p:txEl>
                                              <p:pRg st="2" end="2"/>
                                            </p:txEl>
                                          </p:spTgt>
                                        </p:tgtEl>
                                        <p:attrNameLst>
                                          <p:attrName>style.visibility</p:attrName>
                                        </p:attrNameLst>
                                      </p:cBhvr>
                                      <p:to>
                                        <p:strVal val="visible"/>
                                      </p:to>
                                    </p:set>
                                    <p:animEffect transition="in" filter="fade">
                                      <p:cBhvr>
                                        <p:cTn id="14" dur="1000"/>
                                        <p:tgtEl>
                                          <p:spTgt spid="6">
                                            <p:txEl>
                                              <p:pRg st="2" end="2"/>
                                            </p:txEl>
                                          </p:spTgt>
                                        </p:tgtEl>
                                      </p:cBhvr>
                                    </p:animEffect>
                                    <p:anim calcmode="lin" valueType="num">
                                      <p:cBhvr>
                                        <p:cTn id="15"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6">
                                            <p:txEl>
                                              <p:pRg st="2" end="2"/>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6">
                                            <p:txEl>
                                              <p:pRg st="2" end="2"/>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876" y="79468"/>
            <a:ext cx="5978542" cy="1417638"/>
          </a:xfrm>
        </p:spPr>
        <p:txBody>
          <a:bodyPr/>
          <a:lstStyle/>
          <a:p>
            <a:pPr algn="l"/>
            <a:r>
              <a:rPr lang="en-US" sz="3600" dirty="0" smtClean="0"/>
              <a:t>Except</a:t>
            </a:r>
            <a:r>
              <a:rPr lang="en-US" sz="3600" b="1" dirty="0" smtClean="0"/>
              <a:t> necessary </a:t>
            </a:r>
            <a:r>
              <a:rPr lang="en-US" sz="3600" dirty="0" smtClean="0">
                <a:effectLst/>
              </a:rPr>
              <a:t>“measures required in </a:t>
            </a:r>
            <a:r>
              <a:rPr lang="en-US" sz="3600" b="1" dirty="0" smtClean="0">
                <a:effectLst/>
              </a:rPr>
              <a:t>emergencies</a:t>
            </a:r>
            <a:r>
              <a:rPr lang="en-US" sz="3600" dirty="0" smtClean="0">
                <a:effectLst/>
              </a:rPr>
              <a:t>” </a:t>
            </a:r>
            <a:endParaRPr lang="en-US" sz="3600" dirty="0"/>
          </a:p>
        </p:txBody>
      </p:sp>
      <p:sp>
        <p:nvSpPr>
          <p:cNvPr id="3" name="Rectangle 2"/>
          <p:cNvSpPr/>
          <p:nvPr/>
        </p:nvSpPr>
        <p:spPr>
          <a:xfrm>
            <a:off x="230925" y="1736954"/>
            <a:ext cx="4987033" cy="4970591"/>
          </a:xfrm>
          <a:prstGeom prst="rect">
            <a:avLst/>
          </a:prstGeom>
        </p:spPr>
        <p:txBody>
          <a:bodyPr wrap="square">
            <a:spAutoFit/>
          </a:bodyPr>
          <a:lstStyle/>
          <a:p>
            <a:r>
              <a:rPr lang="en-US" sz="2400" b="1" u="sng" dirty="0" smtClean="0">
                <a:solidFill>
                  <a:srgbClr val="F0E6C3"/>
                </a:solidFill>
              </a:rPr>
              <a:t>NPS</a:t>
            </a:r>
            <a:r>
              <a:rPr lang="en-US" sz="2400" dirty="0" smtClean="0">
                <a:solidFill>
                  <a:srgbClr val="F0E6C3"/>
                </a:solidFill>
              </a:rPr>
              <a:t> - proposed using helicopters </a:t>
            </a:r>
            <a:r>
              <a:rPr lang="en-US" sz="2400" dirty="0">
                <a:solidFill>
                  <a:srgbClr val="F0E6C3"/>
                </a:solidFill>
              </a:rPr>
              <a:t>to replace collapsed hiker shelters in wilderness </a:t>
            </a:r>
            <a:r>
              <a:rPr lang="en-US" sz="2400" dirty="0" smtClean="0">
                <a:solidFill>
                  <a:srgbClr val="F0E6C3"/>
                </a:solidFill>
              </a:rPr>
              <a:t>areas.</a:t>
            </a:r>
            <a:endParaRPr lang="en-US" sz="2400" dirty="0">
              <a:solidFill>
                <a:srgbClr val="F0E6C3"/>
              </a:solidFill>
            </a:endParaRPr>
          </a:p>
          <a:p>
            <a:pPr lvl="1">
              <a:spcBef>
                <a:spcPts val="600"/>
              </a:spcBef>
            </a:pPr>
            <a:r>
              <a:rPr lang="en-US" sz="2300" dirty="0" smtClean="0">
                <a:solidFill>
                  <a:srgbClr val="F0E6C3"/>
                </a:solidFill>
              </a:rPr>
              <a:t>It said new </a:t>
            </a:r>
            <a:r>
              <a:rPr lang="en-US" sz="2300" dirty="0">
                <a:solidFill>
                  <a:srgbClr val="F0E6C3"/>
                </a:solidFill>
              </a:rPr>
              <a:t>shelters were necessary to prevent emergencies. </a:t>
            </a:r>
            <a:endParaRPr lang="en-US" sz="2300" dirty="0" smtClean="0">
              <a:solidFill>
                <a:srgbClr val="F0E6C3"/>
              </a:solidFill>
            </a:endParaRPr>
          </a:p>
          <a:p>
            <a:pPr>
              <a:spcBef>
                <a:spcPts val="600"/>
              </a:spcBef>
            </a:pPr>
            <a:r>
              <a:rPr lang="en-US" sz="2400" dirty="0">
                <a:solidFill>
                  <a:srgbClr val="F0E6C3"/>
                </a:solidFill>
              </a:rPr>
              <a:t>I</a:t>
            </a:r>
            <a:r>
              <a:rPr lang="en-US" sz="2400" dirty="0" smtClean="0">
                <a:solidFill>
                  <a:srgbClr val="F0E6C3"/>
                </a:solidFill>
              </a:rPr>
              <a:t>mminent </a:t>
            </a:r>
            <a:r>
              <a:rPr lang="en-US" sz="2400" dirty="0">
                <a:solidFill>
                  <a:srgbClr val="F0E6C3"/>
                </a:solidFill>
              </a:rPr>
              <a:t>threats to human health and safety</a:t>
            </a:r>
            <a:r>
              <a:rPr lang="en-US" sz="2400" dirty="0" smtClean="0">
                <a:solidFill>
                  <a:srgbClr val="F0E6C3"/>
                </a:solidFill>
              </a:rPr>
              <a:t>— “</a:t>
            </a:r>
            <a:r>
              <a:rPr lang="en-US" sz="2400" dirty="0">
                <a:solidFill>
                  <a:srgbClr val="F0E6C3"/>
                </a:solidFill>
              </a:rPr>
              <a:t>matters of urgent necessity”—must be demonstrated before structures, installations, or vehicles can be deployed in </a:t>
            </a:r>
            <a:r>
              <a:rPr lang="en-US" sz="2400" dirty="0" smtClean="0">
                <a:solidFill>
                  <a:srgbClr val="F0E6C3"/>
                </a:solidFill>
              </a:rPr>
              <a:t>wilderness.</a:t>
            </a:r>
          </a:p>
          <a:p>
            <a:r>
              <a:rPr lang="en-US" sz="2200" i="1" dirty="0" smtClean="0">
                <a:solidFill>
                  <a:srgbClr val="F0E6C3"/>
                </a:solidFill>
              </a:rPr>
              <a:t>Olympic Park Assocs. v. </a:t>
            </a:r>
            <a:r>
              <a:rPr lang="en-US" sz="2200" i="1" dirty="0" err="1" smtClean="0">
                <a:solidFill>
                  <a:srgbClr val="F0E6C3"/>
                </a:solidFill>
              </a:rPr>
              <a:t>Mainella</a:t>
            </a:r>
            <a:r>
              <a:rPr lang="en-US" sz="2200" dirty="0" smtClean="0">
                <a:solidFill>
                  <a:srgbClr val="F0E6C3"/>
                </a:solidFill>
              </a:rPr>
              <a:t>.</a:t>
            </a:r>
            <a:endParaRPr lang="en-US" sz="2200" dirty="0">
              <a:solidFill>
                <a:srgbClr val="F0E6C3"/>
              </a:solidFill>
            </a:endParaRPr>
          </a:p>
        </p:txBody>
      </p:sp>
      <p:pic>
        <p:nvPicPr>
          <p:cNvPr id="5" name="Picture 4"/>
          <p:cNvPicPr>
            <a:picLocks noChangeAspect="1"/>
          </p:cNvPicPr>
          <p:nvPr/>
        </p:nvPicPr>
        <p:blipFill>
          <a:blip r:embed="rId2"/>
          <a:stretch>
            <a:fillRect/>
          </a:stretch>
        </p:blipFill>
        <p:spPr>
          <a:xfrm>
            <a:off x="5217958" y="3999323"/>
            <a:ext cx="3850586" cy="2567057"/>
          </a:xfrm>
          <a:prstGeom prst="rect">
            <a:avLst/>
          </a:prstGeom>
          <a:ln w="31750" cap="flat">
            <a:solidFill>
              <a:schemeClr val="tx2"/>
            </a:solidFill>
            <a:miter lim="800000"/>
          </a:ln>
        </p:spPr>
      </p:pic>
    </p:spTree>
    <p:extLst>
      <p:ext uri="{BB962C8B-B14F-4D97-AF65-F5344CB8AC3E}">
        <p14:creationId xmlns:p14="http://schemas.microsoft.com/office/powerpoint/2010/main" val="20641720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1000"/>
                                        <p:tgtEl>
                                          <p:spTgt spid="3">
                                            <p:txEl>
                                              <p:pRg st="3" end="3"/>
                                            </p:txEl>
                                          </p:spTgt>
                                        </p:tgtEl>
                                      </p:cBhvr>
                                    </p:animEffect>
                                    <p:anim calcmode="lin" valueType="num">
                                      <p:cBhvr>
                                        <p:cTn id="1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par>
                          <p:cTn id="17" fill="hold">
                            <p:stCondLst>
                              <p:cond delay="1000"/>
                            </p:stCondLst>
                            <p:childTnLst>
                              <p:par>
                                <p:cTn id="18" presetID="37" presetClass="exit" presetSubtype="0" fill="hold" nodeType="afterEffect">
                                  <p:stCondLst>
                                    <p:cond delay="2000"/>
                                  </p:stCondLst>
                                  <p:childTnLst>
                                    <p:animEffect transition="out" filter="fade">
                                      <p:cBhvr>
                                        <p:cTn id="19" dur="1000"/>
                                        <p:tgtEl>
                                          <p:spTgt spid="5"/>
                                        </p:tgtEl>
                                      </p:cBhvr>
                                    </p:animEffect>
                                    <p:anim calcmode="lin" valueType="num">
                                      <p:cBhvr>
                                        <p:cTn id="20" dur="1000"/>
                                        <p:tgtEl>
                                          <p:spTgt spid="5"/>
                                        </p:tgtEl>
                                        <p:attrNameLst>
                                          <p:attrName>ppt_x</p:attrName>
                                        </p:attrNameLst>
                                      </p:cBhvr>
                                      <p:tavLst>
                                        <p:tav tm="0">
                                          <p:val>
                                            <p:strVal val="ppt_x"/>
                                          </p:val>
                                        </p:tav>
                                        <p:tav tm="100000">
                                          <p:val>
                                            <p:strVal val="ppt_x"/>
                                          </p:val>
                                        </p:tav>
                                      </p:tavLst>
                                    </p:anim>
                                    <p:anim calcmode="lin" valueType="num">
                                      <p:cBhvr>
                                        <p:cTn id="21" dur="100" decel="100000"/>
                                        <p:tgtEl>
                                          <p:spTgt spid="5"/>
                                        </p:tgtEl>
                                        <p:attrNameLst>
                                          <p:attrName>ppt_y</p:attrName>
                                        </p:attrNameLst>
                                      </p:cBhvr>
                                      <p:tavLst>
                                        <p:tav tm="0">
                                          <p:val>
                                            <p:strVal val="ppt_y"/>
                                          </p:val>
                                        </p:tav>
                                        <p:tav tm="100000">
                                          <p:val>
                                            <p:strVal val="ppt_y-.03"/>
                                          </p:val>
                                        </p:tav>
                                      </p:tavLst>
                                    </p:anim>
                                    <p:anim calcmode="lin" valueType="num">
                                      <p:cBhvr>
                                        <p:cTn id="22" dur="900" accel="100000">
                                          <p:stCondLst>
                                            <p:cond delay="100"/>
                                          </p:stCondLst>
                                        </p:cTn>
                                        <p:tgtEl>
                                          <p:spTgt spid="5"/>
                                        </p:tgtEl>
                                        <p:attrNameLst>
                                          <p:attrName>ppt_y</p:attrName>
                                        </p:attrNameLst>
                                      </p:cBhvr>
                                      <p:tavLst>
                                        <p:tav tm="0">
                                          <p:val>
                                            <p:strVal val="ppt_y"/>
                                          </p:val>
                                        </p:tav>
                                        <p:tav tm="100000">
                                          <p:val>
                                            <p:strVal val="ppt_y+1"/>
                                          </p:val>
                                        </p:tav>
                                      </p:tavLst>
                                    </p:anim>
                                    <p:set>
                                      <p:cBhvr>
                                        <p:cTn id="23"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p:nvPr>
        </p:nvSpPr>
        <p:spPr>
          <a:xfrm>
            <a:off x="152400" y="228600"/>
            <a:ext cx="4953000" cy="1143000"/>
          </a:xfrm>
        </p:spPr>
        <p:txBody>
          <a:bodyPr/>
          <a:lstStyle/>
          <a:p>
            <a:pPr indent="-574675" eaLnBrk="1" hangingPunct="1"/>
            <a:r>
              <a:rPr lang="en-US" sz="3200" b="1" dirty="0" smtClean="0"/>
              <a:t>4(c): “Necessary Minimum Requirements of Wilderness Admin.”</a:t>
            </a:r>
          </a:p>
        </p:txBody>
      </p:sp>
      <p:sp>
        <p:nvSpPr>
          <p:cNvPr id="69635" name="TextBox 3"/>
          <p:cNvSpPr txBox="1">
            <a:spLocks noChangeArrowheads="1"/>
          </p:cNvSpPr>
          <p:nvPr/>
        </p:nvSpPr>
        <p:spPr bwMode="auto">
          <a:xfrm>
            <a:off x="3048000" y="5638800"/>
            <a:ext cx="2286000" cy="1000274"/>
          </a:xfrm>
          <a:prstGeom prst="rect">
            <a:avLst/>
          </a:prstGeom>
          <a:noFill/>
          <a:ln w="9525">
            <a:noFill/>
            <a:miter lim="800000"/>
            <a:headEnd/>
            <a:tailEnd/>
          </a:ln>
        </p:spPr>
        <p:txBody>
          <a:bodyPr wrap="square">
            <a:spAutoFit/>
          </a:bodyPr>
          <a:lstStyle/>
          <a:p>
            <a:pPr>
              <a:spcAft>
                <a:spcPts val="1800"/>
              </a:spcAft>
            </a:pPr>
            <a:endParaRPr lang="en-US" sz="2200" i="1" dirty="0" smtClean="0"/>
          </a:p>
          <a:p>
            <a:pPr algn="r">
              <a:spcAft>
                <a:spcPts val="1800"/>
              </a:spcAft>
            </a:pPr>
            <a:r>
              <a:rPr lang="en-US" sz="2200" i="1" dirty="0" err="1" smtClean="0">
                <a:solidFill>
                  <a:srgbClr val="F0E6C3"/>
                </a:solidFill>
              </a:rPr>
              <a:t>Kofa</a:t>
            </a:r>
            <a:r>
              <a:rPr lang="en-US" sz="2200" i="1" dirty="0" smtClean="0">
                <a:solidFill>
                  <a:srgbClr val="F0E6C3"/>
                </a:solidFill>
              </a:rPr>
              <a:t> Wilderness</a:t>
            </a:r>
          </a:p>
        </p:txBody>
      </p:sp>
      <p:pic>
        <p:nvPicPr>
          <p:cNvPr id="69636" name="Picture 3"/>
          <p:cNvPicPr>
            <a:picLocks noChangeAspect="1" noChangeArrowheads="1"/>
          </p:cNvPicPr>
          <p:nvPr/>
        </p:nvPicPr>
        <p:blipFill>
          <a:blip r:embed="rId3" cstate="print"/>
          <a:srcRect l="5000" r="6667"/>
          <a:stretch>
            <a:fillRect/>
          </a:stretch>
        </p:blipFill>
        <p:spPr bwMode="auto">
          <a:xfrm>
            <a:off x="1" y="4191000"/>
            <a:ext cx="3047999" cy="2588416"/>
          </a:xfrm>
          <a:prstGeom prst="rect">
            <a:avLst/>
          </a:prstGeom>
          <a:noFill/>
          <a:ln w="9525">
            <a:noFill/>
            <a:miter lim="800000"/>
            <a:headEnd/>
            <a:tailEnd/>
          </a:ln>
        </p:spPr>
      </p:pic>
      <p:pic>
        <p:nvPicPr>
          <p:cNvPr id="7" name="Picture 2"/>
          <p:cNvPicPr>
            <a:picLocks noChangeAspect="1" noChangeArrowheads="1"/>
          </p:cNvPicPr>
          <p:nvPr/>
        </p:nvPicPr>
        <p:blipFill>
          <a:blip r:embed="rId4" cstate="print"/>
          <a:srcRect/>
          <a:stretch>
            <a:fillRect/>
          </a:stretch>
        </p:blipFill>
        <p:spPr bwMode="auto">
          <a:xfrm>
            <a:off x="5334000" y="-125413"/>
            <a:ext cx="4660900" cy="6983413"/>
          </a:xfrm>
          <a:prstGeom prst="rect">
            <a:avLst/>
          </a:prstGeom>
          <a:noFill/>
          <a:ln w="9525">
            <a:noFill/>
            <a:miter lim="800000"/>
            <a:headEnd/>
            <a:tailEnd/>
          </a:ln>
          <a:effectLst/>
        </p:spPr>
      </p:pic>
      <p:sp>
        <p:nvSpPr>
          <p:cNvPr id="9" name="TextBox 3"/>
          <p:cNvSpPr txBox="1">
            <a:spLocks noChangeArrowheads="1"/>
          </p:cNvSpPr>
          <p:nvPr/>
        </p:nvSpPr>
        <p:spPr bwMode="auto">
          <a:xfrm>
            <a:off x="609600" y="2071511"/>
            <a:ext cx="4343400" cy="1969770"/>
          </a:xfrm>
          <a:prstGeom prst="rect">
            <a:avLst/>
          </a:prstGeom>
          <a:noFill/>
          <a:ln w="9525">
            <a:noFill/>
            <a:miter lim="800000"/>
            <a:headEnd/>
            <a:tailEnd/>
          </a:ln>
        </p:spPr>
        <p:txBody>
          <a:bodyPr wrap="square">
            <a:spAutoFit/>
          </a:bodyPr>
          <a:lstStyle/>
          <a:p>
            <a:pPr marL="457200" indent="-457200">
              <a:spcAft>
                <a:spcPts val="1800"/>
              </a:spcAft>
              <a:buFontTx/>
              <a:buAutoNum type="alphaLcPeriod"/>
            </a:pPr>
            <a:r>
              <a:rPr lang="en-US" sz="2400" dirty="0" smtClean="0">
                <a:solidFill>
                  <a:srgbClr val="F0E6C3"/>
                </a:solidFill>
              </a:rPr>
              <a:t>Wildlife guzzler? </a:t>
            </a:r>
            <a:r>
              <a:rPr lang="en-US" sz="2400" i="1" dirty="0" smtClean="0">
                <a:solidFill>
                  <a:srgbClr val="F0E6C3"/>
                </a:solidFill>
              </a:rPr>
              <a:t>Wilderness Watch v. FWS</a:t>
            </a:r>
          </a:p>
          <a:p>
            <a:pPr marL="457200" indent="-457200">
              <a:spcAft>
                <a:spcPts val="1800"/>
              </a:spcAft>
              <a:buAutoNum type="alphaLcPeriod"/>
            </a:pPr>
            <a:endParaRPr lang="en-US" sz="2200" dirty="0" smtClean="0"/>
          </a:p>
          <a:p>
            <a:pPr>
              <a:spcAft>
                <a:spcPts val="1800"/>
              </a:spcAft>
            </a:pPr>
            <a:endParaRPr lang="en-US" sz="2200" i="1" dirty="0" smtClean="0"/>
          </a:p>
        </p:txBody>
      </p:sp>
      <p:sp>
        <p:nvSpPr>
          <p:cNvPr id="10" name="&quot;No&quot; Symbol 9"/>
          <p:cNvSpPr/>
          <p:nvPr/>
        </p:nvSpPr>
        <p:spPr bwMode="auto">
          <a:xfrm>
            <a:off x="304800" y="4267200"/>
            <a:ext cx="2667000" cy="2590800"/>
          </a:xfrm>
          <a:prstGeom prst="noSmoking">
            <a:avLst>
              <a:gd name="adj" fmla="val 6223"/>
            </a:avLst>
          </a:prstGeom>
          <a:solidFill>
            <a:srgbClr val="FF0000"/>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smtClean="0">
              <a:ln>
                <a:noFill/>
              </a:ln>
              <a:solidFill>
                <a:schemeClr val="tx1"/>
              </a:solidFill>
              <a:effectLst/>
              <a:latin typeface="Georgia" pitchFamily="18" charset="0"/>
            </a:endParaRPr>
          </a:p>
        </p:txBody>
      </p:sp>
      <p:sp>
        <p:nvSpPr>
          <p:cNvPr id="2" name="Rectangle 1"/>
          <p:cNvSpPr/>
          <p:nvPr/>
        </p:nvSpPr>
        <p:spPr>
          <a:xfrm>
            <a:off x="496711" y="3014133"/>
            <a:ext cx="4724400" cy="1723549"/>
          </a:xfrm>
          <a:prstGeom prst="rect">
            <a:avLst/>
          </a:prstGeom>
        </p:spPr>
        <p:txBody>
          <a:bodyPr wrap="square">
            <a:spAutoFit/>
          </a:bodyPr>
          <a:lstStyle/>
          <a:p>
            <a:pPr marL="682625" indent="-457200">
              <a:spcBef>
                <a:spcPts val="2400"/>
              </a:spcBef>
              <a:buAutoNum type="alphaLcPeriod" startAt="2"/>
            </a:pPr>
            <a:r>
              <a:rPr lang="en-US" sz="2400" dirty="0" smtClean="0">
                <a:solidFill>
                  <a:schemeClr val="bg2"/>
                </a:solidFill>
              </a:rPr>
              <a:t>Eradicating </a:t>
            </a:r>
            <a:r>
              <a:rPr lang="en-US" sz="2400" dirty="0">
                <a:solidFill>
                  <a:schemeClr val="bg2"/>
                </a:solidFill>
              </a:rPr>
              <a:t>“Undesirable” Species; Assisting Migration of </a:t>
            </a:r>
            <a:r>
              <a:rPr lang="en-US" sz="2400" dirty="0" smtClean="0">
                <a:solidFill>
                  <a:schemeClr val="bg2"/>
                </a:solidFill>
              </a:rPr>
              <a:t>Desirables?	</a:t>
            </a:r>
          </a:p>
          <a:p>
            <a:pPr marL="682625" lvl="1">
              <a:spcBef>
                <a:spcPts val="1200"/>
              </a:spcBef>
            </a:pPr>
            <a:r>
              <a:rPr lang="en-US" sz="2400" i="1" dirty="0" smtClean="0">
                <a:solidFill>
                  <a:schemeClr val="bg2"/>
                </a:solidFill>
              </a:rPr>
              <a:t>Californians for Alts to Toxics</a:t>
            </a:r>
            <a:endParaRPr lang="en-US" sz="2400" i="1" dirty="0">
              <a:solidFill>
                <a:schemeClr val="bg2"/>
              </a:solidFill>
            </a:endParaRPr>
          </a:p>
        </p:txBody>
      </p:sp>
      <p:pic>
        <p:nvPicPr>
          <p:cNvPr id="5" name="Picture 4" descr="imgres.jpe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45743" y="4267200"/>
            <a:ext cx="4591282" cy="1865208"/>
          </a:xfrm>
          <a:prstGeom prst="rect">
            <a:avLst/>
          </a:prstGeom>
        </p:spPr>
      </p:pic>
      <p:sp>
        <p:nvSpPr>
          <p:cNvPr id="3" name="Rectangle 2"/>
          <p:cNvSpPr/>
          <p:nvPr/>
        </p:nvSpPr>
        <p:spPr>
          <a:xfrm>
            <a:off x="152400" y="1630528"/>
            <a:ext cx="2351926" cy="461665"/>
          </a:xfrm>
          <a:prstGeom prst="rect">
            <a:avLst/>
          </a:prstGeom>
        </p:spPr>
        <p:txBody>
          <a:bodyPr wrap="none">
            <a:spAutoFit/>
          </a:bodyPr>
          <a:lstStyle/>
          <a:p>
            <a:r>
              <a:rPr lang="en-US" sz="2400" b="1" dirty="0" smtClean="0">
                <a:solidFill>
                  <a:srgbClr val="F0E6C3"/>
                </a:solidFill>
              </a:rPr>
              <a:t>FWS this time - </a:t>
            </a:r>
            <a:endParaRPr lang="en-US" sz="2400" dirty="0">
              <a:solidFill>
                <a:srgbClr val="F0E6C3"/>
              </a:solidFill>
            </a:endParaRPr>
          </a:p>
        </p:txBody>
      </p:sp>
    </p:spTree>
    <p:extLst>
      <p:ext uri="{BB962C8B-B14F-4D97-AF65-F5344CB8AC3E}">
        <p14:creationId xmlns:p14="http://schemas.microsoft.com/office/powerpoint/2010/main" val="22474925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69636"/>
                                        </p:tgtEl>
                                        <p:attrNameLst>
                                          <p:attrName>style.visibility</p:attrName>
                                        </p:attrNameLst>
                                      </p:cBhvr>
                                      <p:to>
                                        <p:strVal val="visible"/>
                                      </p:to>
                                    </p:set>
                                    <p:animEffect transition="in" filter="fade">
                                      <p:cBhvr>
                                        <p:cTn id="7" dur="1000"/>
                                        <p:tgtEl>
                                          <p:spTgt spid="69636"/>
                                        </p:tgtEl>
                                      </p:cBhvr>
                                    </p:animEffect>
                                    <p:anim calcmode="lin" valueType="num">
                                      <p:cBhvr>
                                        <p:cTn id="8" dur="1000" fill="hold"/>
                                        <p:tgtEl>
                                          <p:spTgt spid="69636"/>
                                        </p:tgtEl>
                                        <p:attrNameLst>
                                          <p:attrName>ppt_x</p:attrName>
                                        </p:attrNameLst>
                                      </p:cBhvr>
                                      <p:tavLst>
                                        <p:tav tm="0">
                                          <p:val>
                                            <p:strVal val="#ppt_x"/>
                                          </p:val>
                                        </p:tav>
                                        <p:tav tm="100000">
                                          <p:val>
                                            <p:strVal val="#ppt_x"/>
                                          </p:val>
                                        </p:tav>
                                      </p:tavLst>
                                    </p:anim>
                                    <p:anim calcmode="lin" valueType="num">
                                      <p:cBhvr>
                                        <p:cTn id="9" dur="900" decel="100000" fill="hold"/>
                                        <p:tgtEl>
                                          <p:spTgt spid="6963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69636"/>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900" decel="100000" fill="hold"/>
                                        <p:tgtEl>
                                          <p:spTgt spid="9"/>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7"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900" decel="100000" fill="hold"/>
                                        <p:tgtEl>
                                          <p:spTgt spid="10"/>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xit" presetSubtype="4" fill="hold" nodeType="clickEffect">
                                  <p:stCondLst>
                                    <p:cond delay="0"/>
                                  </p:stCondLst>
                                  <p:childTnLst>
                                    <p:anim calcmode="lin" valueType="num">
                                      <p:cBhvr additive="base">
                                        <p:cTn id="28" dur="500"/>
                                        <p:tgtEl>
                                          <p:spTgt spid="69636"/>
                                        </p:tgtEl>
                                        <p:attrNameLst>
                                          <p:attrName>ppt_x</p:attrName>
                                        </p:attrNameLst>
                                      </p:cBhvr>
                                      <p:tavLst>
                                        <p:tav tm="0">
                                          <p:val>
                                            <p:strVal val="ppt_x"/>
                                          </p:val>
                                        </p:tav>
                                        <p:tav tm="100000">
                                          <p:val>
                                            <p:strVal val="ppt_x"/>
                                          </p:val>
                                        </p:tav>
                                      </p:tavLst>
                                    </p:anim>
                                    <p:anim calcmode="lin" valueType="num">
                                      <p:cBhvr additive="base">
                                        <p:cTn id="29" dur="500"/>
                                        <p:tgtEl>
                                          <p:spTgt spid="69636"/>
                                        </p:tgtEl>
                                        <p:attrNameLst>
                                          <p:attrName>ppt_y</p:attrName>
                                        </p:attrNameLst>
                                      </p:cBhvr>
                                      <p:tavLst>
                                        <p:tav tm="0">
                                          <p:val>
                                            <p:strVal val="ppt_y"/>
                                          </p:val>
                                        </p:tav>
                                        <p:tav tm="100000">
                                          <p:val>
                                            <p:strVal val="1+ppt_h/2"/>
                                          </p:val>
                                        </p:tav>
                                      </p:tavLst>
                                    </p:anim>
                                    <p:set>
                                      <p:cBhvr>
                                        <p:cTn id="30" dur="1" fill="hold">
                                          <p:stCondLst>
                                            <p:cond delay="499"/>
                                          </p:stCondLst>
                                        </p:cTn>
                                        <p:tgtEl>
                                          <p:spTgt spid="69636"/>
                                        </p:tgtEl>
                                        <p:attrNameLst>
                                          <p:attrName>style.visibility</p:attrName>
                                        </p:attrNameLst>
                                      </p:cBhvr>
                                      <p:to>
                                        <p:strVal val="hidden"/>
                                      </p:to>
                                    </p:set>
                                  </p:childTnLst>
                                </p:cTn>
                              </p:par>
                              <p:par>
                                <p:cTn id="31" presetID="2" presetClass="exit" presetSubtype="4" fill="hold" grpId="1" nodeType="withEffect">
                                  <p:stCondLst>
                                    <p:cond delay="0"/>
                                  </p:stCondLst>
                                  <p:childTnLst>
                                    <p:anim calcmode="lin" valueType="num">
                                      <p:cBhvr additive="base">
                                        <p:cTn id="32" dur="500"/>
                                        <p:tgtEl>
                                          <p:spTgt spid="10"/>
                                        </p:tgtEl>
                                        <p:attrNameLst>
                                          <p:attrName>ppt_x</p:attrName>
                                        </p:attrNameLst>
                                      </p:cBhvr>
                                      <p:tavLst>
                                        <p:tav tm="0">
                                          <p:val>
                                            <p:strVal val="ppt_x"/>
                                          </p:val>
                                        </p:tav>
                                        <p:tav tm="100000">
                                          <p:val>
                                            <p:strVal val="ppt_x"/>
                                          </p:val>
                                        </p:tav>
                                      </p:tavLst>
                                    </p:anim>
                                    <p:anim calcmode="lin" valueType="num">
                                      <p:cBhvr additive="base">
                                        <p:cTn id="33" dur="500"/>
                                        <p:tgtEl>
                                          <p:spTgt spid="10"/>
                                        </p:tgtEl>
                                        <p:attrNameLst>
                                          <p:attrName>ppt_y</p:attrName>
                                        </p:attrNameLst>
                                      </p:cBhvr>
                                      <p:tavLst>
                                        <p:tav tm="0">
                                          <p:val>
                                            <p:strVal val="ppt_y"/>
                                          </p:val>
                                        </p:tav>
                                        <p:tav tm="100000">
                                          <p:val>
                                            <p:strVal val="1+ppt_h/2"/>
                                          </p:val>
                                        </p:tav>
                                      </p:tavLst>
                                    </p:anim>
                                    <p:set>
                                      <p:cBhvr>
                                        <p:cTn id="34" dur="1" fill="hold">
                                          <p:stCondLst>
                                            <p:cond delay="499"/>
                                          </p:stCondLst>
                                        </p:cTn>
                                        <p:tgtEl>
                                          <p:spTgt spid="10"/>
                                        </p:tgtEl>
                                        <p:attrNameLst>
                                          <p:attrName>style.visibility</p:attrName>
                                        </p:attrNameLst>
                                      </p:cBhvr>
                                      <p:to>
                                        <p:strVal val="hidden"/>
                                      </p:to>
                                    </p:set>
                                  </p:childTnLst>
                                </p:cTn>
                              </p:par>
                              <p:par>
                                <p:cTn id="35" presetID="2" presetClass="entr" presetSubtype="4" fill="hold" grpId="0"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ppt_x"/>
                                          </p:val>
                                        </p:tav>
                                        <p:tav tm="100000">
                                          <p:val>
                                            <p:strVal val="#ppt_x"/>
                                          </p:val>
                                        </p:tav>
                                      </p:tavLst>
                                    </p:anim>
                                    <p:anim calcmode="lin" valueType="num">
                                      <p:cBhvr additive="base">
                                        <p:cTn id="38" dur="500" fill="hold"/>
                                        <p:tgtEl>
                                          <p:spTgt spid="2"/>
                                        </p:tgtEl>
                                        <p:attrNameLst>
                                          <p:attrName>ppt_y</p:attrName>
                                        </p:attrNameLst>
                                      </p:cBhvr>
                                      <p:tavLst>
                                        <p:tav tm="0">
                                          <p:val>
                                            <p:strVal val="1+#ppt_h/2"/>
                                          </p:val>
                                        </p:tav>
                                        <p:tav tm="100000">
                                          <p:val>
                                            <p:strVal val="#ppt_y"/>
                                          </p:val>
                                        </p:tav>
                                      </p:tavLst>
                                    </p:anim>
                                  </p:childTnLst>
                                </p:cTn>
                              </p:par>
                              <p:par>
                                <p:cTn id="39" presetID="37" presetClass="entr" presetSubtype="0"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anim calcmode="lin" valueType="num">
                                      <p:cBhvr>
                                        <p:cTn id="42" dur="500" fill="hold"/>
                                        <p:tgtEl>
                                          <p:spTgt spid="5"/>
                                        </p:tgtEl>
                                        <p:attrNameLst>
                                          <p:attrName>ppt_x</p:attrName>
                                        </p:attrNameLst>
                                      </p:cBhvr>
                                      <p:tavLst>
                                        <p:tav tm="0">
                                          <p:val>
                                            <p:strVal val="#ppt_x"/>
                                          </p:val>
                                        </p:tav>
                                        <p:tav tm="100000">
                                          <p:val>
                                            <p:strVal val="#ppt_x"/>
                                          </p:val>
                                        </p:tav>
                                      </p:tavLst>
                                    </p:anim>
                                    <p:anim calcmode="lin" valueType="num">
                                      <p:cBhvr>
                                        <p:cTn id="43" dur="450" decel="100000" fill="hold"/>
                                        <p:tgtEl>
                                          <p:spTgt spid="5"/>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5"/>
                                        </p:tgtEl>
                                        <p:attrNameLst>
                                          <p:attrName>ppt_y</p:attrName>
                                        </p:attrNameLst>
                                      </p:cBhvr>
                                      <p:tavLst>
                                        <p:tav tm="0">
                                          <p:val>
                                            <p:strVal val="#ppt_y-.03"/>
                                          </p:val>
                                        </p:tav>
                                        <p:tav tm="100000">
                                          <p:val>
                                            <p:strVal val="#ppt_y"/>
                                          </p:val>
                                        </p:tav>
                                      </p:tavLst>
                                    </p:anim>
                                  </p:childTnLst>
                                </p:cTn>
                              </p:par>
                              <p:par>
                                <p:cTn id="45" presetID="37" presetClass="exit" presetSubtype="0" fill="hold" nodeType="withEffect">
                                  <p:stCondLst>
                                    <p:cond delay="0"/>
                                  </p:stCondLst>
                                  <p:childTnLst>
                                    <p:animEffect transition="out" filter="fade">
                                      <p:cBhvr>
                                        <p:cTn id="46" dur="500"/>
                                        <p:tgtEl>
                                          <p:spTgt spid="69635">
                                            <p:txEl>
                                              <p:pRg st="1" end="1"/>
                                            </p:txEl>
                                          </p:spTgt>
                                        </p:tgtEl>
                                      </p:cBhvr>
                                    </p:animEffect>
                                    <p:anim calcmode="lin" valueType="num">
                                      <p:cBhvr>
                                        <p:cTn id="47" dur="500"/>
                                        <p:tgtEl>
                                          <p:spTgt spid="69635">
                                            <p:txEl>
                                              <p:pRg st="1" end="1"/>
                                            </p:txEl>
                                          </p:spTgt>
                                        </p:tgtEl>
                                        <p:attrNameLst>
                                          <p:attrName>ppt_x</p:attrName>
                                        </p:attrNameLst>
                                      </p:cBhvr>
                                      <p:tavLst>
                                        <p:tav tm="0">
                                          <p:val>
                                            <p:strVal val="ppt_x"/>
                                          </p:val>
                                        </p:tav>
                                        <p:tav tm="100000">
                                          <p:val>
                                            <p:strVal val="ppt_x"/>
                                          </p:val>
                                        </p:tav>
                                      </p:tavLst>
                                    </p:anim>
                                    <p:anim calcmode="lin" valueType="num">
                                      <p:cBhvr>
                                        <p:cTn id="48" dur="50" decel="100000"/>
                                        <p:tgtEl>
                                          <p:spTgt spid="69635">
                                            <p:txEl>
                                              <p:pRg st="1" end="1"/>
                                            </p:txEl>
                                          </p:spTgt>
                                        </p:tgtEl>
                                        <p:attrNameLst>
                                          <p:attrName>ppt_y</p:attrName>
                                        </p:attrNameLst>
                                      </p:cBhvr>
                                      <p:tavLst>
                                        <p:tav tm="0">
                                          <p:val>
                                            <p:strVal val="ppt_y"/>
                                          </p:val>
                                        </p:tav>
                                        <p:tav tm="100000">
                                          <p:val>
                                            <p:strVal val="ppt_y-.03"/>
                                          </p:val>
                                        </p:tav>
                                      </p:tavLst>
                                    </p:anim>
                                    <p:anim calcmode="lin" valueType="num">
                                      <p:cBhvr>
                                        <p:cTn id="49" dur="450" accel="100000">
                                          <p:stCondLst>
                                            <p:cond delay="50"/>
                                          </p:stCondLst>
                                        </p:cTn>
                                        <p:tgtEl>
                                          <p:spTgt spid="69635">
                                            <p:txEl>
                                              <p:pRg st="1" end="1"/>
                                            </p:txEl>
                                          </p:spTgt>
                                        </p:tgtEl>
                                        <p:attrNameLst>
                                          <p:attrName>ppt_y</p:attrName>
                                        </p:attrNameLst>
                                      </p:cBhvr>
                                      <p:tavLst>
                                        <p:tav tm="0">
                                          <p:val>
                                            <p:strVal val="ppt_y"/>
                                          </p:val>
                                        </p:tav>
                                        <p:tav tm="100000">
                                          <p:val>
                                            <p:strVal val="ppt_y+1"/>
                                          </p:val>
                                        </p:tav>
                                      </p:tavLst>
                                    </p:anim>
                                    <p:set>
                                      <p:cBhvr>
                                        <p:cTn id="50" dur="1" fill="hold">
                                          <p:stCondLst>
                                            <p:cond delay="499"/>
                                          </p:stCondLst>
                                        </p:cTn>
                                        <p:tgtEl>
                                          <p:spTgt spid="69635">
                                            <p:txEl>
                                              <p:pRg st="1" end="1"/>
                                            </p:txEl>
                                          </p:spTgt>
                                        </p:tgtEl>
                                        <p:attrNameLst>
                                          <p:attrName>style.visibility</p:attrName>
                                        </p:attrNameLst>
                                      </p:cBhvr>
                                      <p:to>
                                        <p:strVal val="hidden"/>
                                      </p:to>
                                    </p:set>
                                  </p:childTnLst>
                                </p:cTn>
                              </p:par>
                              <p:par>
                                <p:cTn id="51" presetID="37" presetClass="exit" presetSubtype="0" fill="hold" nodeType="withEffect">
                                  <p:stCondLst>
                                    <p:cond delay="0"/>
                                  </p:stCondLst>
                                  <p:childTnLst>
                                    <p:animEffect transition="out" filter="fade">
                                      <p:cBhvr>
                                        <p:cTn id="52" dur="500"/>
                                        <p:tgtEl>
                                          <p:spTgt spid="7"/>
                                        </p:tgtEl>
                                      </p:cBhvr>
                                    </p:animEffect>
                                    <p:anim calcmode="lin" valueType="num">
                                      <p:cBhvr>
                                        <p:cTn id="53" dur="500"/>
                                        <p:tgtEl>
                                          <p:spTgt spid="7"/>
                                        </p:tgtEl>
                                        <p:attrNameLst>
                                          <p:attrName>ppt_x</p:attrName>
                                        </p:attrNameLst>
                                      </p:cBhvr>
                                      <p:tavLst>
                                        <p:tav tm="0">
                                          <p:val>
                                            <p:strVal val="ppt_x"/>
                                          </p:val>
                                        </p:tav>
                                        <p:tav tm="100000">
                                          <p:val>
                                            <p:strVal val="ppt_x"/>
                                          </p:val>
                                        </p:tav>
                                      </p:tavLst>
                                    </p:anim>
                                    <p:anim calcmode="lin" valueType="num">
                                      <p:cBhvr>
                                        <p:cTn id="54" dur="50" decel="100000"/>
                                        <p:tgtEl>
                                          <p:spTgt spid="7"/>
                                        </p:tgtEl>
                                        <p:attrNameLst>
                                          <p:attrName>ppt_y</p:attrName>
                                        </p:attrNameLst>
                                      </p:cBhvr>
                                      <p:tavLst>
                                        <p:tav tm="0">
                                          <p:val>
                                            <p:strVal val="ppt_y"/>
                                          </p:val>
                                        </p:tav>
                                        <p:tav tm="100000">
                                          <p:val>
                                            <p:strVal val="ppt_y-.03"/>
                                          </p:val>
                                        </p:tav>
                                      </p:tavLst>
                                    </p:anim>
                                    <p:anim calcmode="lin" valueType="num">
                                      <p:cBhvr>
                                        <p:cTn id="55" dur="450" accel="100000">
                                          <p:stCondLst>
                                            <p:cond delay="50"/>
                                          </p:stCondLst>
                                        </p:cTn>
                                        <p:tgtEl>
                                          <p:spTgt spid="7"/>
                                        </p:tgtEl>
                                        <p:attrNameLst>
                                          <p:attrName>ppt_y</p:attrName>
                                        </p:attrNameLst>
                                      </p:cBhvr>
                                      <p:tavLst>
                                        <p:tav tm="0">
                                          <p:val>
                                            <p:strVal val="ppt_y"/>
                                          </p:val>
                                        </p:tav>
                                        <p:tav tm="100000">
                                          <p:val>
                                            <p:strVal val="ppt_y+1"/>
                                          </p:val>
                                        </p:tav>
                                      </p:tavLst>
                                    </p:anim>
                                    <p:set>
                                      <p:cBhvr>
                                        <p:cTn id="56" dur="1" fill="hold">
                                          <p:stCondLst>
                                            <p:cond delay="499"/>
                                          </p:stCondLst>
                                        </p:cTn>
                                        <p:tgtEl>
                                          <p:spTgt spid="7"/>
                                        </p:tgtEl>
                                        <p:attrNameLst>
                                          <p:attrName>style.visibility</p:attrName>
                                        </p:attrNameLst>
                                      </p:cBhvr>
                                      <p:to>
                                        <p:strVal val="hidden"/>
                                      </p:to>
                                    </p:set>
                                  </p:childTnLst>
                                </p:cTn>
                              </p:par>
                            </p:childTnLst>
                          </p:cTn>
                        </p:par>
                      </p:childTnLst>
                    </p:cTn>
                  </p:par>
                  <p:par>
                    <p:cTn id="57" fill="hold">
                      <p:stCondLst>
                        <p:cond delay="indefinite"/>
                      </p:stCondLst>
                      <p:childTnLst>
                        <p:par>
                          <p:cTn id="58" fill="hold">
                            <p:stCondLst>
                              <p:cond delay="0"/>
                            </p:stCondLst>
                            <p:childTnLst>
                              <p:par>
                                <p:cTn id="59" presetID="2" presetClass="exit" presetSubtype="2" fill="hold" nodeType="clickEffect">
                                  <p:stCondLst>
                                    <p:cond delay="0"/>
                                  </p:stCondLst>
                                  <p:childTnLst>
                                    <p:anim calcmode="lin" valueType="num">
                                      <p:cBhvr additive="base">
                                        <p:cTn id="60" dur="1000"/>
                                        <p:tgtEl>
                                          <p:spTgt spid="5"/>
                                        </p:tgtEl>
                                        <p:attrNameLst>
                                          <p:attrName>ppt_x</p:attrName>
                                        </p:attrNameLst>
                                      </p:cBhvr>
                                      <p:tavLst>
                                        <p:tav tm="0">
                                          <p:val>
                                            <p:strVal val="ppt_x"/>
                                          </p:val>
                                        </p:tav>
                                        <p:tav tm="100000">
                                          <p:val>
                                            <p:strVal val="1+ppt_w/2"/>
                                          </p:val>
                                        </p:tav>
                                      </p:tavLst>
                                    </p:anim>
                                    <p:anim calcmode="lin" valueType="num">
                                      <p:cBhvr additive="base">
                                        <p:cTn id="61" dur="1000"/>
                                        <p:tgtEl>
                                          <p:spTgt spid="5"/>
                                        </p:tgtEl>
                                        <p:attrNameLst>
                                          <p:attrName>ppt_y</p:attrName>
                                        </p:attrNameLst>
                                      </p:cBhvr>
                                      <p:tavLst>
                                        <p:tav tm="0">
                                          <p:val>
                                            <p:strVal val="ppt_y"/>
                                          </p:val>
                                        </p:tav>
                                        <p:tav tm="100000">
                                          <p:val>
                                            <p:strVal val="ppt_y"/>
                                          </p:val>
                                        </p:tav>
                                      </p:tavLst>
                                    </p:anim>
                                    <p:set>
                                      <p:cBhvr>
                                        <p:cTn id="62"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0" grpId="1"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5174" y="-121714"/>
            <a:ext cx="7612063" cy="1417638"/>
          </a:xfrm>
        </p:spPr>
        <p:txBody>
          <a:bodyPr/>
          <a:lstStyle/>
          <a:p>
            <a:r>
              <a:rPr lang="en-US" b="1" dirty="0" smtClean="0"/>
              <a:t>Scorecard</a:t>
            </a:r>
            <a:endParaRPr lang="en-US" b="1" dirty="0"/>
          </a:p>
        </p:txBody>
      </p:sp>
      <p:sp>
        <p:nvSpPr>
          <p:cNvPr id="3" name="Content Placeholder 2"/>
          <p:cNvSpPr>
            <a:spLocks noGrp="1"/>
          </p:cNvSpPr>
          <p:nvPr>
            <p:ph idx="1"/>
          </p:nvPr>
        </p:nvSpPr>
        <p:spPr>
          <a:xfrm>
            <a:off x="264835" y="1166156"/>
            <a:ext cx="4208057" cy="5691843"/>
          </a:xfrm>
        </p:spPr>
        <p:txBody>
          <a:bodyPr>
            <a:normAutofit fontScale="92500" lnSpcReduction="10000"/>
          </a:bodyPr>
          <a:lstStyle/>
          <a:p>
            <a:pPr marL="0" indent="0">
              <a:buNone/>
            </a:pPr>
            <a:r>
              <a:rPr lang="en-US" sz="3000" b="1" u="sng" dirty="0">
                <a:solidFill>
                  <a:schemeClr val="bg2">
                    <a:lumMod val="10000"/>
                  </a:schemeClr>
                </a:solidFill>
              </a:rPr>
              <a:t>Park </a:t>
            </a:r>
            <a:r>
              <a:rPr lang="en-US" sz="3000" b="1" u="sng" dirty="0" smtClean="0">
                <a:solidFill>
                  <a:schemeClr val="bg2">
                    <a:lumMod val="10000"/>
                  </a:schemeClr>
                </a:solidFill>
              </a:rPr>
              <a:t>Service System</a:t>
            </a:r>
            <a:endParaRPr lang="en-US" sz="3000" b="1" u="sng" dirty="0">
              <a:solidFill>
                <a:schemeClr val="bg2">
                  <a:lumMod val="10000"/>
                </a:schemeClr>
              </a:solidFill>
            </a:endParaRPr>
          </a:p>
          <a:p>
            <a:pPr marL="0" indent="0">
              <a:spcBef>
                <a:spcPts val="1400"/>
              </a:spcBef>
              <a:buNone/>
            </a:pPr>
            <a:r>
              <a:rPr lang="en-US" sz="2800" b="1" dirty="0" smtClean="0">
                <a:solidFill>
                  <a:srgbClr val="F0E6C3"/>
                </a:solidFill>
              </a:rPr>
              <a:t>Advantages: </a:t>
            </a:r>
          </a:p>
          <a:p>
            <a:pPr marL="0" indent="0">
              <a:spcBef>
                <a:spcPts val="800"/>
              </a:spcBef>
              <a:buNone/>
            </a:pPr>
            <a:r>
              <a:rPr lang="en-US" sz="2600" dirty="0" smtClean="0">
                <a:solidFill>
                  <a:srgbClr val="F0E6C3"/>
                </a:solidFill>
              </a:rPr>
              <a:t>High elevation</a:t>
            </a:r>
            <a:r>
              <a:rPr lang="en-US" sz="2600" dirty="0">
                <a:solidFill>
                  <a:srgbClr val="F0E6C3"/>
                </a:solidFill>
              </a:rPr>
              <a:t> </a:t>
            </a:r>
            <a:r>
              <a:rPr lang="en-US" sz="2600" dirty="0" smtClean="0">
                <a:solidFill>
                  <a:srgbClr val="F0E6C3"/>
                </a:solidFill>
              </a:rPr>
              <a:t>&amp; back-country less impacted by development</a:t>
            </a:r>
          </a:p>
          <a:p>
            <a:pPr marL="0" indent="0">
              <a:buNone/>
            </a:pPr>
            <a:r>
              <a:rPr lang="en-US" sz="2600" dirty="0" smtClean="0">
                <a:solidFill>
                  <a:srgbClr val="F0E6C3"/>
                </a:solidFill>
              </a:rPr>
              <a:t>Historic land management agency, </a:t>
            </a:r>
            <a:r>
              <a:rPr lang="en-US" sz="2600" i="1" dirty="0" smtClean="0">
                <a:solidFill>
                  <a:srgbClr val="F0E6C3"/>
                </a:solidFill>
              </a:rPr>
              <a:t>with attitude</a:t>
            </a:r>
            <a:endParaRPr lang="en-US" sz="2600" b="1" dirty="0" smtClean="0">
              <a:solidFill>
                <a:srgbClr val="F0E6C3"/>
              </a:solidFill>
            </a:endParaRPr>
          </a:p>
          <a:p>
            <a:pPr marL="0" indent="0">
              <a:buNone/>
            </a:pPr>
            <a:r>
              <a:rPr lang="en-US" sz="2800" b="1" dirty="0" smtClean="0">
                <a:solidFill>
                  <a:srgbClr val="F0E6C3"/>
                </a:solidFill>
              </a:rPr>
              <a:t>Disadvantages:</a:t>
            </a:r>
          </a:p>
          <a:p>
            <a:pPr marL="0" indent="0">
              <a:lnSpc>
                <a:spcPct val="110000"/>
              </a:lnSpc>
              <a:spcBef>
                <a:spcPts val="900"/>
              </a:spcBef>
              <a:buNone/>
            </a:pPr>
            <a:r>
              <a:rPr lang="en-US" sz="2600" dirty="0">
                <a:solidFill>
                  <a:srgbClr val="F0E6C3"/>
                </a:solidFill>
              </a:rPr>
              <a:t>P</a:t>
            </a:r>
            <a:r>
              <a:rPr lang="en-US" sz="2600" dirty="0" smtClean="0">
                <a:solidFill>
                  <a:srgbClr val="F0E6C3"/>
                </a:solidFill>
              </a:rPr>
              <a:t>ressure from recreationists &amp; gateway communities</a:t>
            </a:r>
          </a:p>
          <a:p>
            <a:pPr marL="0" indent="0">
              <a:lnSpc>
                <a:spcPct val="110000"/>
              </a:lnSpc>
              <a:spcBef>
                <a:spcPts val="900"/>
              </a:spcBef>
              <a:buNone/>
            </a:pPr>
            <a:r>
              <a:rPr lang="en-US" sz="2600" dirty="0" smtClean="0">
                <a:solidFill>
                  <a:srgbClr val="F0E6C3"/>
                </a:solidFill>
              </a:rPr>
              <a:t>Greater access via roads, etc.</a:t>
            </a:r>
          </a:p>
          <a:p>
            <a:pPr marL="0" indent="0">
              <a:lnSpc>
                <a:spcPct val="110000"/>
              </a:lnSpc>
              <a:spcBef>
                <a:spcPts val="900"/>
              </a:spcBef>
              <a:buNone/>
            </a:pPr>
            <a:r>
              <a:rPr lang="en-US" sz="2600" dirty="0" smtClean="0">
                <a:solidFill>
                  <a:srgbClr val="F0E6C3"/>
                </a:solidFill>
              </a:rPr>
              <a:t>Refusal to plan &amp; issue </a:t>
            </a:r>
            <a:r>
              <a:rPr lang="en-US" sz="2600" dirty="0" err="1" smtClean="0">
                <a:solidFill>
                  <a:srgbClr val="F0E6C3"/>
                </a:solidFill>
              </a:rPr>
              <a:t>regs</a:t>
            </a:r>
            <a:endParaRPr lang="en-US" sz="2600" dirty="0">
              <a:solidFill>
                <a:srgbClr val="F0E6C3"/>
              </a:solidFill>
            </a:endParaRPr>
          </a:p>
        </p:txBody>
      </p:sp>
      <p:sp>
        <p:nvSpPr>
          <p:cNvPr id="5" name="Content Placeholder 2"/>
          <p:cNvSpPr txBox="1">
            <a:spLocks/>
          </p:cNvSpPr>
          <p:nvPr/>
        </p:nvSpPr>
        <p:spPr>
          <a:xfrm>
            <a:off x="4472892" y="1166157"/>
            <a:ext cx="4430432" cy="5410481"/>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ts val="2000"/>
              </a:spcBef>
              <a:buFont typeface="Wingdings 2" pitchFamily="18" charset="2"/>
              <a:buChar char=""/>
              <a:defRPr sz="2400" kern="1200">
                <a:solidFill>
                  <a:schemeClr val="bg1"/>
                </a:solidFill>
                <a:effectLst>
                  <a:outerShdw blurRad="63500" dist="50800" dir="2700000" algn="tl" rotWithShape="0">
                    <a:prstClr val="black">
                      <a:alpha val="50000"/>
                    </a:prstClr>
                  </a:outerShdw>
                </a:effectLst>
                <a:latin typeface="+mn-lt"/>
                <a:ea typeface="+mn-ea"/>
                <a:cs typeface="+mn-cs"/>
              </a:defRPr>
            </a:lvl1pPr>
            <a:lvl2pPr marL="685800" indent="-336550" algn="l" defTabSz="914400" rtl="0" eaLnBrk="1" latinLnBrk="0" hangingPunct="1">
              <a:spcBef>
                <a:spcPts val="600"/>
              </a:spcBef>
              <a:buFont typeface="Wingdings 2" pitchFamily="18" charset="2"/>
              <a:buChar char=""/>
              <a:defRPr sz="2200" kern="1200">
                <a:solidFill>
                  <a:schemeClr val="bg1"/>
                </a:solidFill>
                <a:effectLst>
                  <a:outerShdw blurRad="63500" dist="50800" dir="2700000" algn="tl" rotWithShape="0">
                    <a:prstClr val="black">
                      <a:alpha val="50000"/>
                    </a:prstClr>
                  </a:outerShdw>
                </a:effectLst>
                <a:latin typeface="+mn-lt"/>
                <a:ea typeface="+mn-ea"/>
                <a:cs typeface="+mn-cs"/>
              </a:defRPr>
            </a:lvl2pPr>
            <a:lvl3pPr marL="1035050" indent="-349250" algn="l" defTabSz="914400" rtl="0" eaLnBrk="1" latinLnBrk="0" hangingPunct="1">
              <a:spcBef>
                <a:spcPts val="600"/>
              </a:spcBef>
              <a:buFont typeface="Wingdings 2" pitchFamily="18" charset="2"/>
              <a:buChar char=""/>
              <a:defRPr sz="2000" kern="1200">
                <a:solidFill>
                  <a:schemeClr val="bg1"/>
                </a:solidFill>
                <a:effectLst>
                  <a:outerShdw blurRad="63500" dist="50800" dir="2700000" algn="tl" rotWithShape="0">
                    <a:prstClr val="black">
                      <a:alpha val="50000"/>
                    </a:prstClr>
                  </a:outerShdw>
                </a:effectLst>
                <a:latin typeface="+mn-lt"/>
                <a:ea typeface="+mn-ea"/>
                <a:cs typeface="+mn-cs"/>
              </a:defRPr>
            </a:lvl3pPr>
            <a:lvl4pPr marL="1371600" indent="-3365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4pPr>
            <a:lvl5pPr marL="1720850" indent="-3492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5pPr>
            <a:lvl6pPr marL="20558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6pPr>
            <a:lvl7pPr marL="2398713"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7pPr>
            <a:lvl8pPr marL="2743200" indent="-344488" algn="l" defTabSz="914400" rtl="0" eaLnBrk="1" latinLnBrk="0" hangingPunct="1">
              <a:spcBef>
                <a:spcPct val="20000"/>
              </a:spcBef>
              <a:buFont typeface="Wingdings 2" pitchFamily="18" charset="2"/>
              <a:buChar char=""/>
              <a:defRPr lang="en-US" sz="1800" kern="1200" dirty="0" smtClean="0">
                <a:solidFill>
                  <a:schemeClr val="bg1"/>
                </a:solidFill>
                <a:effectLst>
                  <a:outerShdw blurRad="63500" dist="50800" dir="2700000" algn="tl" rotWithShape="0">
                    <a:prstClr val="black">
                      <a:alpha val="50000"/>
                    </a:prstClr>
                  </a:outerShdw>
                </a:effectLst>
                <a:latin typeface="+mn-lt"/>
                <a:ea typeface="+mn-ea"/>
                <a:cs typeface="+mn-cs"/>
              </a:defRPr>
            </a:lvl8pPr>
            <a:lvl9pPr marL="3087688" indent="-344488" algn="l" defTabSz="914400" rtl="0" eaLnBrk="1" latinLnBrk="0" hangingPunct="1">
              <a:spcBef>
                <a:spcPct val="20000"/>
              </a:spcBef>
              <a:buFont typeface="Wingdings 2" pitchFamily="18" charset="2"/>
              <a:buChar char=""/>
              <a:defRPr lang="en-US" sz="1800" kern="1200" dirty="0">
                <a:solidFill>
                  <a:schemeClr val="bg1"/>
                </a:solidFill>
                <a:effectLst>
                  <a:outerShdw blurRad="63500" dist="50800" dir="2700000" algn="tl" rotWithShape="0">
                    <a:prstClr val="black">
                      <a:alpha val="50000"/>
                    </a:prstClr>
                  </a:outerShdw>
                </a:effectLst>
                <a:latin typeface="+mn-lt"/>
                <a:ea typeface="+mn-ea"/>
                <a:cs typeface="+mn-cs"/>
              </a:defRPr>
            </a:lvl9pPr>
          </a:lstStyle>
          <a:p>
            <a:pPr marL="0" indent="0">
              <a:buFont typeface="Wingdings 2" pitchFamily="18" charset="2"/>
              <a:buNone/>
            </a:pPr>
            <a:r>
              <a:rPr lang="en-US" sz="3000" b="1" u="sng" dirty="0" smtClean="0">
                <a:solidFill>
                  <a:srgbClr val="231D09"/>
                </a:solidFill>
              </a:rPr>
              <a:t>Wildlife Refuge System</a:t>
            </a:r>
          </a:p>
          <a:p>
            <a:pPr marL="0" indent="0">
              <a:buFont typeface="Wingdings 2" pitchFamily="18" charset="2"/>
              <a:buNone/>
            </a:pPr>
            <a:r>
              <a:rPr lang="en-US" sz="2800" b="1" dirty="0" smtClean="0">
                <a:solidFill>
                  <a:srgbClr val="F0E6C3"/>
                </a:solidFill>
              </a:rPr>
              <a:t>Advantages: </a:t>
            </a:r>
          </a:p>
          <a:p>
            <a:pPr marL="0" indent="0">
              <a:lnSpc>
                <a:spcPct val="110000"/>
              </a:lnSpc>
              <a:buNone/>
            </a:pPr>
            <a:r>
              <a:rPr lang="en-US" sz="2600" dirty="0" smtClean="0">
                <a:solidFill>
                  <a:srgbClr val="F0E6C3"/>
                </a:solidFill>
              </a:rPr>
              <a:t>Clear mission: Conservation of wildlife comes first</a:t>
            </a:r>
          </a:p>
          <a:p>
            <a:pPr marL="0" indent="0">
              <a:lnSpc>
                <a:spcPct val="110000"/>
              </a:lnSpc>
              <a:buNone/>
            </a:pPr>
            <a:r>
              <a:rPr lang="en-US" sz="2600" dirty="0" smtClean="0">
                <a:solidFill>
                  <a:srgbClr val="F0E6C3"/>
                </a:solidFill>
              </a:rPr>
              <a:t>Regulations:  Substantive Standards &amp; Planning requirements</a:t>
            </a:r>
            <a:endParaRPr lang="en-US" sz="2600" b="1" dirty="0" smtClean="0">
              <a:solidFill>
                <a:srgbClr val="F0E6C3"/>
              </a:solidFill>
            </a:endParaRPr>
          </a:p>
          <a:p>
            <a:pPr marL="0" indent="0">
              <a:buFont typeface="Wingdings 2" pitchFamily="18" charset="2"/>
              <a:buNone/>
            </a:pPr>
            <a:r>
              <a:rPr lang="en-US" sz="2800" b="1" dirty="0" smtClean="0">
                <a:solidFill>
                  <a:srgbClr val="F0E6C3"/>
                </a:solidFill>
              </a:rPr>
              <a:t>Disadvantages:</a:t>
            </a:r>
          </a:p>
          <a:p>
            <a:pPr marL="0" indent="0">
              <a:buFont typeface="Wingdings 2" pitchFamily="18" charset="2"/>
              <a:buNone/>
            </a:pPr>
            <a:r>
              <a:rPr lang="en-US" sz="2600" dirty="0" smtClean="0">
                <a:solidFill>
                  <a:srgbClr val="F0E6C3"/>
                </a:solidFill>
              </a:rPr>
              <a:t>Pressure from state F&amp;G</a:t>
            </a:r>
          </a:p>
          <a:p>
            <a:pPr marL="0" indent="0">
              <a:buFont typeface="Wingdings 2" pitchFamily="18" charset="2"/>
              <a:buNone/>
            </a:pPr>
            <a:r>
              <a:rPr lang="en-US" sz="2600" dirty="0" smtClean="0">
                <a:solidFill>
                  <a:srgbClr val="F0E6C3"/>
                </a:solidFill>
              </a:rPr>
              <a:t>Diverse &amp; more degraded land</a:t>
            </a:r>
          </a:p>
        </p:txBody>
      </p:sp>
    </p:spTree>
    <p:extLst>
      <p:ext uri="{BB962C8B-B14F-4D97-AF65-F5344CB8AC3E}">
        <p14:creationId xmlns:p14="http://schemas.microsoft.com/office/powerpoint/2010/main" val="269209717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Improvements</a:t>
            </a:r>
            <a:endParaRPr lang="en-US" b="1" dirty="0"/>
          </a:p>
        </p:txBody>
      </p:sp>
      <p:sp>
        <p:nvSpPr>
          <p:cNvPr id="4" name="Rectangle 3"/>
          <p:cNvSpPr/>
          <p:nvPr/>
        </p:nvSpPr>
        <p:spPr>
          <a:xfrm>
            <a:off x="327730" y="1679510"/>
            <a:ext cx="8534627" cy="4678203"/>
          </a:xfrm>
          <a:prstGeom prst="rect">
            <a:avLst/>
          </a:prstGeom>
        </p:spPr>
        <p:txBody>
          <a:bodyPr wrap="square">
            <a:spAutoFit/>
          </a:bodyPr>
          <a:lstStyle/>
          <a:p>
            <a:r>
              <a:rPr lang="en-US" sz="2800" b="1" u="sng" dirty="0" smtClean="0">
                <a:solidFill>
                  <a:srgbClr val="F0E6C3"/>
                </a:solidFill>
              </a:rPr>
              <a:t>Agencies</a:t>
            </a:r>
            <a:r>
              <a:rPr lang="en-US" sz="2800" b="1" dirty="0" smtClean="0">
                <a:solidFill>
                  <a:srgbClr val="F0E6C3"/>
                </a:solidFill>
              </a:rPr>
              <a:t>:  Rulemaking </a:t>
            </a:r>
            <a:endParaRPr lang="en-US" sz="2800" b="1" dirty="0">
              <a:solidFill>
                <a:srgbClr val="F0E6C3"/>
              </a:solidFill>
            </a:endParaRPr>
          </a:p>
          <a:p>
            <a:pPr marL="800100" lvl="1" indent="-342900">
              <a:spcBef>
                <a:spcPts val="600"/>
              </a:spcBef>
              <a:buFont typeface="Arial"/>
              <a:buChar char="•"/>
            </a:pPr>
            <a:r>
              <a:rPr lang="en-US" sz="2400" dirty="0">
                <a:solidFill>
                  <a:srgbClr val="F0E6C3"/>
                </a:solidFill>
              </a:rPr>
              <a:t>E</a:t>
            </a:r>
            <a:r>
              <a:rPr lang="en-US" sz="2400" dirty="0" smtClean="0">
                <a:solidFill>
                  <a:srgbClr val="F0E6C3"/>
                </a:solidFill>
              </a:rPr>
              <a:t>nhance commitment </a:t>
            </a:r>
            <a:r>
              <a:rPr lang="en-US" sz="2400" dirty="0">
                <a:solidFill>
                  <a:srgbClr val="F0E6C3"/>
                </a:solidFill>
              </a:rPr>
              <a:t>to wilderness stewardship </a:t>
            </a:r>
            <a:endParaRPr lang="en-US" sz="2400" dirty="0" smtClean="0">
              <a:solidFill>
                <a:srgbClr val="F0E6C3"/>
              </a:solidFill>
            </a:endParaRPr>
          </a:p>
          <a:p>
            <a:pPr marL="800100" lvl="1" indent="-342900">
              <a:spcBef>
                <a:spcPts val="600"/>
              </a:spcBef>
              <a:buFont typeface="Arial"/>
              <a:buChar char="•"/>
            </a:pPr>
            <a:r>
              <a:rPr lang="en-US" sz="2400" dirty="0">
                <a:solidFill>
                  <a:srgbClr val="F0E6C3"/>
                </a:solidFill>
              </a:rPr>
              <a:t>F</a:t>
            </a:r>
            <a:r>
              <a:rPr lang="en-US" sz="2400" dirty="0" smtClean="0">
                <a:solidFill>
                  <a:srgbClr val="F0E6C3"/>
                </a:solidFill>
              </a:rPr>
              <a:t>oster </a:t>
            </a:r>
            <a:r>
              <a:rPr lang="en-US" sz="2400" dirty="0">
                <a:solidFill>
                  <a:srgbClr val="F0E6C3"/>
                </a:solidFill>
              </a:rPr>
              <a:t>greater </a:t>
            </a:r>
            <a:r>
              <a:rPr lang="en-US" sz="2400" dirty="0" smtClean="0">
                <a:solidFill>
                  <a:srgbClr val="F0E6C3"/>
                </a:solidFill>
              </a:rPr>
              <a:t>public (&amp; inter-agency) </a:t>
            </a:r>
            <a:r>
              <a:rPr lang="en-US" sz="2400" dirty="0">
                <a:solidFill>
                  <a:srgbClr val="F0E6C3"/>
                </a:solidFill>
              </a:rPr>
              <a:t>involvement </a:t>
            </a:r>
            <a:endParaRPr lang="en-US" sz="2400" dirty="0" smtClean="0">
              <a:solidFill>
                <a:srgbClr val="F0E6C3"/>
              </a:solidFill>
            </a:endParaRPr>
          </a:p>
          <a:p>
            <a:pPr marL="800100" lvl="1" indent="-342900">
              <a:spcBef>
                <a:spcPts val="600"/>
              </a:spcBef>
              <a:buFont typeface="Arial"/>
              <a:buChar char="•"/>
            </a:pPr>
            <a:r>
              <a:rPr lang="en-US" sz="2400" dirty="0" smtClean="0">
                <a:solidFill>
                  <a:srgbClr val="F0E6C3"/>
                </a:solidFill>
              </a:rPr>
              <a:t>Allow greater recourse </a:t>
            </a:r>
            <a:r>
              <a:rPr lang="en-US" sz="2400" dirty="0">
                <a:solidFill>
                  <a:srgbClr val="F0E6C3"/>
                </a:solidFill>
              </a:rPr>
              <a:t>when wilderness characteristics may be trammeled by conflicting </a:t>
            </a:r>
            <a:r>
              <a:rPr lang="en-US" sz="2400" dirty="0" smtClean="0">
                <a:solidFill>
                  <a:srgbClr val="F0E6C3"/>
                </a:solidFill>
              </a:rPr>
              <a:t>uses</a:t>
            </a:r>
          </a:p>
          <a:p>
            <a:pPr>
              <a:spcBef>
                <a:spcPts val="2400"/>
              </a:spcBef>
            </a:pPr>
            <a:r>
              <a:rPr lang="en-US" sz="2800" b="1" u="sng" dirty="0" smtClean="0">
                <a:solidFill>
                  <a:srgbClr val="F0E6C3"/>
                </a:solidFill>
              </a:rPr>
              <a:t>Department</a:t>
            </a:r>
            <a:r>
              <a:rPr lang="en-US" sz="2800" dirty="0" smtClean="0">
                <a:solidFill>
                  <a:srgbClr val="F0E6C3"/>
                </a:solidFill>
              </a:rPr>
              <a:t>:  </a:t>
            </a:r>
            <a:r>
              <a:rPr lang="en-US" sz="2600" b="1" dirty="0" smtClean="0">
                <a:solidFill>
                  <a:srgbClr val="F0E6C3"/>
                </a:solidFill>
              </a:rPr>
              <a:t>Create a </a:t>
            </a:r>
            <a:r>
              <a:rPr lang="en-US" sz="2600" b="1" dirty="0">
                <a:solidFill>
                  <a:srgbClr val="F0E6C3"/>
                </a:solidFill>
              </a:rPr>
              <a:t>high-level wilderness stewardship office </a:t>
            </a:r>
            <a:r>
              <a:rPr lang="en-US" sz="2600" b="1" dirty="0" smtClean="0">
                <a:solidFill>
                  <a:srgbClr val="F0E6C3"/>
                </a:solidFill>
              </a:rPr>
              <a:t>by </a:t>
            </a:r>
            <a:r>
              <a:rPr lang="en-US" sz="2600" b="1" dirty="0">
                <a:solidFill>
                  <a:srgbClr val="F0E6C3"/>
                </a:solidFill>
              </a:rPr>
              <a:t>presidential or secretarial </a:t>
            </a:r>
            <a:r>
              <a:rPr lang="en-US" sz="2600" b="1" dirty="0" smtClean="0">
                <a:solidFill>
                  <a:srgbClr val="F0E6C3"/>
                </a:solidFill>
              </a:rPr>
              <a:t>order</a:t>
            </a:r>
          </a:p>
          <a:p>
            <a:pPr marL="800100" lvl="1" indent="-342900">
              <a:spcBef>
                <a:spcPts val="600"/>
              </a:spcBef>
              <a:buFont typeface="Arial"/>
              <a:buChar char="•"/>
            </a:pPr>
            <a:r>
              <a:rPr lang="en-US" sz="2400" dirty="0" smtClean="0">
                <a:solidFill>
                  <a:srgbClr val="F0E6C3"/>
                </a:solidFill>
              </a:rPr>
              <a:t>Synthesize policies across the agencies</a:t>
            </a:r>
            <a:endParaRPr lang="en-US" sz="2400" dirty="0">
              <a:solidFill>
                <a:srgbClr val="F0E6C3"/>
              </a:solidFill>
            </a:endParaRPr>
          </a:p>
          <a:p>
            <a:pPr marL="800100" lvl="1" indent="-342900">
              <a:spcBef>
                <a:spcPts val="600"/>
              </a:spcBef>
              <a:buFont typeface="Arial"/>
              <a:buChar char="•"/>
            </a:pPr>
            <a:r>
              <a:rPr lang="en-US" sz="2400" dirty="0">
                <a:solidFill>
                  <a:srgbClr val="F0E6C3"/>
                </a:solidFill>
              </a:rPr>
              <a:t>O</a:t>
            </a:r>
            <a:r>
              <a:rPr lang="en-US" sz="2400" dirty="0" smtClean="0">
                <a:solidFill>
                  <a:srgbClr val="F0E6C3"/>
                </a:solidFill>
              </a:rPr>
              <a:t>versee resolution </a:t>
            </a:r>
            <a:r>
              <a:rPr lang="en-US" sz="2400" dirty="0">
                <a:solidFill>
                  <a:srgbClr val="F0E6C3"/>
                </a:solidFill>
              </a:rPr>
              <a:t>of system-wide </a:t>
            </a:r>
            <a:r>
              <a:rPr lang="en-US" sz="2400" dirty="0" smtClean="0">
                <a:solidFill>
                  <a:srgbClr val="F0E6C3"/>
                </a:solidFill>
              </a:rPr>
              <a:t>conflicts</a:t>
            </a:r>
            <a:endParaRPr lang="en-US" sz="2400" dirty="0">
              <a:solidFill>
                <a:srgbClr val="F0E6C3"/>
              </a:solidFill>
            </a:endParaRPr>
          </a:p>
          <a:p>
            <a:pPr marL="800100" lvl="1" indent="-342900">
              <a:spcBef>
                <a:spcPts val="600"/>
              </a:spcBef>
              <a:buFont typeface="Arial"/>
              <a:buChar char="•"/>
            </a:pPr>
            <a:r>
              <a:rPr lang="en-US" sz="2400" dirty="0">
                <a:solidFill>
                  <a:srgbClr val="F0E6C3"/>
                </a:solidFill>
              </a:rPr>
              <a:t>S</a:t>
            </a:r>
            <a:r>
              <a:rPr lang="en-US" sz="2400" dirty="0" smtClean="0">
                <a:solidFill>
                  <a:srgbClr val="F0E6C3"/>
                </a:solidFill>
              </a:rPr>
              <a:t>olidify </a:t>
            </a:r>
            <a:r>
              <a:rPr lang="en-US" sz="2400" dirty="0">
                <a:solidFill>
                  <a:srgbClr val="F0E6C3"/>
                </a:solidFill>
              </a:rPr>
              <a:t>the preservation commitment of all </a:t>
            </a:r>
            <a:r>
              <a:rPr lang="en-US" sz="2400" dirty="0" smtClean="0">
                <a:solidFill>
                  <a:srgbClr val="F0E6C3"/>
                </a:solidFill>
              </a:rPr>
              <a:t>agencies </a:t>
            </a:r>
            <a:endParaRPr lang="en-US" sz="2400" dirty="0">
              <a:solidFill>
                <a:srgbClr val="F0E6C3"/>
              </a:solidFill>
            </a:endParaRPr>
          </a:p>
        </p:txBody>
      </p:sp>
    </p:spTree>
    <p:extLst>
      <p:ext uri="{BB962C8B-B14F-4D97-AF65-F5344CB8AC3E}">
        <p14:creationId xmlns:p14="http://schemas.microsoft.com/office/powerpoint/2010/main" val="39024007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fade">
                                      <p:cBhvr>
                                        <p:cTn id="7" dur="1000"/>
                                        <p:tgtEl>
                                          <p:spTgt spid="4">
                                            <p:txEl>
                                              <p:pRg st="4" end="4"/>
                                            </p:txEl>
                                          </p:spTgt>
                                        </p:tgtEl>
                                      </p:cBhvr>
                                    </p:animEffect>
                                    <p:anim calcmode="lin" valueType="num">
                                      <p:cBhvr>
                                        <p:cTn id="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
                                            <p:txEl>
                                              <p:pRg st="4" end="4"/>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xEl>
                                              <p:pRg st="4" end="4"/>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animEffect transition="in" filter="fade">
                                      <p:cBhvr>
                                        <p:cTn id="13" dur="1000"/>
                                        <p:tgtEl>
                                          <p:spTgt spid="4">
                                            <p:txEl>
                                              <p:pRg st="5" end="5"/>
                                            </p:txEl>
                                          </p:spTgt>
                                        </p:tgtEl>
                                      </p:cBhvr>
                                    </p:animEffect>
                                    <p:anim calcmode="lin" valueType="num">
                                      <p:cBhvr>
                                        <p:cTn id="14"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4">
                                            <p:txEl>
                                              <p:pRg st="5" end="5"/>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
                                            <p:txEl>
                                              <p:pRg st="5" end="5"/>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fade">
                                      <p:cBhvr>
                                        <p:cTn id="19" dur="1000"/>
                                        <p:tgtEl>
                                          <p:spTgt spid="4">
                                            <p:txEl>
                                              <p:pRg st="6" end="6"/>
                                            </p:txEl>
                                          </p:spTgt>
                                        </p:tgtEl>
                                      </p:cBhvr>
                                    </p:animEffect>
                                    <p:anim calcmode="lin" valueType="num">
                                      <p:cBhvr>
                                        <p:cTn id="20"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4">
                                            <p:txEl>
                                              <p:pRg st="6" end="6"/>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
                                            <p:txEl>
                                              <p:pRg st="6" end="6"/>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animEffect transition="in" filter="fade">
                                      <p:cBhvr>
                                        <p:cTn id="25" dur="1000"/>
                                        <p:tgtEl>
                                          <p:spTgt spid="4">
                                            <p:txEl>
                                              <p:pRg st="7" end="7"/>
                                            </p:txEl>
                                          </p:spTgt>
                                        </p:tgtEl>
                                      </p:cBhvr>
                                    </p:animEffect>
                                    <p:anim calcmode="lin" valueType="num">
                                      <p:cBhvr>
                                        <p:cTn id="26"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4">
                                            <p:txEl>
                                              <p:pRg st="7" end="7"/>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4">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5" Type="http://schemas.openxmlformats.org/officeDocument/2006/relationships/image" Target="../media/image5.jpeg"/><Relationship Id="rId4" Type="http://schemas.openxmlformats.org/officeDocument/2006/relationships/image" Target="../media/image4.jpeg"/></Relationships>
</file>

<file path=ppt/theme/theme1.xml><?xml version="1.0" encoding="utf-8"?>
<a:theme xmlns:a="http://schemas.openxmlformats.org/drawingml/2006/main" name="Habitat">
  <a:themeElements>
    <a:clrScheme name="Habitat">
      <a:dk1>
        <a:sysClr val="windowText" lastClr="000000"/>
      </a:dk1>
      <a:lt1>
        <a:sysClr val="window" lastClr="FFFFFF"/>
      </a:lt1>
      <a:dk2>
        <a:srgbClr val="194431"/>
      </a:dk2>
      <a:lt2>
        <a:srgbClr val="F0E6C3"/>
      </a:lt2>
      <a:accent1>
        <a:srgbClr val="F8C000"/>
      </a:accent1>
      <a:accent2>
        <a:srgbClr val="F88600"/>
      </a:accent2>
      <a:accent3>
        <a:srgbClr val="F83500"/>
      </a:accent3>
      <a:accent4>
        <a:srgbClr val="8B723D"/>
      </a:accent4>
      <a:accent5>
        <a:srgbClr val="818B3D"/>
      </a:accent5>
      <a:accent6>
        <a:srgbClr val="586215"/>
      </a:accent6>
      <a:hlink>
        <a:srgbClr val="FF621D"/>
      </a:hlink>
      <a:folHlink>
        <a:srgbClr val="F3D260"/>
      </a:folHlink>
    </a:clrScheme>
    <a:fontScheme name="Habitat">
      <a:majorFont>
        <a:latin typeface="Book Antiqua"/>
        <a:ea typeface=""/>
        <a:cs typeface=""/>
        <a:font script="Jpan" typeface="ＭＳ 明朝"/>
      </a:majorFont>
      <a:minorFont>
        <a:latin typeface="Book Antiqua"/>
        <a:ea typeface=""/>
        <a:cs typeface=""/>
        <a:font script="Jpan" typeface="ＭＳ 明朝"/>
      </a:minorFont>
    </a:fontScheme>
    <a:fmtScheme name="Habitat">
      <a:fillStyleLst>
        <a:solidFill>
          <a:schemeClr val="phClr"/>
        </a:solidFill>
        <a:blipFill rotWithShape="1">
          <a:blip xmlns:r="http://schemas.openxmlformats.org/officeDocument/2006/relationships" r:embed="rId1">
            <a:duotone>
              <a:schemeClr val="phClr">
                <a:shade val="10000"/>
                <a:satMod val="130000"/>
              </a:schemeClr>
              <a:schemeClr val="phClr">
                <a:satMod val="275000"/>
              </a:schemeClr>
            </a:duotone>
          </a:blip>
          <a:tile tx="0" ty="0" sx="40000" sy="40000" flip="none" algn="tl"/>
        </a:blipFill>
        <a:blipFill rotWithShape="1">
          <a:blip xmlns:r="http://schemas.openxmlformats.org/officeDocument/2006/relationships" r:embed="rId2">
            <a:duotone>
              <a:schemeClr val="phClr">
                <a:shade val="40000"/>
                <a:satMod val="130000"/>
              </a:schemeClr>
              <a:schemeClr val="phClr">
                <a:satMod val="275000"/>
              </a:schemeClr>
            </a:duotone>
          </a:blip>
          <a:stretch/>
        </a:blipFill>
      </a:fillStyleLst>
      <a:lnStyleLst>
        <a:ln w="12700" cap="flat" cmpd="sng" algn="ctr">
          <a:solidFill>
            <a:schemeClr val="phClr">
              <a:shade val="90000"/>
              <a:satMod val="105000"/>
            </a:schemeClr>
          </a:solidFill>
          <a:prstDash val="solid"/>
        </a:ln>
        <a:ln w="25400" cap="flat" cmpd="sng" algn="ctr">
          <a:solidFill>
            <a:schemeClr val="phClr">
              <a:shade val="80000"/>
            </a:schemeClr>
          </a:solidFill>
          <a:prstDash val="solid"/>
        </a:ln>
        <a:ln w="25400" cap="flat" cmpd="sng" algn="ctr">
          <a:solidFill>
            <a:schemeClr val="phClr">
              <a:shade val="70000"/>
            </a:schemeClr>
          </a:solidFill>
          <a:prstDash val="solid"/>
        </a:ln>
      </a:lnStyleLst>
      <a:effectStyleLst>
        <a:effectStyle>
          <a:effectLst/>
        </a:effectStyle>
        <a:effectStyle>
          <a:effectLst>
            <a:outerShdw blurRad="88900" dir="4200000" sx="105000" sy="105000" algn="t" rotWithShape="0">
              <a:srgbClr val="000000">
                <a:alpha val="40000"/>
              </a:srgbClr>
            </a:outerShdw>
          </a:effectLst>
        </a:effectStyle>
        <a:effectStyle>
          <a:effectLst>
            <a:innerShdw blurRad="76200" dist="25400" dir="13200000">
              <a:srgbClr val="000000">
                <a:alpha val="80000"/>
              </a:srgbClr>
            </a:innerShdw>
          </a:effectLst>
          <a:scene3d>
            <a:camera prst="orthographicFront">
              <a:rot lat="0" lon="0" rev="0"/>
            </a:camera>
            <a:lightRig rig="balanced" dir="t">
              <a:rot lat="0" lon="0" rev="19800000"/>
            </a:lightRig>
          </a:scene3d>
          <a:sp3d prstMaterial="softEdge">
            <a:bevelT w="0" h="0"/>
          </a:sp3d>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Habitat.thmx</Template>
  <TotalTime>256</TotalTime>
  <Words>1540</Words>
  <Application>Microsoft Office PowerPoint</Application>
  <PresentationFormat>On-screen Show (4:3)</PresentationFormat>
  <Paragraphs>141</Paragraphs>
  <Slides>13</Slides>
  <Notes>9</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Habitat</vt:lpstr>
      <vt:lpstr>Wilderness Management  in National Parks &amp;  Wildlife Refuges</vt:lpstr>
      <vt:lpstr>Legal Framework:  Conservation . . . Plus</vt:lpstr>
      <vt:lpstr>Institutional Setting</vt:lpstr>
      <vt:lpstr>Physical Setting</vt:lpstr>
      <vt:lpstr>Wilderness Act </vt:lpstr>
      <vt:lpstr>§ 4(c):  No Commercial Enterprise: Both Agencies Blow It</vt:lpstr>
      <vt:lpstr>§ 4(c):  No Commercial Enterprise: NPS Steps Up</vt:lpstr>
      <vt:lpstr>PowerPoint Presentation</vt:lpstr>
      <vt:lpstr>PowerPoint Presentation</vt:lpstr>
      <vt:lpstr>Except necessary “measures required in emergencies” </vt:lpstr>
      <vt:lpstr>4(c): “Necessary Minimum Requirements of Wilderness Admin.”</vt:lpstr>
      <vt:lpstr>Scorecard</vt:lpstr>
      <vt:lpstr>Improvements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Wilderness Management  in National Parks &amp;  Wildlife Refuges</dc:title>
  <dc:creator>Sandi Zellmer</dc:creator>
  <cp:lastModifiedBy>admin</cp:lastModifiedBy>
  <cp:revision>38</cp:revision>
  <dcterms:created xsi:type="dcterms:W3CDTF">2014-04-09T21:44:54Z</dcterms:created>
  <dcterms:modified xsi:type="dcterms:W3CDTF">2014-04-16T23:38:40Z</dcterms:modified>
</cp:coreProperties>
</file>