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2" r:id="rId3"/>
    <p:sldId id="260" r:id="rId4"/>
    <p:sldId id="261" r:id="rId5"/>
    <p:sldId id="262" r:id="rId6"/>
    <p:sldId id="263" r:id="rId7"/>
    <p:sldId id="257" r:id="rId8"/>
    <p:sldId id="259" r:id="rId9"/>
    <p:sldId id="264" r:id="rId10"/>
    <p:sldId id="271" r:id="rId11"/>
    <p:sldId id="270" r:id="rId12"/>
    <p:sldId id="265" r:id="rId13"/>
    <p:sldId id="266" r:id="rId14"/>
    <p:sldId id="267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3" d="100"/>
          <a:sy n="83" d="100"/>
        </p:scale>
        <p:origin x="-776" y="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38C8CCD-55F7-7D4A-8204-35DFD634EA4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850B1F7-4D24-3E45-A208-1C680D45442E}" type="datetimeFigureOut">
              <a:rPr lang="en-US" smtClean="0"/>
              <a:t>4/10/2015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Fencing in and Fencing Out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Dan Farber</a:t>
            </a:r>
          </a:p>
          <a:p>
            <a:r>
              <a:rPr lang="en-US" dirty="0" smtClean="0"/>
              <a:t>Public Trust Conference</a:t>
            </a:r>
          </a:p>
          <a:p>
            <a:r>
              <a:rPr lang="en-US" dirty="0" smtClean="0"/>
              <a:t>April 10,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23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Case of Duality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We think of cap-and-trade and the public trust as being very different.</a:t>
            </a:r>
          </a:p>
          <a:p>
            <a:r>
              <a:rPr lang="en-US" sz="2800" dirty="0" smtClean="0"/>
              <a:t>Cap and trade is the epitomizes the economic approach.</a:t>
            </a:r>
          </a:p>
          <a:p>
            <a:r>
              <a:rPr lang="en-US" sz="2800" dirty="0" smtClean="0"/>
              <a:t>The public trust epitomizes the environmentalist approach.</a:t>
            </a:r>
          </a:p>
          <a:p>
            <a:r>
              <a:rPr lang="en-US" sz="2800" dirty="0" smtClean="0"/>
              <a:t>But I’d like to suggest that they might have more in common than we think.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5287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Trust: The Paradigm of Fencing Out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The public trust doctrine designates certain areas as protected – most notably, navigable waters.</a:t>
            </a:r>
          </a:p>
          <a:p>
            <a:r>
              <a:rPr lang="en-US" sz="3600" dirty="0" smtClean="0"/>
              <a:t>It prevents use of those areas, essentially fencing them off as public property and establishing a gatekeeper to control their use.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32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“Fencing Out”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Conservation easements, fencing uses out of designated areas.</a:t>
            </a:r>
          </a:p>
          <a:p>
            <a:r>
              <a:rPr lang="en-US" sz="3200" dirty="0" smtClean="0"/>
              <a:t>In-stream flow protections.</a:t>
            </a:r>
          </a:p>
          <a:p>
            <a:r>
              <a:rPr lang="en-US" sz="3200" dirty="0" smtClean="0"/>
              <a:t>Habitat conservation plans.</a:t>
            </a:r>
          </a:p>
          <a:p>
            <a:r>
              <a:rPr lang="en-US" sz="3200" dirty="0" smtClean="0"/>
              <a:t>Federal reserved water rights.</a:t>
            </a:r>
          </a:p>
          <a:p>
            <a:r>
              <a:rPr lang="en-US" sz="3200" dirty="0" smtClean="0"/>
              <a:t>Federal navigational servitude.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08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ETS: The Paradigm “Fencing In”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The “cap” establishes a limit on the allowable use of the resource by private parties.</a:t>
            </a:r>
          </a:p>
          <a:p>
            <a:r>
              <a:rPr lang="en-US" sz="3600" dirty="0" smtClean="0"/>
              <a:t>Emitters can reallocate use between themselves</a:t>
            </a:r>
            <a:r>
              <a:rPr lang="en-US" sz="3600" i="1" dirty="0" smtClean="0"/>
              <a:t> inside </a:t>
            </a:r>
            <a:r>
              <a:rPr lang="en-US" sz="3600" dirty="0" smtClean="0"/>
              <a:t>the cap, but they’re not allowed outside the cap.</a:t>
            </a:r>
          </a:p>
        </p:txBody>
      </p:sp>
    </p:spTree>
    <p:extLst>
      <p:ext uri="{BB962C8B-B14F-4D97-AF65-F5344CB8AC3E}">
        <p14:creationId xmlns:p14="http://schemas.microsoft.com/office/powerpoint/2010/main" val="304318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“Fencing In”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400" dirty="0" smtClean="0"/>
              <a:t>Section 402 permits put individual caps on water pollution sources.</a:t>
            </a:r>
          </a:p>
          <a:p>
            <a:r>
              <a:rPr lang="en-US" sz="3400" dirty="0" smtClean="0"/>
              <a:t>Fishing quotas play a similar role (and are sometimes tradable).</a:t>
            </a:r>
          </a:p>
          <a:p>
            <a:r>
              <a:rPr lang="en-US" sz="3400" dirty="0" smtClean="0"/>
              <a:t>State implementation plans cap emissions on a state-wide basis.</a:t>
            </a:r>
          </a:p>
        </p:txBody>
      </p:sp>
    </p:spTree>
    <p:extLst>
      <p:ext uri="{BB962C8B-B14F-4D97-AF65-F5344CB8AC3E}">
        <p14:creationId xmlns:p14="http://schemas.microsoft.com/office/powerpoint/2010/main" val="139232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Simple Insight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Every fence has two sides! 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 l="17965" r="1796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7557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Alternate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Fencing separates two areas.  So we can think of it in two ways:</a:t>
            </a:r>
          </a:p>
          <a:p>
            <a:r>
              <a:rPr lang="en-US" sz="3200" dirty="0" smtClean="0"/>
              <a:t>As </a:t>
            </a:r>
            <a:r>
              <a:rPr lang="en-US" sz="3200" i="1" dirty="0" smtClean="0"/>
              <a:t>fencing</a:t>
            </a:r>
            <a:r>
              <a:rPr lang="en-US" sz="3200" b="1" i="1" dirty="0" smtClean="0"/>
              <a:t> in </a:t>
            </a:r>
            <a:r>
              <a:rPr lang="en-US" sz="3200" dirty="0" smtClean="0"/>
              <a:t>those on one side of the fence.. </a:t>
            </a:r>
            <a:r>
              <a:rPr lang="en-US" sz="3200" dirty="0"/>
              <a:t>.</a:t>
            </a:r>
            <a:endParaRPr lang="en-US" sz="3200" dirty="0" smtClean="0"/>
          </a:p>
          <a:p>
            <a:r>
              <a:rPr lang="en-US" sz="3200" dirty="0" smtClean="0"/>
              <a:t>Or as </a:t>
            </a:r>
            <a:r>
              <a:rPr lang="en-US" sz="3200" i="1" dirty="0" smtClean="0"/>
              <a:t>fencing </a:t>
            </a:r>
            <a:r>
              <a:rPr lang="en-US" sz="3200" b="1" i="1" dirty="0" smtClean="0"/>
              <a:t>out</a:t>
            </a:r>
            <a:r>
              <a:rPr lang="en-US" sz="3200" i="1" dirty="0" smtClean="0"/>
              <a:t> </a:t>
            </a:r>
            <a:r>
              <a:rPr lang="en-US" sz="3200" dirty="0" smtClean="0"/>
              <a:t>those on the other side.</a:t>
            </a:r>
          </a:p>
          <a:p>
            <a:r>
              <a:rPr lang="en-US" sz="3200" dirty="0" smtClean="0"/>
              <a:t>For this reason, “fencing in” and “fencing out” are complementary strategies.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21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Looking Across the Fence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We can view each of these devices in reverse.</a:t>
            </a:r>
          </a:p>
          <a:p>
            <a:r>
              <a:rPr lang="en-US" sz="3200" dirty="0" smtClean="0"/>
              <a:t>The public trust doctrine fences people </a:t>
            </a:r>
            <a:r>
              <a:rPr lang="en-US" sz="3200" i="1" dirty="0" smtClean="0"/>
              <a:t>into</a:t>
            </a:r>
            <a:r>
              <a:rPr lang="en-US" sz="3200" dirty="0" smtClean="0"/>
              <a:t> the private domain.</a:t>
            </a:r>
          </a:p>
          <a:p>
            <a:r>
              <a:rPr lang="en-US" sz="3200" dirty="0" smtClean="0"/>
              <a:t>Cap and trade fences emitters </a:t>
            </a:r>
            <a:r>
              <a:rPr lang="en-US" sz="3200" i="1" dirty="0" smtClean="0"/>
              <a:t>out </a:t>
            </a:r>
            <a:r>
              <a:rPr lang="en-US" sz="3200" dirty="0" smtClean="0"/>
              <a:t>of using the resource above the cap.  In effect, a domain is reserved to the public.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95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Public/Private Boundary </a:t>
            </a:r>
            <a:r>
              <a:rPr lang="en-US" sz="4000" i="1" dirty="0"/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Public 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Zone:</a:t>
            </a:r>
            <a:endParaRPr 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114300" indent="0" algn="ctr">
              <a:buNone/>
            </a:pP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Private  Appropriation</a:t>
            </a:r>
            <a:endParaRPr 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114300" indent="0" algn="ctr">
              <a:buNone/>
            </a:pPr>
            <a:endParaRPr lang="en-US" dirty="0"/>
          </a:p>
          <a:p>
            <a:pPr marL="114300" indent="0" algn="ctr">
              <a:buNone/>
            </a:pPr>
            <a:endParaRPr lang="en-US" b="1" dirty="0" smtClean="0"/>
          </a:p>
          <a:p>
            <a:pPr marL="114300" indent="0" algn="ctr">
              <a:buNone/>
            </a:pPr>
            <a:r>
              <a:rPr lang="en-US" b="1" dirty="0" smtClean="0"/>
              <a:t>------------------------------</a:t>
            </a:r>
            <a:r>
              <a:rPr lang="en-US" sz="2800" b="1" dirty="0" smtClean="0">
                <a:solidFill>
                  <a:srgbClr val="FF0000"/>
                </a:solidFill>
              </a:rPr>
              <a:t>Ordinary High Tide</a:t>
            </a:r>
            <a:r>
              <a:rPr lang="en-US" b="1" dirty="0" smtClean="0"/>
              <a:t>-------------------------------</a:t>
            </a:r>
          </a:p>
          <a:p>
            <a:pPr marL="114300" indent="0" algn="ctr">
              <a:buNone/>
            </a:pPr>
            <a:endParaRPr lang="en-US" dirty="0"/>
          </a:p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Private Zone:</a:t>
            </a:r>
          </a:p>
          <a:p>
            <a:pPr marL="114300" indent="0" algn="ctr">
              <a:buNone/>
            </a:pP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Governed by Market</a:t>
            </a:r>
          </a:p>
        </p:txBody>
      </p:sp>
    </p:spTree>
    <p:extLst>
      <p:ext uri="{BB962C8B-B14F-4D97-AF65-F5344CB8AC3E}">
        <p14:creationId xmlns:p14="http://schemas.microsoft.com/office/powerpoint/2010/main" val="3192909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Public/Private Boundary </a:t>
            </a:r>
            <a:r>
              <a:rPr lang="en-US" sz="4000" i="1" dirty="0" smtClean="0"/>
              <a:t>2</a:t>
            </a:r>
            <a:endParaRPr lang="en-US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Public Zone:</a:t>
            </a:r>
          </a:p>
          <a:p>
            <a:pPr marL="114300" indent="0" algn="ctr">
              <a:buNone/>
            </a:pP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Private Appropriation</a:t>
            </a:r>
            <a:endParaRPr 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b="1" dirty="0" smtClean="0"/>
              <a:t>------------------------------------</a:t>
            </a:r>
            <a:r>
              <a:rPr lang="en-US" sz="2800" b="1" dirty="0" smtClean="0">
                <a:solidFill>
                  <a:srgbClr val="FF0000"/>
                </a:solidFill>
              </a:rPr>
              <a:t>The Cap</a:t>
            </a:r>
            <a:r>
              <a:rPr lang="en-US" b="1" dirty="0" smtClean="0"/>
              <a:t>-------------------------------------</a:t>
            </a:r>
          </a:p>
          <a:p>
            <a:pPr marL="114300" indent="0" algn="ctr">
              <a:buNone/>
            </a:pPr>
            <a:endParaRPr lang="en-US" dirty="0"/>
          </a:p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Private Zone:</a:t>
            </a:r>
          </a:p>
          <a:p>
            <a:pPr marL="114300" indent="0" algn="ctr">
              <a:buNone/>
            </a:pP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Governed by Market</a:t>
            </a:r>
          </a:p>
        </p:txBody>
      </p:sp>
    </p:spTree>
    <p:extLst>
      <p:ext uri="{BB962C8B-B14F-4D97-AF65-F5344CB8AC3E}">
        <p14:creationId xmlns:p14="http://schemas.microsoft.com/office/powerpoint/2010/main" val="4073351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Difference in Perspective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As we have seen, fencing in and fencing out are functionally similar – every fence does both of those things.</a:t>
            </a:r>
          </a:p>
          <a:p>
            <a:r>
              <a:rPr lang="en-US" sz="3200" dirty="0" smtClean="0"/>
              <a:t>So why do we see them differently? Mostly because of historically based background assumptions.</a:t>
            </a:r>
          </a:p>
        </p:txBody>
      </p:sp>
    </p:spTree>
    <p:extLst>
      <p:ext uri="{BB962C8B-B14F-4D97-AF65-F5344CB8AC3E}">
        <p14:creationId xmlns:p14="http://schemas.microsoft.com/office/powerpoint/2010/main" val="250902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Role of Background Assumptions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We assume people </a:t>
            </a:r>
            <a:r>
              <a:rPr lang="en-US" sz="3200" dirty="0"/>
              <a:t>are entitled to unlimited use of their </a:t>
            </a:r>
            <a:r>
              <a:rPr lang="en-US" sz="3200" dirty="0" smtClean="0"/>
              <a:t>own property</a:t>
            </a:r>
            <a:r>
              <a:rPr lang="en-US" sz="3200" dirty="0"/>
              <a:t>, so we see regulation as fencing them </a:t>
            </a:r>
            <a:r>
              <a:rPr lang="en-US" sz="3200" dirty="0" smtClean="0"/>
              <a:t>in.</a:t>
            </a:r>
            <a:endParaRPr lang="en-US" sz="3200" dirty="0"/>
          </a:p>
          <a:p>
            <a:r>
              <a:rPr lang="en-US" sz="3200" dirty="0"/>
              <a:t>But we think of certain domains as </a:t>
            </a:r>
            <a:r>
              <a:rPr lang="en-US" sz="3200" dirty="0" smtClean="0"/>
              <a:t>public</a:t>
            </a:r>
            <a:r>
              <a:rPr lang="en-US" sz="3200" dirty="0"/>
              <a:t>, so we view </a:t>
            </a:r>
            <a:r>
              <a:rPr lang="en-US" sz="3200" dirty="0" smtClean="0"/>
              <a:t>doctrines like public trust as protecting those domains from private parties. </a:t>
            </a:r>
          </a:p>
          <a:p>
            <a:r>
              <a:rPr lang="en-US" sz="3200" dirty="0" smtClean="0"/>
              <a:t>But in reality these may just be two sides of the same coin.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45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Take-Away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771" y="1600200"/>
            <a:ext cx="7620000" cy="4800600"/>
          </a:xfrm>
        </p:spPr>
        <p:txBody>
          <a:bodyPr>
            <a:noAutofit/>
          </a:bodyPr>
          <a:lstStyle/>
          <a:p>
            <a:r>
              <a:rPr lang="en-US" sz="2600" dirty="0" smtClean="0"/>
              <a:t>The </a:t>
            </a:r>
            <a:r>
              <a:rPr lang="en-US" sz="2600" b="1" dirty="0" smtClean="0"/>
              <a:t>public trust doctrine </a:t>
            </a:r>
            <a:r>
              <a:rPr lang="en-US" sz="2600" dirty="0" smtClean="0"/>
              <a:t>is a form of regulation, and hence need to consider conflicting values (which Sax certainly knew).</a:t>
            </a:r>
          </a:p>
          <a:p>
            <a:r>
              <a:rPr lang="en-US" sz="2600" b="1" dirty="0" smtClean="0"/>
              <a:t>Regulations</a:t>
            </a:r>
            <a:r>
              <a:rPr lang="en-US" sz="2600" dirty="0" smtClean="0"/>
              <a:t> reserve part of a resource for the public’s benefit. Cap and trade in effect establishes public ownership of the remaining resource above the cap.</a:t>
            </a:r>
          </a:p>
          <a:p>
            <a:endParaRPr lang="en-US" sz="2600" dirty="0" smtClean="0"/>
          </a:p>
          <a:p>
            <a:pPr marL="114300" indent="0">
              <a:buNone/>
            </a:pPr>
            <a:r>
              <a:rPr lang="en-US" sz="2800" dirty="0" smtClean="0"/>
              <a:t>In short, there’s a regulatory aspect to “property” and a property aspect to “regulation.”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8289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82562"/>
          </a:xfrm>
        </p:spPr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934" y="0"/>
            <a:ext cx="92899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12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Expo">
      <a:dk1>
        <a:sysClr val="windowText" lastClr="000000"/>
      </a:dk1>
      <a:lt1>
        <a:sysClr val="window" lastClr="FFFFFF"/>
      </a:lt1>
      <a:dk2>
        <a:srgbClr val="263B86"/>
      </a:dk2>
      <a:lt2>
        <a:srgbClr val="76B6F2"/>
      </a:lt2>
      <a:accent1>
        <a:srgbClr val="FBC01E"/>
      </a:accent1>
      <a:accent2>
        <a:srgbClr val="EFE1A2"/>
      </a:accent2>
      <a:accent3>
        <a:srgbClr val="FA8716"/>
      </a:accent3>
      <a:accent4>
        <a:srgbClr val="BE0204"/>
      </a:accent4>
      <a:accent5>
        <a:srgbClr val="640F10"/>
      </a:accent5>
      <a:accent6>
        <a:srgbClr val="7E13E3"/>
      </a:accent6>
      <a:hlink>
        <a:srgbClr val="D2D200"/>
      </a:hlink>
      <a:folHlink>
        <a:srgbClr val="D0B9F8"/>
      </a:folHlink>
    </a:clrScheme>
    <a:fontScheme name="Adj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154</TotalTime>
  <Words>562</Words>
  <Application>Microsoft Office PowerPoint</Application>
  <PresentationFormat>On-screen Show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Default Theme</vt:lpstr>
      <vt:lpstr>Fencing in and Fencing Out</vt:lpstr>
      <vt:lpstr>A Case of Duality</vt:lpstr>
      <vt:lpstr>Public Trust: The Paradigm of Fencing Out</vt:lpstr>
      <vt:lpstr>Other “Fencing Out” Devices</vt:lpstr>
      <vt:lpstr>ETS: The Paradigm “Fencing In” Strategy</vt:lpstr>
      <vt:lpstr>Other “Fencing In” Strategies</vt:lpstr>
      <vt:lpstr>A Simple Insight</vt:lpstr>
      <vt:lpstr>Alternate Strategies</vt:lpstr>
      <vt:lpstr>Looking Across the Fence</vt:lpstr>
      <vt:lpstr>Public/Private Boundary 1</vt:lpstr>
      <vt:lpstr>Public/Private Boundary 2</vt:lpstr>
      <vt:lpstr>A Difference in Perspective</vt:lpstr>
      <vt:lpstr>The Role of Background Assumptions</vt:lpstr>
      <vt:lpstr>Take-Away Points</vt:lpstr>
      <vt:lpstr>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Fencing in and Fencing Out</dc:title>
  <dc:creator>Daniel Farber</dc:creator>
  <cp:lastModifiedBy>admin</cp:lastModifiedBy>
  <cp:revision>15</cp:revision>
  <dcterms:created xsi:type="dcterms:W3CDTF">2015-03-24T17:21:46Z</dcterms:created>
  <dcterms:modified xsi:type="dcterms:W3CDTF">2015-04-10T16:03:14Z</dcterms:modified>
</cp:coreProperties>
</file>