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8" r:id="rId2"/>
    <p:sldId id="266" r:id="rId3"/>
    <p:sldId id="259" r:id="rId4"/>
    <p:sldId id="268" r:id="rId5"/>
    <p:sldId id="269" r:id="rId6"/>
    <p:sldId id="262" r:id="rId7"/>
    <p:sldId id="263" r:id="rId8"/>
    <p:sldId id="264" r:id="rId9"/>
    <p:sldId id="265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9" d="100"/>
          <a:sy n="109" d="100"/>
        </p:scale>
        <p:origin x="-128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9CA5C4-2056-5D44-BD0E-9B1AD08F6E21}" type="datetimeFigureOut">
              <a:rPr lang="en-US" smtClean="0"/>
              <a:t>1/28/19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4B159E-3E5F-E343-9BAA-E84F9A8328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9501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7EBA2-8E23-5C44-BA5E-2F65362BD06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1393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7EBA2-8E23-5C44-BA5E-2F65362BD06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1393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7EBA2-8E23-5C44-BA5E-2F65362BD06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1393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7EBA2-8E23-5C44-BA5E-2F65362BD06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1393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7EBA2-8E23-5C44-BA5E-2F65362BD06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1393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7EBA2-8E23-5C44-BA5E-2F65362BD06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1393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7EBA2-8E23-5C44-BA5E-2F65362BD06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1393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7EBA2-8E23-5C44-BA5E-2F65362BD06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1393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7EBA2-8E23-5C44-BA5E-2F65362BD06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1393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7EBA2-8E23-5C44-BA5E-2F65362BD06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1393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AF356-1C5E-6748-8A33-001E61AFC6A5}" type="datetimeFigureOut">
              <a:rPr lang="en-US" smtClean="0"/>
              <a:t>1/28/19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B9221-6322-EB42-9278-32A71DA7CE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52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AF356-1C5E-6748-8A33-001E61AFC6A5}" type="datetimeFigureOut">
              <a:rPr lang="en-US" smtClean="0"/>
              <a:t>1/28/19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B9221-6322-EB42-9278-32A71DA7CE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25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AF356-1C5E-6748-8A33-001E61AFC6A5}" type="datetimeFigureOut">
              <a:rPr lang="en-US" smtClean="0"/>
              <a:t>1/28/19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B9221-6322-EB42-9278-32A71DA7CE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406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AF356-1C5E-6748-8A33-001E61AFC6A5}" type="datetimeFigureOut">
              <a:rPr lang="en-US" smtClean="0"/>
              <a:t>1/28/19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B9221-6322-EB42-9278-32A71DA7CE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298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AF356-1C5E-6748-8A33-001E61AFC6A5}" type="datetimeFigureOut">
              <a:rPr lang="en-US" smtClean="0"/>
              <a:t>1/28/19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B9221-6322-EB42-9278-32A71DA7CE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03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AF356-1C5E-6748-8A33-001E61AFC6A5}" type="datetimeFigureOut">
              <a:rPr lang="en-US" smtClean="0"/>
              <a:t>1/28/19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B9221-6322-EB42-9278-32A71DA7CE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711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AF356-1C5E-6748-8A33-001E61AFC6A5}" type="datetimeFigureOut">
              <a:rPr lang="en-US" smtClean="0"/>
              <a:t>1/28/19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B9221-6322-EB42-9278-32A71DA7CE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810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AF356-1C5E-6748-8A33-001E61AFC6A5}" type="datetimeFigureOut">
              <a:rPr lang="en-US" smtClean="0"/>
              <a:t>1/28/19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B9221-6322-EB42-9278-32A71DA7CE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007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AF356-1C5E-6748-8A33-001E61AFC6A5}" type="datetimeFigureOut">
              <a:rPr lang="en-US" smtClean="0"/>
              <a:t>1/28/19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B9221-6322-EB42-9278-32A71DA7CE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003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AF356-1C5E-6748-8A33-001E61AFC6A5}" type="datetimeFigureOut">
              <a:rPr lang="en-US" smtClean="0"/>
              <a:t>1/28/19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B9221-6322-EB42-9278-32A71DA7CE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364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AF356-1C5E-6748-8A33-001E61AFC6A5}" type="datetimeFigureOut">
              <a:rPr lang="en-US" smtClean="0"/>
              <a:t>1/28/19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B9221-6322-EB42-9278-32A71DA7CE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146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0AF356-1C5E-6748-8A33-001E61AFC6A5}" type="datetimeFigureOut">
              <a:rPr lang="en-US" smtClean="0"/>
              <a:t>1/28/19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7B9221-6322-EB42-9278-32A71DA7CE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301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Helvetica Neue Light"/>
                <a:cs typeface="Helvetica Neue Light"/>
              </a:rPr>
              <a:t>SUCCESSFUL PURPA IMPLEMENTATION IN OREGON: </a:t>
            </a:r>
            <a:b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Helvetica Neue Light"/>
                <a:cs typeface="Helvetica Neue Light"/>
              </a:rPr>
            </a:br>
            <a:r>
              <a:rPr lang="en-US" sz="4000" dirty="0" smtClean="0">
                <a:solidFill>
                  <a:schemeClr val="accent5">
                    <a:lumMod val="50000"/>
                  </a:schemeClr>
                </a:solidFill>
                <a:latin typeface="Helvetica Neue Light"/>
                <a:cs typeface="Helvetica Neue Light"/>
              </a:rPr>
              <a:t>THE BIG PICTURE</a:t>
            </a:r>
            <a:endParaRPr lang="en-US" sz="4000" dirty="0">
              <a:solidFill>
                <a:schemeClr val="accent5">
                  <a:lumMod val="50000"/>
                </a:schemeClr>
              </a:solidFill>
              <a:latin typeface="Helvetica Neue Light"/>
              <a:cs typeface="Helvetica Neue Light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725358"/>
            <a:ext cx="8048847" cy="4400805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2400" dirty="0" smtClean="0">
                <a:latin typeface="Helvetica Neue"/>
                <a:cs typeface="Helvetica Neue"/>
              </a:rPr>
              <a:t>We should build the best, most efficient renewable energy projects we can bring to market.</a:t>
            </a:r>
          </a:p>
          <a:p>
            <a:pPr>
              <a:lnSpc>
                <a:spcPct val="120000"/>
              </a:lnSpc>
            </a:pPr>
            <a:r>
              <a:rPr lang="en-US" sz="2000" dirty="0" smtClean="0">
                <a:solidFill>
                  <a:srgbClr val="000000"/>
                </a:solidFill>
                <a:latin typeface="Helvetica Neue Light"/>
                <a:cs typeface="Helvetica Neue Light"/>
              </a:rPr>
              <a:t>Technology and experience are pushing continual improvements in renewable energy production and efficiency. PURPA policy should encourage and capture these advancements and promote production and efficiency gains.</a:t>
            </a:r>
          </a:p>
          <a:p>
            <a:pPr>
              <a:lnSpc>
                <a:spcPct val="120000"/>
              </a:lnSpc>
            </a:pPr>
            <a:r>
              <a:rPr lang="en-US" sz="2000" dirty="0" smtClean="0">
                <a:solidFill>
                  <a:srgbClr val="000000"/>
                </a:solidFill>
                <a:latin typeface="Helvetica Neue Light"/>
                <a:cs typeface="Helvetica Neue Light"/>
              </a:rPr>
              <a:t>PURPA implementation should</a:t>
            </a:r>
            <a:r>
              <a:rPr lang="en-US" sz="2000" dirty="0">
                <a:solidFill>
                  <a:srgbClr val="000000"/>
                </a:solidFill>
                <a:latin typeface="Helvetica Neue Light"/>
                <a:cs typeface="Helvetica Neue Light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Helvetica Neue Light"/>
                <a:cs typeface="Helvetica Neue Light"/>
              </a:rPr>
              <a:t>aim to reduce barriers that drive up costs and result in inefficient use of land and system resources.</a:t>
            </a:r>
          </a:p>
          <a:p>
            <a:pPr marL="514350" indent="-514350">
              <a:buFont typeface="+mj-lt"/>
              <a:buAutoNum type="arabicPeriod" startAt="2"/>
            </a:pPr>
            <a:endParaRPr lang="en-US" dirty="0" smtClean="0">
              <a:latin typeface="Helvetica Neue"/>
              <a:cs typeface="Helvetica Neue"/>
            </a:endParaRPr>
          </a:p>
          <a:p>
            <a:pPr lvl="2"/>
            <a:endParaRPr lang="en-US" dirty="0">
              <a:latin typeface="Helvetica Neue"/>
              <a:cs typeface="Helvetica Neue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C5C321B-9903-3F4D-BFF4-8052B6BC8662}" type="slidenum">
              <a:rPr lang="en-US" smtClean="0"/>
              <a:t>1</a:t>
            </a:fld>
            <a:endParaRPr lang="en-US"/>
          </a:p>
        </p:txBody>
      </p:sp>
      <p:pic>
        <p:nvPicPr>
          <p:cNvPr id="3" name="Picture 2" descr="GEI logo 2018.jp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04" y="5958506"/>
            <a:ext cx="2590800" cy="762969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457200" y="1417638"/>
            <a:ext cx="8229600" cy="0"/>
          </a:xfrm>
          <a:prstGeom prst="line">
            <a:avLst/>
          </a:prstGeom>
          <a:ln>
            <a:solidFill>
              <a:schemeClr val="accent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73385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Helvetica Neue Light"/>
                <a:cs typeface="Helvetica Neue Light"/>
              </a:rPr>
              <a:t>SUCCESSFUL PURPA IMPLEMENTATION IN OREGON: KEY CHARACTERISTICS</a:t>
            </a:r>
            <a:endParaRPr lang="en-US" sz="2800" dirty="0">
              <a:solidFill>
                <a:schemeClr val="accent5">
                  <a:lumMod val="50000"/>
                </a:schemeClr>
              </a:solidFill>
              <a:latin typeface="Helvetica Neue Light"/>
              <a:cs typeface="Helvetica Neue Light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3400" dirty="0" smtClean="0">
                <a:latin typeface="Helvetica Neue"/>
                <a:cs typeface="Helvetica Neue"/>
              </a:rPr>
              <a:t>Thoughtful rules </a:t>
            </a:r>
            <a:r>
              <a:rPr lang="en-US" sz="3400" dirty="0">
                <a:latin typeface="Helvetica Neue"/>
                <a:cs typeface="Helvetica Neue"/>
              </a:rPr>
              <a:t>and practices </a:t>
            </a:r>
            <a:r>
              <a:rPr lang="en-US" sz="3400" dirty="0" smtClean="0">
                <a:latin typeface="Helvetica Neue"/>
                <a:cs typeface="Helvetica Neue"/>
              </a:rPr>
              <a:t>designed to fulfill PURPA’s objectives, promote efficiency, and improve transmission access</a:t>
            </a:r>
          </a:p>
          <a:p>
            <a:pPr>
              <a:lnSpc>
                <a:spcPct val="120000"/>
              </a:lnSpc>
            </a:pPr>
            <a:r>
              <a:rPr lang="en-US" dirty="0" smtClean="0">
                <a:latin typeface="Helvetica Neue Light"/>
                <a:cs typeface="Helvetica Neue Light"/>
              </a:rPr>
              <a:t>PURPA’s goals under ORS 758.515 </a:t>
            </a:r>
          </a:p>
          <a:p>
            <a:pPr lvl="1">
              <a:lnSpc>
                <a:spcPct val="120000"/>
              </a:lnSpc>
            </a:pPr>
            <a:r>
              <a:rPr lang="en-US" dirty="0" smtClean="0">
                <a:latin typeface="Helvetica Neue Light"/>
                <a:cs typeface="Helvetica Neue Light"/>
              </a:rPr>
              <a:t>Promote </a:t>
            </a:r>
            <a:r>
              <a:rPr lang="en-US" dirty="0">
                <a:latin typeface="Helvetica Neue Light"/>
                <a:cs typeface="Helvetica Neue Light"/>
              </a:rPr>
              <a:t>the development of a diverse array of permanently sustainable energy </a:t>
            </a:r>
            <a:r>
              <a:rPr lang="en-US" dirty="0" smtClean="0">
                <a:latin typeface="Helvetica Neue Light"/>
                <a:cs typeface="Helvetica Neue Light"/>
              </a:rPr>
              <a:t>resources using </a:t>
            </a:r>
            <a:r>
              <a:rPr lang="en-US" dirty="0">
                <a:latin typeface="Helvetica Neue Light"/>
                <a:cs typeface="Helvetica Neue Light"/>
              </a:rPr>
              <a:t>the public and private sectors to the highest degree possible</a:t>
            </a:r>
            <a:r>
              <a:rPr lang="en-US" dirty="0" smtClean="0">
                <a:latin typeface="Helvetica Neue Light"/>
                <a:cs typeface="Helvetica Neue Light"/>
              </a:rPr>
              <a:t>;</a:t>
            </a:r>
          </a:p>
          <a:p>
            <a:pPr lvl="1">
              <a:lnSpc>
                <a:spcPct val="120000"/>
              </a:lnSpc>
            </a:pPr>
            <a:r>
              <a:rPr lang="en-US" dirty="0" smtClean="0">
                <a:latin typeface="Helvetica Neue Light"/>
                <a:cs typeface="Helvetica Neue Light"/>
              </a:rPr>
              <a:t>Ensure that rates are just and reasonable to electricity consumers and qualifying facilities, and in the public interest [paraphrased];</a:t>
            </a:r>
          </a:p>
          <a:p>
            <a:pPr lvl="1">
              <a:lnSpc>
                <a:spcPct val="120000"/>
              </a:lnSpc>
            </a:pPr>
            <a:r>
              <a:rPr lang="en-US" dirty="0" smtClean="0">
                <a:latin typeface="Helvetica Neue Light"/>
                <a:cs typeface="Helvetica Neue Light"/>
              </a:rPr>
              <a:t>Increase </a:t>
            </a:r>
            <a:r>
              <a:rPr lang="en-US" dirty="0">
                <a:latin typeface="Helvetica Neue Light"/>
                <a:cs typeface="Helvetica Neue Light"/>
              </a:rPr>
              <a:t>the marketability of electric energy produced by qualifying facilities </a:t>
            </a:r>
            <a:r>
              <a:rPr lang="en-US" dirty="0" smtClean="0">
                <a:latin typeface="Helvetica Neue Light"/>
                <a:cs typeface="Helvetica Neue Light"/>
              </a:rPr>
              <a:t>located throughout </a:t>
            </a:r>
            <a:r>
              <a:rPr lang="en-US" dirty="0">
                <a:latin typeface="Helvetica Neue Light"/>
                <a:cs typeface="Helvetica Neue Light"/>
              </a:rPr>
              <a:t>the state for the benefit of Oregon’s citizens; and</a:t>
            </a:r>
          </a:p>
          <a:p>
            <a:pPr lvl="1">
              <a:lnSpc>
                <a:spcPct val="120000"/>
              </a:lnSpc>
            </a:pPr>
            <a:r>
              <a:rPr lang="en-US" dirty="0" smtClean="0">
                <a:latin typeface="Helvetica Neue Light"/>
                <a:cs typeface="Helvetica Neue Light"/>
              </a:rPr>
              <a:t>Create </a:t>
            </a:r>
            <a:r>
              <a:rPr lang="en-US" dirty="0">
                <a:latin typeface="Helvetica Neue Light"/>
                <a:cs typeface="Helvetica Neue Light"/>
              </a:rPr>
              <a:t>a settled and uniform institutional climate for the qualifying facilities in </a:t>
            </a:r>
            <a:r>
              <a:rPr lang="en-US" dirty="0" smtClean="0">
                <a:latin typeface="Helvetica Neue Light"/>
                <a:cs typeface="Helvetica Neue Light"/>
              </a:rPr>
              <a:t>Oregon.</a:t>
            </a:r>
          </a:p>
          <a:p>
            <a:pPr>
              <a:lnSpc>
                <a:spcPct val="120000"/>
              </a:lnSpc>
            </a:pPr>
            <a:r>
              <a:rPr lang="en-US" dirty="0" smtClean="0">
                <a:latin typeface="Helvetica Neue Light"/>
                <a:cs typeface="Helvetica Neue Light"/>
              </a:rPr>
              <a:t>The Oregon PUC has focused primarily on the second goal, often based on incorrect assertions/implicit assumptions that QF contracts are not in the utilities’ (and thus ratepayers’) interest</a:t>
            </a:r>
          </a:p>
          <a:p>
            <a:pPr>
              <a:lnSpc>
                <a:spcPct val="120000"/>
              </a:lnSpc>
            </a:pPr>
            <a:r>
              <a:rPr lang="en-US" dirty="0" smtClean="0">
                <a:latin typeface="Helvetica Neue Light"/>
                <a:cs typeface="Helvetica Neue Light"/>
              </a:rPr>
              <a:t>Future PURPA implementation should consider all four goals equally</a:t>
            </a:r>
          </a:p>
          <a:p>
            <a:pPr marL="514350" indent="-514350">
              <a:buFont typeface="+mj-lt"/>
              <a:buAutoNum type="arabicPeriod" startAt="2"/>
            </a:pPr>
            <a:endParaRPr lang="en-US" dirty="0" smtClean="0">
              <a:latin typeface="Helvetica Neue"/>
              <a:cs typeface="Helvetica Neue"/>
            </a:endParaRPr>
          </a:p>
          <a:p>
            <a:pPr lvl="2"/>
            <a:endParaRPr lang="en-US" dirty="0">
              <a:latin typeface="Helvetica Neue"/>
              <a:cs typeface="Helvetica Neue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C5C321B-9903-3F4D-BFF4-8052B6BC8662}" type="slidenum">
              <a:rPr lang="en-US" smtClean="0"/>
              <a:t>2</a:t>
            </a:fld>
            <a:endParaRPr lang="en-US"/>
          </a:p>
        </p:txBody>
      </p:sp>
      <p:pic>
        <p:nvPicPr>
          <p:cNvPr id="3" name="Picture 2" descr="GEI logo 2018.jp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04" y="5958506"/>
            <a:ext cx="2590800" cy="762969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457200" y="1417638"/>
            <a:ext cx="8229600" cy="0"/>
          </a:xfrm>
          <a:prstGeom prst="line">
            <a:avLst/>
          </a:prstGeom>
          <a:ln>
            <a:solidFill>
              <a:schemeClr val="accent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3651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Helvetica Neue Light"/>
                <a:cs typeface="Helvetica Neue Light"/>
              </a:rPr>
              <a:t>SUCCESSFUL PURPA IMPLEMENTATION IN OREGON: KEY CHARACTERISTICS</a:t>
            </a:r>
            <a:endParaRPr lang="en-US" sz="2800" dirty="0">
              <a:solidFill>
                <a:schemeClr val="accent5">
                  <a:lumMod val="50000"/>
                </a:schemeClr>
              </a:solidFill>
              <a:latin typeface="Helvetica Neue Light"/>
              <a:cs typeface="Helvetica Neue Light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lvl="2" indent="0">
              <a:lnSpc>
                <a:spcPct val="120000"/>
              </a:lnSpc>
              <a:buNone/>
            </a:pPr>
            <a:r>
              <a:rPr lang="en-US" sz="2600" dirty="0" smtClean="0">
                <a:latin typeface="Helvetica Neue"/>
                <a:cs typeface="Helvetica Neue"/>
              </a:rPr>
              <a:t>ORS § 758.515 Goal: “Increase the marketability of electric energy produced by QFs located throughout the state for the benefit of </a:t>
            </a:r>
            <a:r>
              <a:rPr lang="en-US" sz="2600" u="sng" dirty="0" smtClean="0">
                <a:latin typeface="Helvetica Neue"/>
                <a:cs typeface="Helvetica Neue"/>
              </a:rPr>
              <a:t>Oregon’s citizens</a:t>
            </a:r>
            <a:r>
              <a:rPr lang="en-US" sz="2600" dirty="0" smtClean="0">
                <a:latin typeface="Helvetica Neue"/>
                <a:cs typeface="Helvetica Neue"/>
              </a:rPr>
              <a:t>” (emphasis added) </a:t>
            </a:r>
          </a:p>
          <a:p>
            <a:pPr>
              <a:lnSpc>
                <a:spcPct val="120000"/>
              </a:lnSpc>
            </a:pPr>
            <a:r>
              <a:rPr lang="en-US" sz="2200" dirty="0" smtClean="0">
                <a:latin typeface="Helvetica Neue Light"/>
                <a:cs typeface="Helvetica Neue Light"/>
              </a:rPr>
              <a:t>Recent Green Energy Institute (GEI) study: renewable energy projects generated </a:t>
            </a:r>
            <a:r>
              <a:rPr lang="en-US" sz="2200" dirty="0" smtClean="0">
                <a:solidFill>
                  <a:srgbClr val="000000"/>
                </a:solidFill>
                <a:latin typeface="Helvetica Neue"/>
                <a:cs typeface="Helvetica Neue"/>
              </a:rPr>
              <a:t>$32 million </a:t>
            </a:r>
            <a:r>
              <a:rPr lang="en-US" sz="2200" dirty="0" smtClean="0">
                <a:latin typeface="Helvetica Neue Light"/>
                <a:cs typeface="Helvetica Neue Light"/>
              </a:rPr>
              <a:t>in direct tax revenue in 2017-2018 tax year; </a:t>
            </a:r>
            <a:r>
              <a:rPr lang="en-US" sz="2200" dirty="0" smtClean="0">
                <a:latin typeface="Helvetica Neue"/>
                <a:cs typeface="Helvetica Neue"/>
              </a:rPr>
              <a:t>$120 million </a:t>
            </a:r>
            <a:r>
              <a:rPr lang="en-US" sz="2200" dirty="0" smtClean="0">
                <a:latin typeface="Helvetica Neue Light"/>
                <a:cs typeface="Helvetica Neue Light"/>
              </a:rPr>
              <a:t>since 2014; mostly in rural counties, for benefit of Oregon’s citizens. </a:t>
            </a:r>
          </a:p>
          <a:p>
            <a:pPr lvl="2">
              <a:lnSpc>
                <a:spcPct val="120000"/>
              </a:lnSpc>
            </a:pPr>
            <a:r>
              <a:rPr lang="en-US" sz="1700" dirty="0" smtClean="0">
                <a:latin typeface="Helvetica Neue Light"/>
                <a:cs typeface="Helvetica Neue Light"/>
              </a:rPr>
              <a:t>see </a:t>
            </a:r>
            <a:r>
              <a:rPr lang="en-US" sz="1700" dirty="0" smtClean="0">
                <a:solidFill>
                  <a:schemeClr val="accent1">
                    <a:lumMod val="50000"/>
                  </a:schemeClr>
                </a:solidFill>
                <a:latin typeface="Helvetica Neue Light"/>
                <a:cs typeface="Helvetica Neue Light"/>
              </a:rPr>
              <a:t>https://law.lclark.edu/live/files/27438-renewable-energy-public-revenue</a:t>
            </a:r>
          </a:p>
          <a:p>
            <a:pPr>
              <a:lnSpc>
                <a:spcPct val="120000"/>
              </a:lnSpc>
            </a:pPr>
            <a:r>
              <a:rPr lang="en-US" sz="2200" dirty="0" smtClean="0">
                <a:latin typeface="Helvetica Neue Light"/>
                <a:cs typeface="Helvetica Neue Light"/>
              </a:rPr>
              <a:t>Encouraging efficient renewable QF development in Oregon benefits Oregon citizens</a:t>
            </a:r>
            <a:endParaRPr lang="en-US" sz="2200" dirty="0" smtClean="0">
              <a:latin typeface="Helvetica Neue"/>
              <a:cs typeface="Helvetica Neue"/>
            </a:endParaRPr>
          </a:p>
          <a:p>
            <a:pPr lvl="2"/>
            <a:endParaRPr lang="en-US" dirty="0">
              <a:latin typeface="Helvetica Neue"/>
              <a:cs typeface="Helvetica Neue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C5C321B-9903-3F4D-BFF4-8052B6BC8662}" type="slidenum">
              <a:rPr lang="en-US" smtClean="0"/>
              <a:t>3</a:t>
            </a:fld>
            <a:endParaRPr lang="en-US"/>
          </a:p>
        </p:txBody>
      </p:sp>
      <p:pic>
        <p:nvPicPr>
          <p:cNvPr id="3" name="Picture 2" descr="GEI logo 2018.jp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04" y="5958506"/>
            <a:ext cx="2590800" cy="762969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457200" y="1417638"/>
            <a:ext cx="8229600" cy="0"/>
          </a:xfrm>
          <a:prstGeom prst="line">
            <a:avLst/>
          </a:prstGeom>
          <a:ln>
            <a:solidFill>
              <a:schemeClr val="accent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80874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Helvetica Neue Light"/>
                <a:cs typeface="Helvetica Neue Light"/>
              </a:rPr>
              <a:t>IMPLEMENTATION ISSUE #1: INCENTIVIZE EFFICIENT DEVELOPMENT AND INNOVATION</a:t>
            </a:r>
            <a:endParaRPr lang="en-US" dirty="0">
              <a:solidFill>
                <a:schemeClr val="accent5">
                  <a:lumMod val="50000"/>
                </a:schemeClr>
              </a:solidFill>
              <a:latin typeface="Helvetica Neue Light"/>
              <a:cs typeface="Helvetica Neue Light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432543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Helvetica Neue"/>
                <a:cs typeface="Helvetica Neue"/>
              </a:rPr>
              <a:t>Effective PURPA implementation requires exchanges of accurate information, candor, prompt response times, and an attitude of collaboration </a:t>
            </a:r>
          </a:p>
          <a:p>
            <a:pPr>
              <a:lnSpc>
                <a:spcPct val="120000"/>
              </a:lnSpc>
            </a:pPr>
            <a:r>
              <a:rPr lang="en-US" dirty="0">
                <a:solidFill>
                  <a:srgbClr val="000000"/>
                </a:solidFill>
                <a:latin typeface="Helvetica Neue Light"/>
                <a:cs typeface="Helvetica Neue Light"/>
              </a:rPr>
              <a:t>PURPA implementation </a:t>
            </a:r>
            <a:r>
              <a:rPr lang="en-US" dirty="0" smtClean="0">
                <a:solidFill>
                  <a:srgbClr val="000000"/>
                </a:solidFill>
                <a:latin typeface="Helvetica Neue Light"/>
                <a:cs typeface="Helvetica Neue Light"/>
              </a:rPr>
              <a:t>should:</a:t>
            </a:r>
            <a:endParaRPr lang="en-US" dirty="0">
              <a:solidFill>
                <a:srgbClr val="000000"/>
              </a:solidFill>
              <a:latin typeface="Helvetica Neue Light"/>
              <a:cs typeface="Helvetica Neue Light"/>
            </a:endParaRPr>
          </a:p>
          <a:p>
            <a:pPr lvl="1">
              <a:lnSpc>
                <a:spcPct val="120000"/>
              </a:lnSpc>
            </a:pPr>
            <a:r>
              <a:rPr lang="en-US" dirty="0" smtClean="0">
                <a:solidFill>
                  <a:srgbClr val="000000"/>
                </a:solidFill>
                <a:latin typeface="Helvetica Neue Light"/>
                <a:cs typeface="Helvetica Neue Light"/>
              </a:rPr>
              <a:t>Decrease incremental and transactional costs for QFs and utilities (and thus ratepayers), </a:t>
            </a:r>
          </a:p>
          <a:p>
            <a:pPr lvl="1">
              <a:lnSpc>
                <a:spcPct val="120000"/>
              </a:lnSpc>
            </a:pPr>
            <a:r>
              <a:rPr lang="en-US" dirty="0" smtClean="0">
                <a:solidFill>
                  <a:srgbClr val="000000"/>
                </a:solidFill>
                <a:latin typeface="Helvetica Neue Light"/>
                <a:cs typeface="Helvetica Neue Light"/>
              </a:rPr>
              <a:t>Result in efficient and strategic land use and transmission infrastructure development</a:t>
            </a:r>
          </a:p>
          <a:p>
            <a:pPr lvl="1">
              <a:lnSpc>
                <a:spcPct val="120000"/>
              </a:lnSpc>
            </a:pPr>
            <a:r>
              <a:rPr lang="en-US" sz="2900" dirty="0" smtClean="0">
                <a:solidFill>
                  <a:srgbClr val="000000"/>
                </a:solidFill>
                <a:latin typeface="Helvetica Neue Light"/>
                <a:cs typeface="Helvetica Neue Light"/>
              </a:rPr>
              <a:t>Encourage efficient designs (e.g., adding DC watts) that could enhance reliability, limit system variability, increase project output during critical times, and lower costs</a:t>
            </a:r>
          </a:p>
          <a:p>
            <a:pPr lvl="1">
              <a:lnSpc>
                <a:spcPct val="120000"/>
              </a:lnSpc>
            </a:pPr>
            <a:r>
              <a:rPr lang="en-US" sz="2900" dirty="0" smtClean="0">
                <a:solidFill>
                  <a:srgbClr val="000000"/>
                </a:solidFill>
                <a:latin typeface="Helvetica Neue Light"/>
                <a:cs typeface="Helvetica Neue Light"/>
              </a:rPr>
              <a:t>Create a “settled and uniform institutional climate” for QFs, </a:t>
            </a:r>
            <a:r>
              <a:rPr lang="en-US" dirty="0" smtClean="0">
                <a:solidFill>
                  <a:srgbClr val="000000"/>
                </a:solidFill>
                <a:latin typeface="Helvetica Neue Light"/>
                <a:cs typeface="Helvetica Neue Light"/>
              </a:rPr>
              <a:t>ORS 758.515</a:t>
            </a:r>
            <a:endParaRPr lang="en-US" dirty="0" smtClean="0">
              <a:solidFill>
                <a:srgbClr val="000000"/>
              </a:solidFill>
              <a:latin typeface="Helvetica Neue"/>
              <a:cs typeface="Helvetica Neue"/>
            </a:endParaRPr>
          </a:p>
          <a:p>
            <a:pPr lvl="2"/>
            <a:endParaRPr lang="en-US" dirty="0">
              <a:latin typeface="Helvetica Neue"/>
              <a:cs typeface="Helvetica Neue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C5C321B-9903-3F4D-BFF4-8052B6BC8662}" type="slidenum">
              <a:rPr lang="en-US" smtClean="0"/>
              <a:t>4</a:t>
            </a:fld>
            <a:endParaRPr lang="en-US"/>
          </a:p>
        </p:txBody>
      </p:sp>
      <p:pic>
        <p:nvPicPr>
          <p:cNvPr id="3" name="Picture 2" descr="GEI logo 2018.jp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04" y="5958506"/>
            <a:ext cx="2590800" cy="762969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457200" y="1417638"/>
            <a:ext cx="8229600" cy="0"/>
          </a:xfrm>
          <a:prstGeom prst="line">
            <a:avLst/>
          </a:prstGeom>
          <a:ln>
            <a:solidFill>
              <a:schemeClr val="accent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71012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Helvetica Neue Light"/>
                <a:cs typeface="Helvetica Neue Light"/>
              </a:rPr>
              <a:t>IMPLEMENTATION ISSUE #1: INCENTIVIZE EFFICIENT DEVELOPMENT AND INNOVATION</a:t>
            </a:r>
            <a:endParaRPr lang="en-US" dirty="0">
              <a:solidFill>
                <a:schemeClr val="accent5">
                  <a:lumMod val="50000"/>
                </a:schemeClr>
              </a:solidFill>
              <a:latin typeface="Helvetica Neue Light"/>
              <a:cs typeface="Helvetica Neue Light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lvl="0" indent="0">
              <a:lnSpc>
                <a:spcPct val="120000"/>
              </a:lnSpc>
              <a:buNone/>
            </a:pPr>
            <a:r>
              <a:rPr lang="en-US" sz="2400" dirty="0" smtClean="0">
                <a:latin typeface="Helvetica Neue"/>
                <a:cs typeface="Helvetica Neue"/>
              </a:rPr>
              <a:t>We need to identify and remove barriers to efficient development and ongoing innovation</a:t>
            </a:r>
          </a:p>
          <a:p>
            <a:pPr>
              <a:lnSpc>
                <a:spcPct val="110000"/>
              </a:lnSpc>
            </a:pPr>
            <a:r>
              <a:rPr lang="en-US" sz="2000" dirty="0" smtClean="0">
                <a:latin typeface="Helvetica Neue Light"/>
                <a:cs typeface="Helvetica Neue Light"/>
              </a:rPr>
              <a:t>Encourage project design changes that improve efficiency (e.g. DC optimization), better use land and existing space, and better use transmission infrastructure</a:t>
            </a:r>
          </a:p>
          <a:p>
            <a:pPr lvl="1">
              <a:lnSpc>
                <a:spcPct val="110000"/>
              </a:lnSpc>
            </a:pPr>
            <a:r>
              <a:rPr lang="en-US" sz="1600" dirty="0" smtClean="0">
                <a:solidFill>
                  <a:srgbClr val="000000"/>
                </a:solidFill>
                <a:latin typeface="Helvetica Neue Light"/>
                <a:cs typeface="Helvetica Neue Light"/>
              </a:rPr>
              <a:t>Utilities attempt to limit </a:t>
            </a:r>
            <a:r>
              <a:rPr lang="en-US" sz="1600" dirty="0" smtClean="0">
                <a:solidFill>
                  <a:srgbClr val="000000"/>
                </a:solidFill>
                <a:latin typeface="Helvetica Neue Light"/>
                <a:cs typeface="Helvetica Neue Light"/>
              </a:rPr>
              <a:t>DC improvements, </a:t>
            </a:r>
            <a:r>
              <a:rPr lang="en-US" sz="1600" dirty="0" smtClean="0">
                <a:solidFill>
                  <a:srgbClr val="000000"/>
                </a:solidFill>
                <a:latin typeface="Helvetica Neue Light"/>
                <a:cs typeface="Helvetica Neue Light"/>
              </a:rPr>
              <a:t>including installation of inverters, batteries, and other equipment that would improve operation and incorporate new technologies</a:t>
            </a:r>
          </a:p>
          <a:p>
            <a:pPr>
              <a:lnSpc>
                <a:spcPct val="110000"/>
              </a:lnSpc>
            </a:pPr>
            <a:r>
              <a:rPr lang="en-US" sz="2000" dirty="0" smtClean="0">
                <a:solidFill>
                  <a:srgbClr val="000000"/>
                </a:solidFill>
                <a:latin typeface="Helvetica Neue Light"/>
                <a:cs typeface="Helvetica Neue Light"/>
              </a:rPr>
              <a:t>Revise capacity caps and other limits that prevent standard contract formation</a:t>
            </a:r>
          </a:p>
          <a:p>
            <a:pPr lvl="1">
              <a:lnSpc>
                <a:spcPct val="110000"/>
              </a:lnSpc>
            </a:pPr>
            <a:r>
              <a:rPr lang="en-US" sz="1600" b="1" dirty="0" smtClean="0">
                <a:solidFill>
                  <a:srgbClr val="000000"/>
                </a:solidFill>
                <a:latin typeface="Helvetica Neue Light"/>
                <a:cs typeface="Helvetica Neue Light"/>
              </a:rPr>
              <a:t>If </a:t>
            </a:r>
            <a:r>
              <a:rPr lang="en-US" sz="1600" b="1" dirty="0">
                <a:solidFill>
                  <a:srgbClr val="000000"/>
                </a:solidFill>
                <a:latin typeface="Helvetica Neue Light"/>
                <a:cs typeface="Helvetica Neue Light"/>
              </a:rPr>
              <a:t>standard contracts/rates are legitimate concerns, address them in a more targeted way</a:t>
            </a:r>
          </a:p>
          <a:p>
            <a:pPr>
              <a:lnSpc>
                <a:spcPct val="110000"/>
              </a:lnSpc>
            </a:pPr>
            <a:r>
              <a:rPr lang="en-US" sz="2000" dirty="0" smtClean="0">
                <a:solidFill>
                  <a:srgbClr val="000000"/>
                </a:solidFill>
                <a:latin typeface="Helvetica Neue Light"/>
                <a:cs typeface="Helvetica Neue Light"/>
              </a:rPr>
              <a:t>Create rules to encourage QFs to incorporate new efficient technologies and improvements</a:t>
            </a:r>
            <a:endParaRPr lang="en-US" dirty="0" smtClean="0">
              <a:solidFill>
                <a:srgbClr val="000000"/>
              </a:solidFill>
              <a:latin typeface="Helvetica Neue"/>
              <a:cs typeface="Helvetica Neue"/>
            </a:endParaRPr>
          </a:p>
          <a:p>
            <a:pPr lvl="2"/>
            <a:endParaRPr lang="en-US" dirty="0">
              <a:latin typeface="Helvetica Neue"/>
              <a:cs typeface="Helvetica Neue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C5C321B-9903-3F4D-BFF4-8052B6BC8662}" type="slidenum">
              <a:rPr lang="en-US" smtClean="0"/>
              <a:t>5</a:t>
            </a:fld>
            <a:endParaRPr lang="en-US"/>
          </a:p>
        </p:txBody>
      </p:sp>
      <p:pic>
        <p:nvPicPr>
          <p:cNvPr id="3" name="Picture 2" descr="GEI logo 2018.jp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04" y="5958506"/>
            <a:ext cx="2590800" cy="762969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457200" y="1417638"/>
            <a:ext cx="8229600" cy="0"/>
          </a:xfrm>
          <a:prstGeom prst="line">
            <a:avLst/>
          </a:prstGeom>
          <a:ln>
            <a:solidFill>
              <a:schemeClr val="accent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00620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Helvetica Neue Light"/>
                <a:cs typeface="Helvetica Neue Light"/>
              </a:rPr>
              <a:t>IMPLEMENTATION ISSUE #2: ENSURE EFFICIENT AND FAIR TRANSMISSION ACCESS</a:t>
            </a:r>
            <a:endParaRPr lang="en-US" dirty="0">
              <a:solidFill>
                <a:schemeClr val="accent5">
                  <a:lumMod val="50000"/>
                </a:schemeClr>
              </a:solidFill>
              <a:latin typeface="Helvetica Neue Light"/>
              <a:cs typeface="Helvetica Neue Light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lnSpc>
                <a:spcPct val="120000"/>
              </a:lnSpc>
              <a:buNone/>
            </a:pPr>
            <a:r>
              <a:rPr lang="en-US" sz="2000" dirty="0" smtClean="0">
                <a:latin typeface="Helvetica Neue"/>
                <a:cs typeface="Helvetica Neue"/>
              </a:rPr>
              <a:t>Rules currently incentivize wasteful use of existing transmission infrastructure, so meeting state energy mandates and needs will require new transmission line development</a:t>
            </a:r>
          </a:p>
          <a:p>
            <a:pPr>
              <a:lnSpc>
                <a:spcPct val="110000"/>
              </a:lnSpc>
            </a:pPr>
            <a:r>
              <a:rPr lang="en-US" sz="2000" dirty="0" smtClean="0">
                <a:latin typeface="Helvetica Neue Light"/>
                <a:cs typeface="Helvetica Neue Light"/>
              </a:rPr>
              <a:t>Consequences:</a:t>
            </a:r>
          </a:p>
          <a:p>
            <a:pPr lvl="1">
              <a:lnSpc>
                <a:spcPct val="110000"/>
              </a:lnSpc>
            </a:pPr>
            <a:r>
              <a:rPr lang="en-US" sz="1800" dirty="0" smtClean="0">
                <a:latin typeface="Helvetica Neue Light"/>
                <a:cs typeface="Helvetica Neue Light"/>
              </a:rPr>
              <a:t>Higher ratepayer costs</a:t>
            </a:r>
          </a:p>
          <a:p>
            <a:pPr lvl="1">
              <a:lnSpc>
                <a:spcPct val="110000"/>
              </a:lnSpc>
            </a:pPr>
            <a:r>
              <a:rPr lang="en-US" sz="1800" dirty="0" smtClean="0">
                <a:latin typeface="Helvetica Neue Light"/>
                <a:cs typeface="Helvetica Neue Light"/>
              </a:rPr>
              <a:t>Land use, property conflicts, delayed transition away from fossil fuels</a:t>
            </a:r>
          </a:p>
          <a:p>
            <a:pPr>
              <a:lnSpc>
                <a:spcPct val="110000"/>
              </a:lnSpc>
            </a:pPr>
            <a:r>
              <a:rPr lang="en-US" sz="2000" dirty="0" smtClean="0">
                <a:latin typeface="Helvetica Neue Light"/>
                <a:cs typeface="Helvetica Neue Light"/>
              </a:rPr>
              <a:t>Examples:</a:t>
            </a:r>
          </a:p>
          <a:p>
            <a:pPr lvl="1">
              <a:lnSpc>
                <a:spcPct val="110000"/>
              </a:lnSpc>
            </a:pPr>
            <a:r>
              <a:rPr lang="en-US" sz="1800" dirty="0" smtClean="0">
                <a:latin typeface="Helvetica Neue Light"/>
                <a:cs typeface="Helvetica Neue Light"/>
              </a:rPr>
              <a:t>Substantial lag times associated with interconnection</a:t>
            </a:r>
          </a:p>
          <a:p>
            <a:pPr lvl="1">
              <a:lnSpc>
                <a:spcPct val="110000"/>
              </a:lnSpc>
            </a:pPr>
            <a:r>
              <a:rPr lang="en-US" sz="1800" dirty="0" smtClean="0">
                <a:latin typeface="Helvetica Neue Light"/>
                <a:cs typeface="Helvetica Neue Light"/>
              </a:rPr>
              <a:t>Transmission costs are disproportionately high for QFs</a:t>
            </a:r>
          </a:p>
          <a:p>
            <a:pPr lvl="1">
              <a:lnSpc>
                <a:spcPct val="110000"/>
              </a:lnSpc>
            </a:pPr>
            <a:r>
              <a:rPr lang="en-US" sz="1800" dirty="0" smtClean="0">
                <a:latin typeface="Helvetica Neue Light"/>
                <a:cs typeface="Helvetica Neue Light"/>
              </a:rPr>
              <a:t>Firm transmission requirements create inefficiency and inequity</a:t>
            </a:r>
            <a:endParaRPr lang="en-US" sz="1800" dirty="0" smtClean="0">
              <a:latin typeface="Helvetica Neue"/>
              <a:cs typeface="Helvetica Neue"/>
            </a:endParaRPr>
          </a:p>
          <a:p>
            <a:pPr lvl="2"/>
            <a:endParaRPr lang="en-US" dirty="0">
              <a:latin typeface="Helvetica Neue"/>
              <a:cs typeface="Helvetica Neue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C5C321B-9903-3F4D-BFF4-8052B6BC8662}" type="slidenum">
              <a:rPr lang="en-US" smtClean="0"/>
              <a:t>6</a:t>
            </a:fld>
            <a:endParaRPr lang="en-US"/>
          </a:p>
        </p:txBody>
      </p:sp>
      <p:pic>
        <p:nvPicPr>
          <p:cNvPr id="3" name="Picture 2" descr="GEI logo 2018.jp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04" y="5958506"/>
            <a:ext cx="2590800" cy="762969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457200" y="1417638"/>
            <a:ext cx="8229600" cy="0"/>
          </a:xfrm>
          <a:prstGeom prst="line">
            <a:avLst/>
          </a:prstGeom>
          <a:ln>
            <a:solidFill>
              <a:schemeClr val="accent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63031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Helvetica Neue Light"/>
                <a:cs typeface="Helvetica Neue Light"/>
              </a:rPr>
              <a:t>IMPLEMENTATION ISSUE #2: ENSURE EFFICIENT AND FAIR TRANSMISSION ACCESS</a:t>
            </a:r>
            <a:endParaRPr lang="en-US" dirty="0">
              <a:solidFill>
                <a:schemeClr val="accent5">
                  <a:lumMod val="50000"/>
                </a:schemeClr>
              </a:solidFill>
              <a:latin typeface="Helvetica Neue Light"/>
              <a:cs typeface="Helvetica Neue Light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lnSpc>
                <a:spcPct val="120000"/>
              </a:lnSpc>
              <a:spcAft>
                <a:spcPts val="1200"/>
              </a:spcAft>
              <a:buNone/>
            </a:pPr>
            <a:r>
              <a:rPr lang="en-US" sz="2400" dirty="0" smtClean="0">
                <a:latin typeface="Helvetica Neue"/>
                <a:cs typeface="Helvetica Neue"/>
              </a:rPr>
              <a:t>Promote efficient use of existing transmission resources by allowing efficient facility design</a:t>
            </a:r>
          </a:p>
          <a:p>
            <a:pPr>
              <a:lnSpc>
                <a:spcPct val="110000"/>
              </a:lnSpc>
            </a:pPr>
            <a:r>
              <a:rPr lang="en-US" sz="2000" dirty="0" smtClean="0">
                <a:latin typeface="Helvetica Neue Light"/>
                <a:cs typeface="Helvetica Neue Light"/>
              </a:rPr>
              <a:t>Allow QFs to add DC watts and design changes to facilities that will increase output, improve reliability, and lower interconnection and transmission costs</a:t>
            </a:r>
          </a:p>
          <a:p>
            <a:pPr>
              <a:lnSpc>
                <a:spcPct val="110000"/>
              </a:lnSpc>
            </a:pPr>
            <a:r>
              <a:rPr lang="en-US" sz="2000" dirty="0" smtClean="0">
                <a:solidFill>
                  <a:srgbClr val="000000"/>
                </a:solidFill>
                <a:latin typeface="Helvetica Neue Light"/>
                <a:cs typeface="Helvetica Neue Light"/>
              </a:rPr>
              <a:t>Encourage QFs to be co-sited with other resources (e.g. solar with wind; solar with hydro) to increase reliability, to increase capacity factors, and to ensure </a:t>
            </a:r>
            <a:r>
              <a:rPr lang="en-US" sz="2000" dirty="0" smtClean="0">
                <a:latin typeface="Helvetica Neue Light"/>
                <a:cs typeface="Helvetica Neue Light"/>
              </a:rPr>
              <a:t>efficiency</a:t>
            </a:r>
          </a:p>
          <a:p>
            <a:pPr lvl="2"/>
            <a:endParaRPr lang="en-US" dirty="0">
              <a:latin typeface="Helvetica Neue"/>
              <a:cs typeface="Helvetica Neue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C5C321B-9903-3F4D-BFF4-8052B6BC8662}" type="slidenum">
              <a:rPr lang="en-US" smtClean="0"/>
              <a:t>7</a:t>
            </a:fld>
            <a:endParaRPr lang="en-US"/>
          </a:p>
        </p:txBody>
      </p:sp>
      <p:pic>
        <p:nvPicPr>
          <p:cNvPr id="3" name="Picture 2" descr="GEI logo 2018.jp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04" y="5958506"/>
            <a:ext cx="2590800" cy="762969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457200" y="1417638"/>
            <a:ext cx="8229600" cy="0"/>
          </a:xfrm>
          <a:prstGeom prst="line">
            <a:avLst/>
          </a:prstGeom>
          <a:ln>
            <a:solidFill>
              <a:schemeClr val="accent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25613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sz="3200" dirty="0" smtClean="0">
                <a:solidFill>
                  <a:schemeClr val="accent5">
                    <a:lumMod val="50000"/>
                  </a:schemeClr>
                </a:solidFill>
                <a:latin typeface="Helvetica Neue Light"/>
                <a:cs typeface="Helvetica Neue Light"/>
              </a:rPr>
              <a:t>IMPLEMENTATION ISSUE #2: ENSURE EFFICIENT AND FAIR TRANSMISSION ACCESS</a:t>
            </a:r>
            <a:endParaRPr lang="en-US" dirty="0">
              <a:solidFill>
                <a:schemeClr val="accent5">
                  <a:lumMod val="50000"/>
                </a:schemeClr>
              </a:solidFill>
              <a:latin typeface="Helvetica Neue Light"/>
              <a:cs typeface="Helvetica Neue Light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lnSpc>
                <a:spcPct val="120000"/>
              </a:lnSpc>
              <a:spcAft>
                <a:spcPts val="1200"/>
              </a:spcAft>
              <a:buNone/>
            </a:pPr>
            <a:r>
              <a:rPr lang="en-US" sz="2400" dirty="0" smtClean="0">
                <a:latin typeface="Helvetica Neue"/>
                <a:cs typeface="Helvetica Neue"/>
              </a:rPr>
              <a:t>Promote efficient use of existing transmission resources  </a:t>
            </a:r>
          </a:p>
          <a:p>
            <a:pPr>
              <a:lnSpc>
                <a:spcPct val="110000"/>
              </a:lnSpc>
            </a:pPr>
            <a:r>
              <a:rPr lang="en-US" sz="2000" dirty="0" smtClean="0">
                <a:latin typeface="Helvetica Neue Light"/>
                <a:cs typeface="Helvetica Neue Light"/>
              </a:rPr>
              <a:t>Ensure flexible transmission access, including intra-hour and incremental (less than full MW-block) scheduling</a:t>
            </a:r>
          </a:p>
          <a:p>
            <a:pPr>
              <a:lnSpc>
                <a:spcPct val="110000"/>
              </a:lnSpc>
            </a:pPr>
            <a:r>
              <a:rPr lang="en-US" sz="2000" dirty="0" smtClean="0">
                <a:latin typeface="Helvetica Neue Light"/>
                <a:cs typeface="Helvetica Neue Light"/>
              </a:rPr>
              <a:t>Initiate an independent assessment of the extent to which firm requirements are creating unnecessary capacity constraints</a:t>
            </a:r>
          </a:p>
          <a:p>
            <a:pPr>
              <a:lnSpc>
                <a:spcPct val="110000"/>
              </a:lnSpc>
            </a:pPr>
            <a:r>
              <a:rPr lang="en-US" sz="2000" dirty="0" smtClean="0">
                <a:latin typeface="Helvetica Neue Light"/>
                <a:cs typeface="Helvetica Neue Light"/>
              </a:rPr>
              <a:t>Require utilities to </a:t>
            </a:r>
            <a:r>
              <a:rPr lang="en-US" sz="2000" dirty="0" smtClean="0">
                <a:solidFill>
                  <a:srgbClr val="000000"/>
                </a:solidFill>
                <a:latin typeface="Helvetica Neue Light"/>
                <a:cs typeface="Helvetica Neue Light"/>
              </a:rPr>
              <a:t>submit reports on </a:t>
            </a:r>
            <a:r>
              <a:rPr lang="en-US" sz="2000" dirty="0" smtClean="0">
                <a:latin typeface="Helvetica Neue Light"/>
                <a:cs typeface="Helvetica Neue Light"/>
              </a:rPr>
              <a:t>available transmission capacity and use</a:t>
            </a:r>
          </a:p>
          <a:p>
            <a:pPr>
              <a:lnSpc>
                <a:spcPct val="110000"/>
              </a:lnSpc>
            </a:pPr>
            <a:r>
              <a:rPr lang="en-US" sz="2000" dirty="0" smtClean="0">
                <a:latin typeface="Helvetica Neue Light"/>
                <a:cs typeface="Helvetica Neue Light"/>
              </a:rPr>
              <a:t>Ensure system upgrade costs are paid through network charges </a:t>
            </a:r>
          </a:p>
          <a:p>
            <a:pPr lvl="2"/>
            <a:endParaRPr lang="en-US" dirty="0">
              <a:latin typeface="Helvetica Neue"/>
              <a:cs typeface="Helvetica Neue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C5C321B-9903-3F4D-BFF4-8052B6BC8662}" type="slidenum">
              <a:rPr lang="en-US" smtClean="0"/>
              <a:t>8</a:t>
            </a:fld>
            <a:endParaRPr lang="en-US"/>
          </a:p>
        </p:txBody>
      </p:sp>
      <p:pic>
        <p:nvPicPr>
          <p:cNvPr id="3" name="Picture 2" descr="GEI logo 2018.jp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04" y="5958506"/>
            <a:ext cx="2590800" cy="762969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457200" y="1417638"/>
            <a:ext cx="8229600" cy="0"/>
          </a:xfrm>
          <a:prstGeom prst="line">
            <a:avLst/>
          </a:prstGeom>
          <a:ln>
            <a:solidFill>
              <a:schemeClr val="accent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58060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Helvetica Neue Light"/>
                <a:cs typeface="Helvetica Neue Light"/>
              </a:rPr>
              <a:t>SUCCESSFUL PURPA IMPLEMENTATION IN OREGON: </a:t>
            </a:r>
            <a:b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Helvetica Neue Light"/>
                <a:cs typeface="Helvetica Neue Light"/>
              </a:rPr>
            </a:br>
            <a:r>
              <a:rPr lang="en-US" sz="4000" dirty="0" smtClean="0">
                <a:solidFill>
                  <a:schemeClr val="accent5">
                    <a:lumMod val="50000"/>
                  </a:schemeClr>
                </a:solidFill>
                <a:latin typeface="Helvetica Neue Light"/>
                <a:cs typeface="Helvetica Neue Light"/>
              </a:rPr>
              <a:t>MOVING FORWARD</a:t>
            </a:r>
            <a:endParaRPr lang="en-US" sz="4000" dirty="0">
              <a:solidFill>
                <a:schemeClr val="accent5">
                  <a:lumMod val="50000"/>
                </a:schemeClr>
              </a:solidFill>
              <a:latin typeface="Helvetica Neue Light"/>
              <a:cs typeface="Helvetica Neue Light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en-US" sz="2400" dirty="0" smtClean="0">
                <a:solidFill>
                  <a:srgbClr val="000000"/>
                </a:solidFill>
                <a:latin typeface="Helvetica Neue Light"/>
                <a:cs typeface="Helvetica Neue Light"/>
              </a:rPr>
              <a:t>Oregon has an opportunity to support ambitious, innovative, efficient renewable energy development in the state.</a:t>
            </a:r>
          </a:p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en-US" sz="2400" dirty="0" smtClean="0">
                <a:solidFill>
                  <a:srgbClr val="000000"/>
                </a:solidFill>
                <a:latin typeface="Helvetica Neue Light"/>
                <a:cs typeface="Helvetica Neue Light"/>
              </a:rPr>
              <a:t>PURPA policies should support cost-competitive development of innovative and efficient renewable energy projects.</a:t>
            </a:r>
          </a:p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en-US" sz="2400" dirty="0" smtClean="0">
                <a:solidFill>
                  <a:srgbClr val="000000"/>
                </a:solidFill>
                <a:latin typeface="Helvetica Neue Light"/>
                <a:cs typeface="Helvetica Neue Light"/>
              </a:rPr>
              <a:t>PURPA implementation should encourage and allow production and efficiency gains and should reduce barriers that drive up development costs and prevent efficient use of existing resources and infrastructure.</a:t>
            </a:r>
            <a:endParaRPr lang="en-US" sz="2400" dirty="0">
              <a:solidFill>
                <a:srgbClr val="000000"/>
              </a:solidFill>
              <a:latin typeface="Helvetica Neue Light"/>
              <a:cs typeface="Helvetica Neue Light"/>
            </a:endParaRPr>
          </a:p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en-US" sz="2400" dirty="0" smtClean="0">
                <a:solidFill>
                  <a:srgbClr val="000000"/>
                </a:solidFill>
                <a:latin typeface="Helvetica Neue Light"/>
                <a:cs typeface="Helvetica Neue Light"/>
              </a:rPr>
              <a:t>The PUC should support strategic, long-term, data-driven, adaptive statewide planning (beyond IRPs) to minimize uncertainty and conflicts, anticipate changes, and facilitate </a:t>
            </a:r>
            <a:r>
              <a:rPr lang="en-US" sz="2400" dirty="0" err="1" smtClean="0">
                <a:solidFill>
                  <a:srgbClr val="000000"/>
                </a:solidFill>
                <a:latin typeface="Helvetica Neue Light"/>
                <a:cs typeface="Helvetica Neue Light"/>
              </a:rPr>
              <a:t>decarbonization</a:t>
            </a:r>
            <a:r>
              <a:rPr lang="en-US" sz="2400" dirty="0" smtClean="0">
                <a:solidFill>
                  <a:srgbClr val="000000"/>
                </a:solidFill>
                <a:latin typeface="Helvetica Neue Light"/>
                <a:cs typeface="Helvetica Neue Light"/>
              </a:rPr>
              <a:t>.</a:t>
            </a:r>
          </a:p>
          <a:p>
            <a:pPr lvl="2"/>
            <a:endParaRPr lang="en-US" dirty="0">
              <a:latin typeface="Helvetica Neue"/>
              <a:cs typeface="Helvetica Neue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C5C321B-9903-3F4D-BFF4-8052B6BC8662}" type="slidenum">
              <a:rPr lang="en-US" smtClean="0"/>
              <a:t>9</a:t>
            </a:fld>
            <a:endParaRPr lang="en-US"/>
          </a:p>
        </p:txBody>
      </p:sp>
      <p:pic>
        <p:nvPicPr>
          <p:cNvPr id="3" name="Picture 2" descr="GEI logo 2018.jp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04" y="5958506"/>
            <a:ext cx="2590800" cy="762969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457200" y="1417638"/>
            <a:ext cx="8229600" cy="0"/>
          </a:xfrm>
          <a:prstGeom prst="line">
            <a:avLst/>
          </a:prstGeom>
          <a:ln>
            <a:solidFill>
              <a:schemeClr val="accent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37451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600" dirty="0" smtClean="0">
                <a:solidFill>
                  <a:schemeClr val="accent5">
                    <a:lumMod val="50000"/>
                  </a:schemeClr>
                </a:solidFill>
                <a:latin typeface="Helvetica Neue Light"/>
                <a:cs typeface="Helvetica Neue Light"/>
              </a:rPr>
              <a:t>CONTACT INFORMATION </a:t>
            </a:r>
            <a:endParaRPr lang="en-US" sz="3600" dirty="0">
              <a:solidFill>
                <a:schemeClr val="accent5">
                  <a:lumMod val="50000"/>
                </a:schemeClr>
              </a:solidFill>
              <a:latin typeface="Helvetica Neue Light"/>
              <a:cs typeface="Helvetica Neue Light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spcAft>
                <a:spcPts val="1200"/>
              </a:spcAft>
              <a:buNone/>
            </a:pPr>
            <a:endParaRPr lang="en-US" sz="2400" dirty="0" smtClean="0">
              <a:latin typeface="Helvetica Neue Light"/>
              <a:cs typeface="Helvetica Neue Light"/>
            </a:endParaRPr>
          </a:p>
          <a:p>
            <a:pPr marL="0" indent="0">
              <a:lnSpc>
                <a:spcPct val="120000"/>
              </a:lnSpc>
              <a:spcAft>
                <a:spcPts val="1200"/>
              </a:spcAft>
              <a:buNone/>
            </a:pPr>
            <a:r>
              <a:rPr lang="en-US" sz="2000" dirty="0" smtClean="0">
                <a:latin typeface="Helvetica Neue Light"/>
                <a:cs typeface="Helvetica Neue Light"/>
              </a:rPr>
              <a:t>For questions or comments, please contact us:</a:t>
            </a:r>
          </a:p>
          <a:p>
            <a:pPr marL="914400" lvl="2" indent="0">
              <a:buNone/>
            </a:pPr>
            <a:endParaRPr lang="en-US" dirty="0">
              <a:latin typeface="Helvetica Neue"/>
              <a:cs typeface="Helvetica Neue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C5C321B-9903-3F4D-BFF4-8052B6BC8662}" type="slidenum">
              <a:rPr lang="en-US" smtClean="0"/>
              <a:t>10</a:t>
            </a:fld>
            <a:endParaRPr lang="en-US"/>
          </a:p>
        </p:txBody>
      </p:sp>
      <p:pic>
        <p:nvPicPr>
          <p:cNvPr id="3" name="Picture 2" descr="GEI logo 2018.jp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04" y="5958506"/>
            <a:ext cx="2590800" cy="762969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457200" y="1417638"/>
            <a:ext cx="8229600" cy="0"/>
          </a:xfrm>
          <a:prstGeom prst="line">
            <a:avLst/>
          </a:prstGeom>
          <a:ln>
            <a:solidFill>
              <a:schemeClr val="accent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055132" y="3078493"/>
            <a:ext cx="357014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Helvetica Neue Medium"/>
                <a:cs typeface="Helvetica Neue Medium"/>
              </a:rPr>
              <a:t>Melissa Powers</a:t>
            </a:r>
          </a:p>
          <a:p>
            <a:r>
              <a:rPr lang="en-US" dirty="0" smtClean="0">
                <a:latin typeface="Helvetica Neue"/>
                <a:cs typeface="Helvetica Neue"/>
              </a:rPr>
              <a:t>Director, Green Energy Institute  Professor of Law, Lewis &amp; Clark Law School</a:t>
            </a:r>
          </a:p>
          <a:p>
            <a:r>
              <a:rPr lang="en-US" dirty="0" smtClean="0">
                <a:latin typeface="Helvetica Neue"/>
                <a:cs typeface="Helvetica Neue"/>
              </a:rPr>
              <a:t>powers@lclark.edu</a:t>
            </a:r>
          </a:p>
          <a:p>
            <a:r>
              <a:rPr lang="en-US" dirty="0" smtClean="0">
                <a:latin typeface="Helvetica Neue"/>
                <a:cs typeface="Helvetica Neue"/>
              </a:rPr>
              <a:t>(503) 768-6727</a:t>
            </a:r>
            <a:endParaRPr lang="en-US" dirty="0">
              <a:latin typeface="Helvetica Neue"/>
              <a:cs typeface="Helvetica Neue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80972" y="3078493"/>
            <a:ext cx="3570143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Helvetica Neue Medium"/>
                <a:cs typeface="Helvetica Neue Medium"/>
              </a:rPr>
              <a:t>Amelia </a:t>
            </a:r>
            <a:r>
              <a:rPr lang="en-US" sz="2000" dirty="0" err="1" smtClean="0">
                <a:latin typeface="Helvetica Neue Medium"/>
                <a:cs typeface="Helvetica Neue Medium"/>
              </a:rPr>
              <a:t>Schlusser</a:t>
            </a:r>
            <a:endParaRPr lang="en-US" sz="2000" dirty="0" smtClean="0">
              <a:latin typeface="Helvetica Neue Medium"/>
              <a:cs typeface="Helvetica Neue Medium"/>
            </a:endParaRPr>
          </a:p>
          <a:p>
            <a:r>
              <a:rPr lang="en-US" dirty="0" smtClean="0">
                <a:latin typeface="Helvetica Neue"/>
                <a:cs typeface="Helvetica Neue"/>
              </a:rPr>
              <a:t>Staff Attorney, Green Energy Institute  </a:t>
            </a:r>
          </a:p>
          <a:p>
            <a:r>
              <a:rPr lang="en-US" dirty="0" err="1" smtClean="0">
                <a:latin typeface="Helvetica Neue"/>
                <a:cs typeface="Helvetica Neue"/>
              </a:rPr>
              <a:t>ars@lclark.edu</a:t>
            </a:r>
            <a:endParaRPr lang="en-US" dirty="0" smtClean="0">
              <a:latin typeface="Helvetica Neue"/>
              <a:cs typeface="Helvetica Neue"/>
            </a:endParaRPr>
          </a:p>
          <a:p>
            <a:r>
              <a:rPr lang="en-US" dirty="0" smtClean="0">
                <a:latin typeface="Helvetica Neue"/>
                <a:cs typeface="Helvetica Neue"/>
              </a:rPr>
              <a:t>(503) 768-6741</a:t>
            </a:r>
            <a:endParaRPr lang="en-US" dirty="0">
              <a:latin typeface="Helvetica Neue"/>
              <a:cs typeface="Helvetica Neue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10829" y="5028141"/>
            <a:ext cx="70477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Helvetica Neue"/>
                <a:cs typeface="Helvetica Neue"/>
              </a:rPr>
              <a:t>Web: https://</a:t>
            </a:r>
            <a:r>
              <a:rPr lang="en-US" dirty="0" err="1" smtClean="0">
                <a:latin typeface="Helvetica Neue"/>
                <a:cs typeface="Helvetica Neue"/>
              </a:rPr>
              <a:t>law.lclark.edu</a:t>
            </a:r>
            <a:r>
              <a:rPr lang="en-US" dirty="0" smtClean="0">
                <a:latin typeface="Helvetica Neue"/>
                <a:cs typeface="Helvetica Neue"/>
              </a:rPr>
              <a:t>/centers/</a:t>
            </a:r>
            <a:r>
              <a:rPr lang="en-US" dirty="0" err="1" smtClean="0">
                <a:latin typeface="Helvetica Neue"/>
                <a:cs typeface="Helvetica Neue"/>
              </a:rPr>
              <a:t>green_energy_institute</a:t>
            </a:r>
            <a:r>
              <a:rPr lang="en-US" dirty="0" smtClean="0">
                <a:latin typeface="Helvetica Neue"/>
                <a:cs typeface="Helvetica Neue"/>
              </a:rPr>
              <a:t>/ </a:t>
            </a:r>
            <a:endParaRPr lang="en-US" dirty="0">
              <a:latin typeface="Helvetica Neue"/>
              <a:cs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5904413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977</Words>
  <Application>Microsoft Macintosh PowerPoint</Application>
  <PresentationFormat>On-screen Show (4:3)</PresentationFormat>
  <Paragraphs>88</Paragraphs>
  <Slides>10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SUCCESSFUL PURPA IMPLEMENTATION IN OREGON:  THE BIG PICTURE</vt:lpstr>
      <vt:lpstr>SUCCESSFUL PURPA IMPLEMENTATION IN OREGON: KEY CHARACTERISTICS</vt:lpstr>
      <vt:lpstr>SUCCESSFUL PURPA IMPLEMENTATION IN OREGON: KEY CHARACTERISTICS</vt:lpstr>
      <vt:lpstr>IMPLEMENTATION ISSUE #1: INCENTIVIZE EFFICIENT DEVELOPMENT AND INNOVATION</vt:lpstr>
      <vt:lpstr>IMPLEMENTATION ISSUE #1: INCENTIVIZE EFFICIENT DEVELOPMENT AND INNOVATION</vt:lpstr>
      <vt:lpstr>IMPLEMENTATION ISSUE #2: ENSURE EFFICIENT AND FAIR TRANSMISSION ACCESS</vt:lpstr>
      <vt:lpstr>IMPLEMENTATION ISSUE #2: ENSURE EFFICIENT AND FAIR TRANSMISSION ACCESS</vt:lpstr>
      <vt:lpstr>IMPLEMENTATION ISSUE #2: ENSURE EFFICIENT AND FAIR TRANSMISSION ACCESS</vt:lpstr>
      <vt:lpstr>SUCCESSFUL PURPA IMPLEMENTATION IN OREGON:  MOVING FORWARD</vt:lpstr>
      <vt:lpstr>CONTACT INFORMATION </vt:lpstr>
    </vt:vector>
  </TitlesOfParts>
  <Company>Green Energy Institute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Successful PURPA Implementation in Oregon: Key Characteristics</dc:title>
  <dc:creator>Amelia</dc:creator>
  <cp:lastModifiedBy>Amelia</cp:lastModifiedBy>
  <cp:revision>36</cp:revision>
  <dcterms:created xsi:type="dcterms:W3CDTF">2019-01-28T17:23:17Z</dcterms:created>
  <dcterms:modified xsi:type="dcterms:W3CDTF">2019-01-28T21:44:20Z</dcterms:modified>
</cp:coreProperties>
</file>