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4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730" y="8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1167ee8029d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1167ee8029d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1167ee8029d_0_1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1167ee8029d_0_1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167ee8029d_0_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167ee8029d_0_1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11ec5c004ff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11ec5c004ff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1ec5c004ff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1ec5c004ff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1234b8f6c3e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1234b8f6c3e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1167ee8029d_0_2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1167ee8029d_0_2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1ec5c004ff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1ec5c004ff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11ec5c004f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11ec5c004f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1ec5c004ff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11ec5c004ff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1167ee8029d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1167ee8029d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11ec5c004ff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11ec5c004ff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11ec5c004ff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11ec5c004ff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11ec5c004ff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11ec5c004ff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11ec5c004ff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11ec5c004ff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11ec5c004ff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11ec5c004ff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11ec5c004ff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11ec5c004ff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123698cb725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123698cb725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1167ee8029d_0_1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1167ee8029d_0_1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11ec5c004ff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11ec5c004ff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1167ee8029d_0_1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1167ee8029d_0_1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1167ee8029d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1167ee8029d_0_2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1167ee8029d_0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1167ee8029d_0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11ec5c004ff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11ec5c004ff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11fa1721cf8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11fa1721cf8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11f8f4a8d6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11f8f4a8d6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11ec5c004ff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11ec5c004ff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11ec5c004ff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11ec5c004ff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127b712aa77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127b712aa77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127b712aa77_1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127b712aa77_1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127b712aa77_1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127b712aa77_1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127b712aa77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127b712aa77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127b712aa77_1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 name="Google Shape;271;g127b712aa77_1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1234b8f6c3e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7" name="Google Shape;277;g1234b8f6c3e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127b712aa77_1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3" name="Google Shape;283;g127b712aa77_1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125c3be7c70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125c3be7c70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125c3be7c70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125c3be7c70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g1220f7c324f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 name="Google Shape;304;g1220f7c324f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125c3be7c70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125c3be7c70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125c3be7c70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125c3be7c70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127b712aa77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2" name="Google Shape;322;g127b712aa77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127b712aa77_1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127b712aa77_1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127b712aa77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127b712aa77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127b712aa77_1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127b712aa77_1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11b7bc51fb4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 name="Google Shape;347;g11b7bc51fb4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11b7bc51fb4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11b7bc51fb4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134975"/>
            <a:ext cx="8520600" cy="205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Celebrating </a:t>
            </a:r>
            <a:endParaRPr/>
          </a:p>
          <a:p>
            <a:pPr marL="0" lvl="0" indent="0" algn="ctr" rtl="0">
              <a:spcBef>
                <a:spcPts val="0"/>
              </a:spcBef>
              <a:spcAft>
                <a:spcPts val="0"/>
              </a:spcAft>
              <a:buNone/>
            </a:pPr>
            <a:r>
              <a:rPr lang="en"/>
              <a:t>50 Years of Doug!</a:t>
            </a:r>
            <a:endParaRPr/>
          </a:p>
        </p:txBody>
      </p:sp>
      <p:pic>
        <p:nvPicPr>
          <p:cNvPr id="55" name="Google Shape;55;p13"/>
          <p:cNvPicPr preferRelativeResize="0"/>
          <p:nvPr/>
        </p:nvPicPr>
        <p:blipFill>
          <a:blip r:embed="rId3">
            <a:alphaModFix/>
          </a:blip>
          <a:stretch>
            <a:fillRect/>
          </a:stretch>
        </p:blipFill>
        <p:spPr>
          <a:xfrm>
            <a:off x="3090977" y="2174700"/>
            <a:ext cx="2858700" cy="1931050"/>
          </a:xfrm>
          <a:prstGeom prst="rect">
            <a:avLst/>
          </a:prstGeom>
          <a:noFill/>
          <a:ln>
            <a:noFill/>
          </a:ln>
        </p:spPr>
      </p:pic>
      <p:sp>
        <p:nvSpPr>
          <p:cNvPr id="56" name="Google Shape;56;p13"/>
          <p:cNvSpPr txBox="1">
            <a:spLocks noGrp="1"/>
          </p:cNvSpPr>
          <p:nvPr>
            <p:ph type="ctrTitle"/>
          </p:nvPr>
        </p:nvSpPr>
        <p:spPr>
          <a:xfrm>
            <a:off x="399600" y="3712125"/>
            <a:ext cx="8520600" cy="1429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SzPts val="990"/>
              <a:buNone/>
            </a:pPr>
            <a:endParaRPr sz="3480"/>
          </a:p>
          <a:p>
            <a:pPr marL="0" lvl="0" indent="0" algn="ctr" rtl="0">
              <a:spcBef>
                <a:spcPts val="0"/>
              </a:spcBef>
              <a:spcAft>
                <a:spcPts val="0"/>
              </a:spcAft>
              <a:buSzPts val="990"/>
              <a:buNone/>
            </a:pPr>
            <a:r>
              <a:rPr lang="en" sz="3480"/>
              <a:t>May 6, 2022</a:t>
            </a:r>
            <a:endParaRPr sz="3480"/>
          </a:p>
        </p:txBody>
      </p:sp>
    </p:spTree>
  </p:cSld>
  <p:clrMapOvr>
    <a:masterClrMapping/>
  </p:clrMapOvr>
  <mc:AlternateContent xmlns:mc="http://schemas.openxmlformats.org/markup-compatibility/2006">
    <mc:Choice xmlns:p14="http://schemas.microsoft.com/office/powerpoint/2010/main" Requires="p14">
      <p:transition spd="slow" p14:dur="15000" advClick="0" advTm="15000"/>
    </mc:Choice>
    <mc:Fallback>
      <p:transition spd="slow" advClick="0" advTm="1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a:blip r:embed="rId3">
            <a:alphaModFix/>
          </a:blip>
          <a:stretch>
            <a:fillRect/>
          </a:stretch>
        </p:blipFill>
        <p:spPr>
          <a:xfrm>
            <a:off x="4439250" y="0"/>
            <a:ext cx="4095150" cy="5143501"/>
          </a:xfrm>
          <a:prstGeom prst="rect">
            <a:avLst/>
          </a:prstGeom>
          <a:noFill/>
          <a:ln>
            <a:noFill/>
          </a:ln>
        </p:spPr>
      </p:pic>
      <p:sp>
        <p:nvSpPr>
          <p:cNvPr id="62" name="Google Shape;62;p14"/>
          <p:cNvSpPr txBox="1">
            <a:spLocks noGrp="1"/>
          </p:cNvSpPr>
          <p:nvPr>
            <p:ph type="ctrTitle"/>
          </p:nvPr>
        </p:nvSpPr>
        <p:spPr>
          <a:xfrm>
            <a:off x="370850" y="795450"/>
            <a:ext cx="4176600" cy="33060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In 1965, professors-to-be Doug Newell and </a:t>
            </a:r>
            <a:endParaRPr sz="2660"/>
          </a:p>
          <a:p>
            <a:pPr marL="0" lvl="0" indent="0" algn="l" rtl="0">
              <a:spcBef>
                <a:spcPts val="0"/>
              </a:spcBef>
              <a:spcAft>
                <a:spcPts val="0"/>
              </a:spcAft>
              <a:buSzPts val="990"/>
              <a:buNone/>
            </a:pPr>
            <a:r>
              <a:rPr lang="en" sz="2660"/>
              <a:t>Bill Williamson smile after finishing law school together at Harvard</a:t>
            </a:r>
            <a:endParaRPr sz="26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5"/>
          <p:cNvPicPr preferRelativeResize="0"/>
          <p:nvPr/>
        </p:nvPicPr>
        <p:blipFill>
          <a:blip r:embed="rId3">
            <a:alphaModFix/>
          </a:blip>
          <a:stretch>
            <a:fillRect/>
          </a:stretch>
        </p:blipFill>
        <p:spPr>
          <a:xfrm>
            <a:off x="4724400" y="71800"/>
            <a:ext cx="4120575" cy="4928224"/>
          </a:xfrm>
          <a:prstGeom prst="rect">
            <a:avLst/>
          </a:prstGeom>
          <a:noFill/>
          <a:ln>
            <a:noFill/>
          </a:ln>
        </p:spPr>
      </p:pic>
      <p:sp>
        <p:nvSpPr>
          <p:cNvPr id="68" name="Google Shape;68;p15"/>
          <p:cNvSpPr txBox="1">
            <a:spLocks noGrp="1"/>
          </p:cNvSpPr>
          <p:nvPr>
            <p:ph type="ctrTitle"/>
          </p:nvPr>
        </p:nvSpPr>
        <p:spPr>
          <a:xfrm>
            <a:off x="889575" y="636900"/>
            <a:ext cx="3834900" cy="33966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Professors </a:t>
            </a:r>
            <a:endParaRPr sz="2660"/>
          </a:p>
          <a:p>
            <a:pPr marL="0" lvl="0" indent="0" algn="l" rtl="0">
              <a:spcBef>
                <a:spcPts val="0"/>
              </a:spcBef>
              <a:spcAft>
                <a:spcPts val="0"/>
              </a:spcAft>
              <a:buSzPts val="990"/>
              <a:buNone/>
            </a:pPr>
            <a:r>
              <a:rPr lang="en" sz="2660"/>
              <a:t>Bill Williamson, </a:t>
            </a:r>
            <a:endParaRPr sz="2660"/>
          </a:p>
          <a:p>
            <a:pPr marL="0" lvl="0" indent="0" algn="l" rtl="0">
              <a:spcBef>
                <a:spcPts val="0"/>
              </a:spcBef>
              <a:spcAft>
                <a:spcPts val="0"/>
              </a:spcAft>
              <a:buSzPts val="990"/>
              <a:buNone/>
            </a:pPr>
            <a:r>
              <a:rPr lang="en" sz="2660"/>
              <a:t>Bernie Vail, and </a:t>
            </a:r>
            <a:endParaRPr sz="2660"/>
          </a:p>
          <a:p>
            <a:pPr marL="0" lvl="0" indent="0" algn="l" rtl="0">
              <a:spcBef>
                <a:spcPts val="0"/>
              </a:spcBef>
              <a:spcAft>
                <a:spcPts val="0"/>
              </a:spcAft>
              <a:buSzPts val="990"/>
              <a:buNone/>
            </a:pPr>
            <a:r>
              <a:rPr lang="en" sz="2660"/>
              <a:t>Doug Newell attend  Commencement in 2001</a:t>
            </a:r>
            <a:endParaRPr sz="26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6"/>
          <p:cNvPicPr preferRelativeResize="0"/>
          <p:nvPr/>
        </p:nvPicPr>
        <p:blipFill>
          <a:blip r:embed="rId3">
            <a:alphaModFix/>
          </a:blip>
          <a:stretch>
            <a:fillRect/>
          </a:stretch>
        </p:blipFill>
        <p:spPr>
          <a:xfrm>
            <a:off x="5962800" y="198225"/>
            <a:ext cx="3193825" cy="4774050"/>
          </a:xfrm>
          <a:prstGeom prst="rect">
            <a:avLst/>
          </a:prstGeom>
          <a:noFill/>
          <a:ln>
            <a:noFill/>
          </a:ln>
        </p:spPr>
      </p:pic>
      <p:pic>
        <p:nvPicPr>
          <p:cNvPr id="74" name="Google Shape;74;p16"/>
          <p:cNvPicPr preferRelativeResize="0"/>
          <p:nvPr/>
        </p:nvPicPr>
        <p:blipFill>
          <a:blip r:embed="rId4">
            <a:alphaModFix/>
          </a:blip>
          <a:stretch>
            <a:fillRect/>
          </a:stretch>
        </p:blipFill>
        <p:spPr>
          <a:xfrm>
            <a:off x="222025" y="246425"/>
            <a:ext cx="2915875" cy="4573450"/>
          </a:xfrm>
          <a:prstGeom prst="rect">
            <a:avLst/>
          </a:prstGeom>
          <a:noFill/>
          <a:ln>
            <a:noFill/>
          </a:ln>
        </p:spPr>
      </p:pic>
      <p:sp>
        <p:nvSpPr>
          <p:cNvPr id="75" name="Google Shape;75;p16"/>
          <p:cNvSpPr txBox="1">
            <a:spLocks noGrp="1"/>
          </p:cNvSpPr>
          <p:nvPr>
            <p:ph type="ctrTitle"/>
          </p:nvPr>
        </p:nvSpPr>
        <p:spPr>
          <a:xfrm>
            <a:off x="3029900" y="417400"/>
            <a:ext cx="3114000" cy="30432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990"/>
              <a:buFont typeface="Arial"/>
              <a:buNone/>
            </a:pPr>
            <a:r>
              <a:rPr lang="en" sz="2660"/>
              <a:t>Caricatures of Doug, drawn by Emeritus Professor of Law Ron Lansing</a:t>
            </a:r>
            <a:endParaRPr sz="26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pic>
        <p:nvPicPr>
          <p:cNvPr id="80" name="Google Shape;80;p17"/>
          <p:cNvPicPr preferRelativeResize="0"/>
          <p:nvPr/>
        </p:nvPicPr>
        <p:blipFill>
          <a:blip r:embed="rId3">
            <a:alphaModFix/>
          </a:blip>
          <a:stretch>
            <a:fillRect/>
          </a:stretch>
        </p:blipFill>
        <p:spPr>
          <a:xfrm>
            <a:off x="4783000" y="100575"/>
            <a:ext cx="2589462" cy="4838702"/>
          </a:xfrm>
          <a:prstGeom prst="rect">
            <a:avLst/>
          </a:prstGeom>
          <a:noFill/>
          <a:ln>
            <a:noFill/>
          </a:ln>
        </p:spPr>
      </p:pic>
      <p:sp>
        <p:nvSpPr>
          <p:cNvPr id="81" name="Google Shape;81;p17"/>
          <p:cNvSpPr txBox="1">
            <a:spLocks noGrp="1"/>
          </p:cNvSpPr>
          <p:nvPr>
            <p:ph type="ctrTitle"/>
          </p:nvPr>
        </p:nvSpPr>
        <p:spPr>
          <a:xfrm>
            <a:off x="1607775" y="785650"/>
            <a:ext cx="3187800" cy="2717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at first base, on the faculty team of an alumni softball tournament</a:t>
            </a:r>
            <a:endParaRPr sz="26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6" name="Google Shape;86;p18"/>
          <p:cNvPicPr preferRelativeResize="0"/>
          <p:nvPr/>
        </p:nvPicPr>
        <p:blipFill>
          <a:blip r:embed="rId3">
            <a:alphaModFix/>
          </a:blip>
          <a:stretch>
            <a:fillRect/>
          </a:stretch>
        </p:blipFill>
        <p:spPr>
          <a:xfrm>
            <a:off x="3362025" y="914400"/>
            <a:ext cx="5553377" cy="2971925"/>
          </a:xfrm>
          <a:prstGeom prst="rect">
            <a:avLst/>
          </a:prstGeom>
          <a:noFill/>
          <a:ln>
            <a:noFill/>
          </a:ln>
        </p:spPr>
      </p:pic>
      <p:sp>
        <p:nvSpPr>
          <p:cNvPr id="87" name="Google Shape;87;p18"/>
          <p:cNvSpPr txBox="1">
            <a:spLocks noGrp="1"/>
          </p:cNvSpPr>
          <p:nvPr>
            <p:ph type="ctrTitle"/>
          </p:nvPr>
        </p:nvSpPr>
        <p:spPr>
          <a:xfrm>
            <a:off x="869450" y="784113"/>
            <a:ext cx="3187800" cy="32325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560"/>
              <a:t>Doug with </a:t>
            </a:r>
            <a:endParaRPr sz="2560"/>
          </a:p>
          <a:p>
            <a:pPr marL="0" lvl="0" indent="0" algn="l" rtl="0">
              <a:spcBef>
                <a:spcPts val="0"/>
              </a:spcBef>
              <a:spcAft>
                <a:spcPts val="0"/>
              </a:spcAft>
              <a:buSzPts val="990"/>
              <a:buNone/>
            </a:pPr>
            <a:r>
              <a:rPr lang="en" sz="2560"/>
              <a:t>Ed Belsheim at </a:t>
            </a:r>
            <a:endParaRPr sz="2560"/>
          </a:p>
          <a:p>
            <a:pPr marL="0" lvl="0" indent="0" algn="l" rtl="0">
              <a:spcBef>
                <a:spcPts val="0"/>
              </a:spcBef>
              <a:spcAft>
                <a:spcPts val="0"/>
              </a:spcAft>
              <a:buSzPts val="990"/>
              <a:buNone/>
            </a:pPr>
            <a:r>
              <a:rPr lang="en" sz="2560"/>
              <a:t>the 1984 Commencement Ceremony</a:t>
            </a:r>
            <a:endParaRPr sz="25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9"/>
          <p:cNvSpPr txBox="1">
            <a:spLocks noGrp="1"/>
          </p:cNvSpPr>
          <p:nvPr>
            <p:ph type="ctrTitle"/>
          </p:nvPr>
        </p:nvSpPr>
        <p:spPr>
          <a:xfrm>
            <a:off x="1089725" y="658675"/>
            <a:ext cx="4038900" cy="3589500"/>
          </a:xfrm>
          <a:prstGeom prst="rect">
            <a:avLst/>
          </a:prstGeom>
          <a:solidFill>
            <a:srgbClr val="FF7800"/>
          </a:solidFill>
        </p:spPr>
        <p:txBody>
          <a:bodyPr spcFirstLastPara="1" wrap="square" lIns="91425" tIns="91425" rIns="91425" bIns="91425" anchor="ctr" anchorCtr="0">
            <a:noAutofit/>
          </a:bodyPr>
          <a:lstStyle/>
          <a:p>
            <a:pPr marL="0" lvl="0" indent="0" algn="ctr" rtl="0">
              <a:spcBef>
                <a:spcPts val="0"/>
              </a:spcBef>
              <a:spcAft>
                <a:spcPts val="0"/>
              </a:spcAft>
              <a:buSzPts val="990"/>
              <a:buNone/>
            </a:pPr>
            <a:r>
              <a:rPr lang="en" sz="2660"/>
              <a:t>Doug was named the Edmund O. Belsheim Professor of Law in 1994</a:t>
            </a:r>
            <a:endParaRPr sz="2660">
              <a:highlight>
                <a:schemeClr val="accent6"/>
              </a:highlight>
            </a:endParaRPr>
          </a:p>
        </p:txBody>
      </p:sp>
      <p:pic>
        <p:nvPicPr>
          <p:cNvPr id="93" name="Google Shape;93;p19"/>
          <p:cNvPicPr preferRelativeResize="0"/>
          <p:nvPr/>
        </p:nvPicPr>
        <p:blipFill>
          <a:blip r:embed="rId3">
            <a:alphaModFix/>
          </a:blip>
          <a:stretch>
            <a:fillRect/>
          </a:stretch>
        </p:blipFill>
        <p:spPr>
          <a:xfrm>
            <a:off x="5021925" y="152400"/>
            <a:ext cx="3971610" cy="4838702"/>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20"/>
          <p:cNvPicPr preferRelativeResize="0"/>
          <p:nvPr/>
        </p:nvPicPr>
        <p:blipFill>
          <a:blip r:embed="rId3">
            <a:alphaModFix/>
          </a:blip>
          <a:stretch>
            <a:fillRect/>
          </a:stretch>
        </p:blipFill>
        <p:spPr>
          <a:xfrm>
            <a:off x="5729325" y="0"/>
            <a:ext cx="3361551" cy="5143501"/>
          </a:xfrm>
          <a:prstGeom prst="rect">
            <a:avLst/>
          </a:prstGeom>
          <a:noFill/>
          <a:ln>
            <a:noFill/>
          </a:ln>
        </p:spPr>
      </p:pic>
      <p:sp>
        <p:nvSpPr>
          <p:cNvPr id="99" name="Google Shape;99;p20"/>
          <p:cNvSpPr/>
          <p:nvPr/>
        </p:nvSpPr>
        <p:spPr>
          <a:xfrm>
            <a:off x="7032875" y="4844380"/>
            <a:ext cx="799200" cy="3108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20"/>
          <p:cNvSpPr/>
          <p:nvPr/>
        </p:nvSpPr>
        <p:spPr>
          <a:xfrm>
            <a:off x="8147375" y="3894055"/>
            <a:ext cx="799200" cy="3108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20"/>
          <p:cNvSpPr/>
          <p:nvPr/>
        </p:nvSpPr>
        <p:spPr>
          <a:xfrm>
            <a:off x="7032875" y="2958555"/>
            <a:ext cx="799200" cy="3108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20"/>
          <p:cNvSpPr/>
          <p:nvPr/>
        </p:nvSpPr>
        <p:spPr>
          <a:xfrm>
            <a:off x="5935925" y="1712230"/>
            <a:ext cx="799200" cy="3108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0"/>
          <p:cNvSpPr/>
          <p:nvPr/>
        </p:nvSpPr>
        <p:spPr>
          <a:xfrm>
            <a:off x="5935925" y="1080155"/>
            <a:ext cx="799200" cy="3108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0"/>
          <p:cNvSpPr/>
          <p:nvPr/>
        </p:nvSpPr>
        <p:spPr>
          <a:xfrm>
            <a:off x="8147375" y="1390955"/>
            <a:ext cx="799200" cy="3108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5" name="Google Shape;105;p20"/>
          <p:cNvPicPr preferRelativeResize="0"/>
          <p:nvPr/>
        </p:nvPicPr>
        <p:blipFill>
          <a:blip r:embed="rId4">
            <a:alphaModFix/>
          </a:blip>
          <a:stretch>
            <a:fillRect/>
          </a:stretch>
        </p:blipFill>
        <p:spPr>
          <a:xfrm>
            <a:off x="2517979" y="801175"/>
            <a:ext cx="3325025" cy="3344975"/>
          </a:xfrm>
          <a:prstGeom prst="rect">
            <a:avLst/>
          </a:prstGeom>
          <a:noFill/>
          <a:ln>
            <a:noFill/>
          </a:ln>
        </p:spPr>
      </p:pic>
      <p:sp>
        <p:nvSpPr>
          <p:cNvPr id="106" name="Google Shape;106;p20"/>
          <p:cNvSpPr txBox="1">
            <a:spLocks noGrp="1"/>
          </p:cNvSpPr>
          <p:nvPr>
            <p:ph type="ctrTitle"/>
          </p:nvPr>
        </p:nvSpPr>
        <p:spPr>
          <a:xfrm>
            <a:off x="120152" y="951324"/>
            <a:ext cx="2982600" cy="28749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is a 6-time winner of the Leo Levenson Award for Teaching Excellence</a:t>
            </a:r>
            <a:endParaRPr sz="26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111" name="Google Shape;111;p21"/>
          <p:cNvPicPr preferRelativeResize="0"/>
          <p:nvPr/>
        </p:nvPicPr>
        <p:blipFill>
          <a:blip r:embed="rId3">
            <a:alphaModFix/>
          </a:blip>
          <a:stretch>
            <a:fillRect/>
          </a:stretch>
        </p:blipFill>
        <p:spPr>
          <a:xfrm>
            <a:off x="3356025" y="152400"/>
            <a:ext cx="5624095" cy="4838699"/>
          </a:xfrm>
          <a:prstGeom prst="rect">
            <a:avLst/>
          </a:prstGeom>
          <a:noFill/>
          <a:ln>
            <a:noFill/>
          </a:ln>
        </p:spPr>
      </p:pic>
      <p:sp>
        <p:nvSpPr>
          <p:cNvPr id="112" name="Google Shape;112;p21"/>
          <p:cNvSpPr txBox="1">
            <a:spLocks noGrp="1"/>
          </p:cNvSpPr>
          <p:nvPr>
            <p:ph type="ctrTitle"/>
          </p:nvPr>
        </p:nvSpPr>
        <p:spPr>
          <a:xfrm>
            <a:off x="280050" y="641900"/>
            <a:ext cx="3496200" cy="3236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at the Cornelius Honors Society Reception with </a:t>
            </a:r>
            <a:endParaRPr sz="2660"/>
          </a:p>
          <a:p>
            <a:pPr marL="0" lvl="0" indent="0" algn="l" rtl="0">
              <a:spcBef>
                <a:spcPts val="0"/>
              </a:spcBef>
              <a:spcAft>
                <a:spcPts val="0"/>
              </a:spcAft>
              <a:buSzPts val="990"/>
              <a:buNone/>
            </a:pPr>
            <a:r>
              <a:rPr lang="en" sz="2660"/>
              <a:t>Peter Irvine ‘02, </a:t>
            </a:r>
            <a:endParaRPr sz="2660"/>
          </a:p>
          <a:p>
            <a:pPr marL="0" lvl="0" indent="0" algn="l" rtl="0">
              <a:spcBef>
                <a:spcPts val="0"/>
              </a:spcBef>
              <a:spcAft>
                <a:spcPts val="0"/>
              </a:spcAft>
              <a:buSzPts val="990"/>
              <a:buNone/>
            </a:pPr>
            <a:r>
              <a:rPr lang="en" sz="2660"/>
              <a:t>Dean Jim Huffman, and Peter’s father, William Irvine</a:t>
            </a:r>
            <a:endParaRPr sz="26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a:spLocks noGrp="1"/>
          </p:cNvSpPr>
          <p:nvPr>
            <p:ph type="ctrTitle"/>
          </p:nvPr>
        </p:nvSpPr>
        <p:spPr>
          <a:xfrm>
            <a:off x="962100" y="411550"/>
            <a:ext cx="3500400" cy="3311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at a Cornelius Honor Society Reception with </a:t>
            </a:r>
            <a:endParaRPr sz="2660"/>
          </a:p>
          <a:p>
            <a:pPr marL="0" lvl="0" indent="0" algn="l" rtl="0">
              <a:spcBef>
                <a:spcPts val="0"/>
              </a:spcBef>
              <a:spcAft>
                <a:spcPts val="0"/>
              </a:spcAft>
              <a:buSzPts val="990"/>
              <a:buNone/>
            </a:pPr>
            <a:r>
              <a:rPr lang="en" sz="2660"/>
              <a:t>Ryan Steen ‘03</a:t>
            </a:r>
            <a:endParaRPr sz="2660">
              <a:highlight>
                <a:srgbClr val="FFFF00"/>
              </a:highlight>
            </a:endParaRPr>
          </a:p>
        </p:txBody>
      </p:sp>
      <p:pic>
        <p:nvPicPr>
          <p:cNvPr id="118" name="Google Shape;118;p22"/>
          <p:cNvPicPr preferRelativeResize="0"/>
          <p:nvPr/>
        </p:nvPicPr>
        <p:blipFill>
          <a:blip r:embed="rId3">
            <a:alphaModFix/>
          </a:blip>
          <a:stretch>
            <a:fillRect/>
          </a:stretch>
        </p:blipFill>
        <p:spPr>
          <a:xfrm>
            <a:off x="4457375" y="152400"/>
            <a:ext cx="3851364" cy="4838699"/>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23"/>
          <p:cNvPicPr preferRelativeResize="0"/>
          <p:nvPr/>
        </p:nvPicPr>
        <p:blipFill rotWithShape="1">
          <a:blip r:embed="rId3">
            <a:alphaModFix/>
          </a:blip>
          <a:srcRect l="2114"/>
          <a:stretch/>
        </p:blipFill>
        <p:spPr>
          <a:xfrm>
            <a:off x="3562325" y="152400"/>
            <a:ext cx="5056024" cy="4838700"/>
          </a:xfrm>
          <a:prstGeom prst="rect">
            <a:avLst/>
          </a:prstGeom>
          <a:noFill/>
          <a:ln>
            <a:noFill/>
          </a:ln>
        </p:spPr>
      </p:pic>
      <p:sp>
        <p:nvSpPr>
          <p:cNvPr id="124" name="Google Shape;124;p23"/>
          <p:cNvSpPr txBox="1">
            <a:spLocks noGrp="1"/>
          </p:cNvSpPr>
          <p:nvPr>
            <p:ph type="ctrTitle"/>
          </p:nvPr>
        </p:nvSpPr>
        <p:spPr>
          <a:xfrm>
            <a:off x="691925" y="574950"/>
            <a:ext cx="2870400" cy="22428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with </a:t>
            </a:r>
            <a:endParaRPr sz="2660"/>
          </a:p>
          <a:p>
            <a:pPr marL="0" lvl="0" indent="0" algn="l" rtl="0">
              <a:spcBef>
                <a:spcPts val="0"/>
              </a:spcBef>
              <a:spcAft>
                <a:spcPts val="0"/>
              </a:spcAft>
              <a:buSzPts val="990"/>
              <a:buNone/>
            </a:pPr>
            <a:r>
              <a:rPr lang="en" sz="2660"/>
              <a:t>Matt Bergman ‘89</a:t>
            </a:r>
            <a:endParaRPr sz="26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pic>
        <p:nvPicPr>
          <p:cNvPr id="129" name="Google Shape;129;p24"/>
          <p:cNvPicPr preferRelativeResize="0"/>
          <p:nvPr/>
        </p:nvPicPr>
        <p:blipFill rotWithShape="1">
          <a:blip r:embed="rId3">
            <a:alphaModFix/>
          </a:blip>
          <a:srcRect l="11087" r="9660"/>
          <a:stretch/>
        </p:blipFill>
        <p:spPr>
          <a:xfrm>
            <a:off x="4075325" y="0"/>
            <a:ext cx="5128700" cy="5143499"/>
          </a:xfrm>
          <a:prstGeom prst="rect">
            <a:avLst/>
          </a:prstGeom>
          <a:noFill/>
          <a:ln>
            <a:noFill/>
          </a:ln>
        </p:spPr>
      </p:pic>
      <p:sp>
        <p:nvSpPr>
          <p:cNvPr id="130" name="Google Shape;130;p24"/>
          <p:cNvSpPr txBox="1">
            <a:spLocks noGrp="1"/>
          </p:cNvSpPr>
          <p:nvPr>
            <p:ph type="ctrTitle"/>
          </p:nvPr>
        </p:nvSpPr>
        <p:spPr>
          <a:xfrm>
            <a:off x="118400" y="690500"/>
            <a:ext cx="4196100" cy="37722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has taught 3 generations of the Zucker/Blumm Family:  Jo Zucker ’88; her son Nicky Blumm, JD</a:t>
            </a:r>
            <a:endParaRPr sz="2660"/>
          </a:p>
          <a:p>
            <a:pPr marL="0" lvl="0" indent="0" algn="l" rtl="0">
              <a:spcBef>
                <a:spcPts val="0"/>
              </a:spcBef>
              <a:spcAft>
                <a:spcPts val="0"/>
              </a:spcAft>
              <a:buSzPts val="990"/>
              <a:buNone/>
            </a:pPr>
            <a:r>
              <a:rPr lang="en" sz="2660"/>
              <a:t>Candidate ’22; and her mother, Linda Zucker ’74</a:t>
            </a:r>
            <a:endParaRPr sz="2660">
              <a:highlight>
                <a:schemeClr val="accent6"/>
              </a:highlight>
            </a:endParaRPr>
          </a:p>
        </p:txBody>
      </p:sp>
      <p:sp>
        <p:nvSpPr>
          <p:cNvPr id="131" name="Google Shape;131;p24"/>
          <p:cNvSpPr txBox="1">
            <a:spLocks noGrp="1"/>
          </p:cNvSpPr>
          <p:nvPr>
            <p:ph type="ctrTitle"/>
          </p:nvPr>
        </p:nvSpPr>
        <p:spPr>
          <a:xfrm>
            <a:off x="5702125" y="4597346"/>
            <a:ext cx="2283300" cy="474300"/>
          </a:xfrm>
          <a:prstGeom prst="rect">
            <a:avLst/>
          </a:prstGeom>
          <a:solidFill>
            <a:schemeClr val="lt2"/>
          </a:solidFill>
        </p:spPr>
        <p:txBody>
          <a:bodyPr spcFirstLastPara="1" wrap="square" lIns="91425" tIns="91425" rIns="91425" bIns="91425" anchor="ctr" anchorCtr="0">
            <a:noAutofit/>
          </a:bodyPr>
          <a:lstStyle/>
          <a:p>
            <a:pPr marL="0" lvl="0" indent="0" algn="ctr" rtl="0">
              <a:spcBef>
                <a:spcPts val="0"/>
              </a:spcBef>
              <a:spcAft>
                <a:spcPts val="0"/>
              </a:spcAft>
              <a:buSzPts val="990"/>
              <a:buNone/>
            </a:pPr>
            <a:r>
              <a:rPr lang="en" sz="2260"/>
              <a:t>Former students</a:t>
            </a:r>
            <a:endParaRPr sz="2260">
              <a:highlight>
                <a:schemeClr val="accent6"/>
              </a:highlight>
            </a:endParaRPr>
          </a:p>
        </p:txBody>
      </p:sp>
      <p:sp>
        <p:nvSpPr>
          <p:cNvPr id="132" name="Google Shape;132;p24"/>
          <p:cNvSpPr txBox="1">
            <a:spLocks noGrp="1"/>
          </p:cNvSpPr>
          <p:nvPr>
            <p:ph type="ctrTitle"/>
          </p:nvPr>
        </p:nvSpPr>
        <p:spPr>
          <a:xfrm>
            <a:off x="7385291" y="192763"/>
            <a:ext cx="1468200" cy="244800"/>
          </a:xfrm>
          <a:prstGeom prst="rect">
            <a:avLst/>
          </a:prstGeom>
          <a:solidFill>
            <a:schemeClr val="lt2"/>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1360"/>
              <a:t>Linda Zucker ’74</a:t>
            </a:r>
            <a:endParaRPr sz="1360">
              <a:highlight>
                <a:schemeClr val="accent6"/>
              </a:highlight>
            </a:endParaRPr>
          </a:p>
        </p:txBody>
      </p:sp>
      <p:sp>
        <p:nvSpPr>
          <p:cNvPr id="133" name="Google Shape;133;p24"/>
          <p:cNvSpPr txBox="1">
            <a:spLocks noGrp="1"/>
          </p:cNvSpPr>
          <p:nvPr>
            <p:ph type="ctrTitle"/>
          </p:nvPr>
        </p:nvSpPr>
        <p:spPr>
          <a:xfrm>
            <a:off x="5746697" y="276170"/>
            <a:ext cx="1535700" cy="415200"/>
          </a:xfrm>
          <a:prstGeom prst="rect">
            <a:avLst/>
          </a:prstGeom>
          <a:solidFill>
            <a:schemeClr val="lt2"/>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1360"/>
              <a:t>Nicky Blumm, </a:t>
            </a:r>
            <a:endParaRPr sz="1360"/>
          </a:p>
          <a:p>
            <a:pPr marL="0" lvl="0" indent="0" algn="l" rtl="0">
              <a:spcBef>
                <a:spcPts val="0"/>
              </a:spcBef>
              <a:spcAft>
                <a:spcPts val="0"/>
              </a:spcAft>
              <a:buSzPts val="990"/>
              <a:buNone/>
            </a:pPr>
            <a:r>
              <a:rPr lang="en" sz="1360"/>
              <a:t>JD Candidate ’22</a:t>
            </a:r>
            <a:endParaRPr sz="1360">
              <a:highlight>
                <a:schemeClr val="accent6"/>
              </a:highlight>
            </a:endParaRPr>
          </a:p>
        </p:txBody>
      </p:sp>
      <p:sp>
        <p:nvSpPr>
          <p:cNvPr id="134" name="Google Shape;134;p24"/>
          <p:cNvSpPr txBox="1">
            <a:spLocks noGrp="1"/>
          </p:cNvSpPr>
          <p:nvPr>
            <p:ph type="ctrTitle"/>
          </p:nvPr>
        </p:nvSpPr>
        <p:spPr>
          <a:xfrm>
            <a:off x="4345600" y="181170"/>
            <a:ext cx="1291500" cy="244800"/>
          </a:xfrm>
          <a:prstGeom prst="rect">
            <a:avLst/>
          </a:prstGeom>
          <a:solidFill>
            <a:schemeClr val="lt2"/>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1360"/>
              <a:t>Jo Zucker ’88</a:t>
            </a:r>
            <a:endParaRPr sz="13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pic>
        <p:nvPicPr>
          <p:cNvPr id="139" name="Google Shape;139;p25"/>
          <p:cNvPicPr preferRelativeResize="0"/>
          <p:nvPr/>
        </p:nvPicPr>
        <p:blipFill>
          <a:blip r:embed="rId3">
            <a:alphaModFix/>
          </a:blip>
          <a:stretch>
            <a:fillRect/>
          </a:stretch>
        </p:blipFill>
        <p:spPr>
          <a:xfrm>
            <a:off x="2975100" y="228600"/>
            <a:ext cx="6092698" cy="4634976"/>
          </a:xfrm>
          <a:prstGeom prst="rect">
            <a:avLst/>
          </a:prstGeom>
          <a:noFill/>
          <a:ln>
            <a:noFill/>
          </a:ln>
        </p:spPr>
      </p:pic>
      <p:sp>
        <p:nvSpPr>
          <p:cNvPr id="140" name="Google Shape;140;p25"/>
          <p:cNvSpPr/>
          <p:nvPr/>
        </p:nvSpPr>
        <p:spPr>
          <a:xfrm>
            <a:off x="3574550" y="1879775"/>
            <a:ext cx="303300" cy="281100"/>
          </a:xfrm>
          <a:prstGeom prst="star5">
            <a:avLst>
              <a:gd name="adj" fmla="val 19098"/>
              <a:gd name="hf" fmla="val 105146"/>
              <a:gd name="vf" fmla="val 110557"/>
            </a:avLst>
          </a:prstGeom>
          <a:solidFill>
            <a:srgbClr val="F36F2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5"/>
          <p:cNvSpPr txBox="1">
            <a:spLocks noGrp="1"/>
          </p:cNvSpPr>
          <p:nvPr>
            <p:ph type="ctrTitle"/>
          </p:nvPr>
        </p:nvSpPr>
        <p:spPr>
          <a:xfrm>
            <a:off x="705250" y="1177925"/>
            <a:ext cx="2346000" cy="22008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with his fellow faculty</a:t>
            </a:r>
            <a:endParaRPr sz="26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6"/>
          <p:cNvSpPr txBox="1">
            <a:spLocks noGrp="1"/>
          </p:cNvSpPr>
          <p:nvPr>
            <p:ph type="ctrTitle"/>
          </p:nvPr>
        </p:nvSpPr>
        <p:spPr>
          <a:xfrm>
            <a:off x="155100" y="1270850"/>
            <a:ext cx="2544000" cy="23712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with the Class of 1976</a:t>
            </a:r>
            <a:endParaRPr sz="2660">
              <a:highlight>
                <a:srgbClr val="FFFF00"/>
              </a:highlight>
            </a:endParaRPr>
          </a:p>
        </p:txBody>
      </p:sp>
      <p:pic>
        <p:nvPicPr>
          <p:cNvPr id="147" name="Google Shape;147;p26"/>
          <p:cNvPicPr preferRelativeResize="0"/>
          <p:nvPr/>
        </p:nvPicPr>
        <p:blipFill>
          <a:blip r:embed="rId3">
            <a:alphaModFix/>
          </a:blip>
          <a:stretch>
            <a:fillRect/>
          </a:stretch>
        </p:blipFill>
        <p:spPr>
          <a:xfrm>
            <a:off x="2696899" y="732675"/>
            <a:ext cx="6363500" cy="3396150"/>
          </a:xfrm>
          <a:prstGeom prst="rect">
            <a:avLst/>
          </a:prstGeom>
          <a:noFill/>
          <a:ln>
            <a:noFill/>
          </a:ln>
        </p:spPr>
      </p:pic>
      <p:sp>
        <p:nvSpPr>
          <p:cNvPr id="148" name="Google Shape;148;p26"/>
          <p:cNvSpPr/>
          <p:nvPr/>
        </p:nvSpPr>
        <p:spPr>
          <a:xfrm>
            <a:off x="2745675" y="1998200"/>
            <a:ext cx="303300" cy="281100"/>
          </a:xfrm>
          <a:prstGeom prst="star5">
            <a:avLst>
              <a:gd name="adj" fmla="val 19098"/>
              <a:gd name="hf" fmla="val 105146"/>
              <a:gd name="vf" fmla="val 110557"/>
            </a:avLst>
          </a:prstGeom>
          <a:solidFill>
            <a:srgbClr val="F36F2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7"/>
          <p:cNvSpPr txBox="1">
            <a:spLocks noGrp="1"/>
          </p:cNvSpPr>
          <p:nvPr>
            <p:ph type="ctrTitle"/>
          </p:nvPr>
        </p:nvSpPr>
        <p:spPr>
          <a:xfrm>
            <a:off x="364825" y="905175"/>
            <a:ext cx="2575500" cy="22674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with the Class of 1980</a:t>
            </a:r>
            <a:endParaRPr sz="2660">
              <a:highlight>
                <a:srgbClr val="FFFF00"/>
              </a:highlight>
            </a:endParaRPr>
          </a:p>
        </p:txBody>
      </p:sp>
      <p:pic>
        <p:nvPicPr>
          <p:cNvPr id="154" name="Google Shape;154;p27"/>
          <p:cNvPicPr preferRelativeResize="0"/>
          <p:nvPr/>
        </p:nvPicPr>
        <p:blipFill>
          <a:blip r:embed="rId3">
            <a:alphaModFix/>
          </a:blip>
          <a:stretch>
            <a:fillRect/>
          </a:stretch>
        </p:blipFill>
        <p:spPr>
          <a:xfrm>
            <a:off x="2945475" y="315325"/>
            <a:ext cx="6112727" cy="3924927"/>
          </a:xfrm>
          <a:prstGeom prst="rect">
            <a:avLst/>
          </a:prstGeom>
          <a:noFill/>
          <a:ln>
            <a:noFill/>
          </a:ln>
        </p:spPr>
      </p:pic>
      <p:sp>
        <p:nvSpPr>
          <p:cNvPr id="155" name="Google Shape;155;p27"/>
          <p:cNvSpPr/>
          <p:nvPr/>
        </p:nvSpPr>
        <p:spPr>
          <a:xfrm>
            <a:off x="3100925" y="1457950"/>
            <a:ext cx="303300" cy="281100"/>
          </a:xfrm>
          <a:prstGeom prst="star5">
            <a:avLst>
              <a:gd name="adj" fmla="val 19098"/>
              <a:gd name="hf" fmla="val 105146"/>
              <a:gd name="vf" fmla="val 110557"/>
            </a:avLst>
          </a:prstGeom>
          <a:solidFill>
            <a:srgbClr val="F36F2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60" name="Google Shape;160;p28"/>
          <p:cNvPicPr preferRelativeResize="0"/>
          <p:nvPr/>
        </p:nvPicPr>
        <p:blipFill>
          <a:blip r:embed="rId3">
            <a:alphaModFix/>
          </a:blip>
          <a:stretch>
            <a:fillRect/>
          </a:stretch>
        </p:blipFill>
        <p:spPr>
          <a:xfrm>
            <a:off x="2960300" y="463550"/>
            <a:ext cx="6127498" cy="3701024"/>
          </a:xfrm>
          <a:prstGeom prst="rect">
            <a:avLst/>
          </a:prstGeom>
          <a:noFill/>
          <a:ln>
            <a:noFill/>
          </a:ln>
        </p:spPr>
      </p:pic>
      <p:sp>
        <p:nvSpPr>
          <p:cNvPr id="161" name="Google Shape;161;p28"/>
          <p:cNvSpPr txBox="1">
            <a:spLocks noGrp="1"/>
          </p:cNvSpPr>
          <p:nvPr>
            <p:ph type="ctrTitle"/>
          </p:nvPr>
        </p:nvSpPr>
        <p:spPr>
          <a:xfrm>
            <a:off x="103225" y="796375"/>
            <a:ext cx="2908800" cy="28374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with the Class of 1985 - including Governor Kate Brown</a:t>
            </a:r>
            <a:endParaRPr sz="2660">
              <a:highlight>
                <a:srgbClr val="FFFF00"/>
              </a:highlight>
            </a:endParaRPr>
          </a:p>
        </p:txBody>
      </p:sp>
      <p:sp>
        <p:nvSpPr>
          <p:cNvPr id="162" name="Google Shape;162;p28"/>
          <p:cNvSpPr/>
          <p:nvPr/>
        </p:nvSpPr>
        <p:spPr>
          <a:xfrm>
            <a:off x="7541350" y="515275"/>
            <a:ext cx="303300" cy="281100"/>
          </a:xfrm>
          <a:prstGeom prst="star5">
            <a:avLst>
              <a:gd name="adj" fmla="val 19098"/>
              <a:gd name="hf" fmla="val 105146"/>
              <a:gd name="vf" fmla="val 110557"/>
            </a:avLst>
          </a:prstGeom>
          <a:solidFill>
            <a:srgbClr val="F36F2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9"/>
          <p:cNvSpPr txBox="1">
            <a:spLocks noGrp="1"/>
          </p:cNvSpPr>
          <p:nvPr>
            <p:ph type="ctrTitle"/>
          </p:nvPr>
        </p:nvSpPr>
        <p:spPr>
          <a:xfrm>
            <a:off x="643025" y="1136825"/>
            <a:ext cx="2486700" cy="21120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with the Class of 1995</a:t>
            </a:r>
            <a:endParaRPr sz="2660">
              <a:highlight>
                <a:srgbClr val="FFFF00"/>
              </a:highlight>
            </a:endParaRPr>
          </a:p>
        </p:txBody>
      </p:sp>
      <p:pic>
        <p:nvPicPr>
          <p:cNvPr id="168" name="Google Shape;168;p29"/>
          <p:cNvPicPr preferRelativeResize="0"/>
          <p:nvPr/>
        </p:nvPicPr>
        <p:blipFill>
          <a:blip r:embed="rId3">
            <a:alphaModFix/>
          </a:blip>
          <a:stretch>
            <a:fillRect/>
          </a:stretch>
        </p:blipFill>
        <p:spPr>
          <a:xfrm>
            <a:off x="3115700" y="655650"/>
            <a:ext cx="5861100" cy="3557301"/>
          </a:xfrm>
          <a:prstGeom prst="rect">
            <a:avLst/>
          </a:prstGeom>
          <a:noFill/>
          <a:ln>
            <a:noFill/>
          </a:ln>
        </p:spPr>
      </p:pic>
      <p:sp>
        <p:nvSpPr>
          <p:cNvPr id="169" name="Google Shape;169;p29"/>
          <p:cNvSpPr/>
          <p:nvPr/>
        </p:nvSpPr>
        <p:spPr>
          <a:xfrm>
            <a:off x="4268700" y="1516675"/>
            <a:ext cx="303300" cy="281100"/>
          </a:xfrm>
          <a:prstGeom prst="star5">
            <a:avLst>
              <a:gd name="adj" fmla="val 19098"/>
              <a:gd name="hf" fmla="val 105146"/>
              <a:gd name="vf" fmla="val 110557"/>
            </a:avLst>
          </a:prstGeom>
          <a:solidFill>
            <a:srgbClr val="F36F2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pic>
        <p:nvPicPr>
          <p:cNvPr id="174" name="Google Shape;174;p30"/>
          <p:cNvPicPr preferRelativeResize="0"/>
          <p:nvPr/>
        </p:nvPicPr>
        <p:blipFill>
          <a:blip r:embed="rId3">
            <a:alphaModFix/>
          </a:blip>
          <a:stretch>
            <a:fillRect/>
          </a:stretch>
        </p:blipFill>
        <p:spPr>
          <a:xfrm>
            <a:off x="3078700" y="922050"/>
            <a:ext cx="5972127" cy="3032726"/>
          </a:xfrm>
          <a:prstGeom prst="rect">
            <a:avLst/>
          </a:prstGeom>
          <a:noFill/>
          <a:ln>
            <a:noFill/>
          </a:ln>
        </p:spPr>
      </p:pic>
      <p:sp>
        <p:nvSpPr>
          <p:cNvPr id="175" name="Google Shape;175;p30"/>
          <p:cNvSpPr txBox="1">
            <a:spLocks noGrp="1"/>
          </p:cNvSpPr>
          <p:nvPr>
            <p:ph type="ctrTitle"/>
          </p:nvPr>
        </p:nvSpPr>
        <p:spPr>
          <a:xfrm>
            <a:off x="291775" y="1072725"/>
            <a:ext cx="2976600" cy="26202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with alum Lin Thompson ‘83</a:t>
            </a:r>
            <a:r>
              <a:rPr lang="en" sz="2560"/>
              <a:t> </a:t>
            </a:r>
            <a:endParaRPr sz="25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pic>
        <p:nvPicPr>
          <p:cNvPr id="180" name="Google Shape;180;p31"/>
          <p:cNvPicPr preferRelativeResize="0"/>
          <p:nvPr/>
        </p:nvPicPr>
        <p:blipFill>
          <a:blip r:embed="rId3">
            <a:alphaModFix/>
          </a:blip>
          <a:stretch>
            <a:fillRect/>
          </a:stretch>
        </p:blipFill>
        <p:spPr>
          <a:xfrm>
            <a:off x="4336675" y="112075"/>
            <a:ext cx="3898876" cy="4838700"/>
          </a:xfrm>
          <a:prstGeom prst="rect">
            <a:avLst/>
          </a:prstGeom>
          <a:noFill/>
          <a:ln>
            <a:noFill/>
          </a:ln>
        </p:spPr>
      </p:pic>
      <p:sp>
        <p:nvSpPr>
          <p:cNvPr id="181" name="Google Shape;181;p31"/>
          <p:cNvSpPr txBox="1">
            <a:spLocks noGrp="1"/>
          </p:cNvSpPr>
          <p:nvPr>
            <p:ph type="ctrTitle"/>
          </p:nvPr>
        </p:nvSpPr>
        <p:spPr>
          <a:xfrm>
            <a:off x="1549952" y="1277725"/>
            <a:ext cx="2859900" cy="25074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This cartoon hangs on the door to Doug’s office</a:t>
            </a:r>
            <a:endParaRPr sz="26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p32"/>
          <p:cNvPicPr preferRelativeResize="0"/>
          <p:nvPr/>
        </p:nvPicPr>
        <p:blipFill rotWithShape="1">
          <a:blip r:embed="rId3">
            <a:alphaModFix/>
          </a:blip>
          <a:srcRect l="46" r="7266"/>
          <a:stretch/>
        </p:blipFill>
        <p:spPr>
          <a:xfrm>
            <a:off x="2691675" y="228600"/>
            <a:ext cx="6423000" cy="4628824"/>
          </a:xfrm>
          <a:prstGeom prst="rect">
            <a:avLst/>
          </a:prstGeom>
          <a:noFill/>
          <a:ln>
            <a:noFill/>
          </a:ln>
        </p:spPr>
      </p:pic>
      <p:sp>
        <p:nvSpPr>
          <p:cNvPr id="187" name="Google Shape;187;p32"/>
          <p:cNvSpPr txBox="1">
            <a:spLocks noGrp="1"/>
          </p:cNvSpPr>
          <p:nvPr>
            <p:ph type="ctrTitle"/>
          </p:nvPr>
        </p:nvSpPr>
        <p:spPr>
          <a:xfrm>
            <a:off x="111825" y="900000"/>
            <a:ext cx="3004800" cy="29187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The walls of Doug’s office are a wealth of memorabilia</a:t>
            </a:r>
            <a:endParaRPr sz="26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33"/>
          <p:cNvPicPr preferRelativeResize="0"/>
          <p:nvPr/>
        </p:nvPicPr>
        <p:blipFill>
          <a:blip r:embed="rId3">
            <a:alphaModFix/>
          </a:blip>
          <a:stretch>
            <a:fillRect/>
          </a:stretch>
        </p:blipFill>
        <p:spPr>
          <a:xfrm>
            <a:off x="5714550" y="197900"/>
            <a:ext cx="1454550" cy="4828027"/>
          </a:xfrm>
          <a:prstGeom prst="rect">
            <a:avLst/>
          </a:prstGeom>
          <a:noFill/>
          <a:ln>
            <a:noFill/>
          </a:ln>
        </p:spPr>
      </p:pic>
      <p:sp>
        <p:nvSpPr>
          <p:cNvPr id="193" name="Google Shape;193;p33"/>
          <p:cNvSpPr txBox="1">
            <a:spLocks noGrp="1"/>
          </p:cNvSpPr>
          <p:nvPr>
            <p:ph type="ctrTitle"/>
          </p:nvPr>
        </p:nvSpPr>
        <p:spPr>
          <a:xfrm>
            <a:off x="672625" y="369500"/>
            <a:ext cx="5060700" cy="43305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260"/>
              <a:t>“As creator of the Leo Levenson Award in 1976 I attest that Professor Newell was one vote shy of receiving a 7th Leo Levenson award. The class of 1976 selected another highly respected Professor, Ed Belsheim, for the award by a one vote margin. The students were the winners having had the good fortune of experiencing both excellent educators.”</a:t>
            </a:r>
            <a:endParaRPr sz="2260"/>
          </a:p>
          <a:p>
            <a:pPr marL="0" lvl="0" indent="0" algn="l" rtl="0">
              <a:spcBef>
                <a:spcPts val="0"/>
              </a:spcBef>
              <a:spcAft>
                <a:spcPts val="0"/>
              </a:spcAft>
              <a:buSzPts val="990"/>
              <a:buNone/>
            </a:pPr>
            <a:endParaRPr sz="760"/>
          </a:p>
          <a:p>
            <a:pPr marL="0" lvl="0" indent="0" algn="l" rtl="0">
              <a:spcBef>
                <a:spcPts val="0"/>
              </a:spcBef>
              <a:spcAft>
                <a:spcPts val="0"/>
              </a:spcAft>
              <a:buSzPts val="990"/>
              <a:buNone/>
            </a:pPr>
            <a:r>
              <a:rPr lang="en" sz="1860"/>
              <a:t>- William C. Cox ‘76</a:t>
            </a:r>
            <a:endParaRPr sz="18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pic>
        <p:nvPicPr>
          <p:cNvPr id="198" name="Google Shape;198;p34"/>
          <p:cNvPicPr preferRelativeResize="0"/>
          <p:nvPr/>
        </p:nvPicPr>
        <p:blipFill>
          <a:blip r:embed="rId3">
            <a:alphaModFix/>
          </a:blip>
          <a:stretch>
            <a:fillRect/>
          </a:stretch>
        </p:blipFill>
        <p:spPr>
          <a:xfrm>
            <a:off x="3759575" y="500250"/>
            <a:ext cx="5384425" cy="3532175"/>
          </a:xfrm>
          <a:prstGeom prst="rect">
            <a:avLst/>
          </a:prstGeom>
          <a:noFill/>
          <a:ln>
            <a:noFill/>
          </a:ln>
        </p:spPr>
      </p:pic>
      <p:sp>
        <p:nvSpPr>
          <p:cNvPr id="199" name="Google Shape;199;p34"/>
          <p:cNvSpPr/>
          <p:nvPr/>
        </p:nvSpPr>
        <p:spPr>
          <a:xfrm>
            <a:off x="5674175" y="2915875"/>
            <a:ext cx="303300" cy="281100"/>
          </a:xfrm>
          <a:prstGeom prst="star5">
            <a:avLst>
              <a:gd name="adj" fmla="val 19098"/>
              <a:gd name="hf" fmla="val 105146"/>
              <a:gd name="vf" fmla="val 110557"/>
            </a:avLst>
          </a:prstGeom>
          <a:solidFill>
            <a:srgbClr val="F36F2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4"/>
          <p:cNvSpPr txBox="1">
            <a:spLocks noGrp="1"/>
          </p:cNvSpPr>
          <p:nvPr>
            <p:ph type="ctrTitle"/>
          </p:nvPr>
        </p:nvSpPr>
        <p:spPr>
          <a:xfrm>
            <a:off x="174225" y="415925"/>
            <a:ext cx="3609600" cy="36738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and Professor Ron Lansing with members of the Classes of 1962 and 1972 at a reunion in 2002</a:t>
            </a:r>
            <a:endParaRPr sz="26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pic>
        <p:nvPicPr>
          <p:cNvPr id="205" name="Google Shape;205;p35"/>
          <p:cNvPicPr preferRelativeResize="0"/>
          <p:nvPr/>
        </p:nvPicPr>
        <p:blipFill rotWithShape="1">
          <a:blip r:embed="rId3">
            <a:alphaModFix/>
          </a:blip>
          <a:srcRect r="4113"/>
          <a:stretch/>
        </p:blipFill>
        <p:spPr>
          <a:xfrm>
            <a:off x="3197929" y="438975"/>
            <a:ext cx="5870177" cy="4080251"/>
          </a:xfrm>
          <a:prstGeom prst="rect">
            <a:avLst/>
          </a:prstGeom>
          <a:noFill/>
          <a:ln>
            <a:noFill/>
          </a:ln>
        </p:spPr>
      </p:pic>
      <p:sp>
        <p:nvSpPr>
          <p:cNvPr id="206" name="Google Shape;206;p35"/>
          <p:cNvSpPr txBox="1">
            <a:spLocks noGrp="1"/>
          </p:cNvSpPr>
          <p:nvPr>
            <p:ph type="ctrTitle"/>
          </p:nvPr>
        </p:nvSpPr>
        <p:spPr>
          <a:xfrm>
            <a:off x="2941500" y="4263075"/>
            <a:ext cx="6131700" cy="555600"/>
          </a:xfrm>
          <a:prstGeom prst="rect">
            <a:avLst/>
          </a:prstGeom>
          <a:solidFill>
            <a:schemeClr val="lt2"/>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1460"/>
              <a:t>Doug with Dean Jennifer Johnson and Rex Malott BS ’73, JD ’76 at the 2019 Business Law Spring Luncheon</a:t>
            </a:r>
            <a:endParaRPr sz="1160">
              <a:highlight>
                <a:schemeClr val="accent6"/>
              </a:highlight>
            </a:endParaRPr>
          </a:p>
        </p:txBody>
      </p:sp>
      <p:sp>
        <p:nvSpPr>
          <p:cNvPr id="207" name="Google Shape;207;p35"/>
          <p:cNvSpPr txBox="1">
            <a:spLocks noGrp="1"/>
          </p:cNvSpPr>
          <p:nvPr>
            <p:ph type="ctrTitle"/>
          </p:nvPr>
        </p:nvSpPr>
        <p:spPr>
          <a:xfrm>
            <a:off x="141450" y="750125"/>
            <a:ext cx="3885000" cy="35130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“Congratulations Doug and you have done so much for so many law students!”</a:t>
            </a:r>
            <a:endParaRPr sz="2660"/>
          </a:p>
          <a:p>
            <a:pPr marL="0" lvl="0" indent="0" algn="l" rtl="0">
              <a:spcBef>
                <a:spcPts val="0"/>
              </a:spcBef>
              <a:spcAft>
                <a:spcPts val="0"/>
              </a:spcAft>
              <a:buSzPts val="990"/>
              <a:buNone/>
            </a:pPr>
            <a:endParaRPr sz="3160">
              <a:solidFill>
                <a:schemeClr val="lt1"/>
              </a:solidFill>
            </a:endParaRPr>
          </a:p>
          <a:p>
            <a:pPr marL="0" lvl="0" indent="0" algn="l" rtl="0">
              <a:spcBef>
                <a:spcPts val="0"/>
              </a:spcBef>
              <a:spcAft>
                <a:spcPts val="0"/>
              </a:spcAft>
              <a:buSzPts val="990"/>
              <a:buNone/>
            </a:pPr>
            <a:r>
              <a:rPr lang="en" sz="1860"/>
              <a:t>- Rex Malott ‘76</a:t>
            </a:r>
            <a:endParaRPr sz="18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36"/>
          <p:cNvPicPr preferRelativeResize="0"/>
          <p:nvPr/>
        </p:nvPicPr>
        <p:blipFill>
          <a:blip r:embed="rId3">
            <a:alphaModFix/>
          </a:blip>
          <a:stretch>
            <a:fillRect/>
          </a:stretch>
        </p:blipFill>
        <p:spPr>
          <a:xfrm>
            <a:off x="2394425" y="426225"/>
            <a:ext cx="6756975" cy="3799575"/>
          </a:xfrm>
          <a:prstGeom prst="rect">
            <a:avLst/>
          </a:prstGeom>
          <a:noFill/>
          <a:ln>
            <a:noFill/>
          </a:ln>
        </p:spPr>
      </p:pic>
      <p:sp>
        <p:nvSpPr>
          <p:cNvPr id="213" name="Google Shape;213;p36"/>
          <p:cNvSpPr/>
          <p:nvPr/>
        </p:nvSpPr>
        <p:spPr>
          <a:xfrm>
            <a:off x="8451625" y="1265525"/>
            <a:ext cx="303300" cy="281100"/>
          </a:xfrm>
          <a:prstGeom prst="star5">
            <a:avLst>
              <a:gd name="adj" fmla="val 19098"/>
              <a:gd name="hf" fmla="val 105146"/>
              <a:gd name="vf" fmla="val 110557"/>
            </a:avLst>
          </a:prstGeom>
          <a:solidFill>
            <a:srgbClr val="F36F2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6"/>
          <p:cNvSpPr txBox="1">
            <a:spLocks noGrp="1"/>
          </p:cNvSpPr>
          <p:nvPr>
            <p:ph type="ctrTitle"/>
          </p:nvPr>
        </p:nvSpPr>
        <p:spPr>
          <a:xfrm>
            <a:off x="179425" y="1036925"/>
            <a:ext cx="2255400" cy="2642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at the McCarty Society Luncheon in 2019</a:t>
            </a:r>
            <a:endParaRPr sz="26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7"/>
          <p:cNvSpPr txBox="1">
            <a:spLocks noGrp="1"/>
          </p:cNvSpPr>
          <p:nvPr>
            <p:ph type="ctrTitle"/>
          </p:nvPr>
        </p:nvSpPr>
        <p:spPr>
          <a:xfrm>
            <a:off x="260825" y="519700"/>
            <a:ext cx="4495200" cy="38040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560"/>
              <a:t>“</a:t>
            </a:r>
            <a:r>
              <a:rPr lang="en" sz="2660"/>
              <a:t>Professor Newell was a respected fixture at the law school even in 1978.”</a:t>
            </a:r>
            <a:endParaRPr sz="2660"/>
          </a:p>
          <a:p>
            <a:pPr marL="0" lvl="0" indent="0" algn="ctr" rtl="0">
              <a:spcBef>
                <a:spcPts val="0"/>
              </a:spcBef>
              <a:spcAft>
                <a:spcPts val="0"/>
              </a:spcAft>
              <a:buSzPts val="990"/>
              <a:buNone/>
            </a:pPr>
            <a:endParaRPr sz="2860">
              <a:solidFill>
                <a:schemeClr val="lt1"/>
              </a:solidFill>
            </a:endParaRPr>
          </a:p>
          <a:p>
            <a:pPr marL="0" lvl="0" indent="0" algn="l" rtl="0">
              <a:spcBef>
                <a:spcPts val="0"/>
              </a:spcBef>
              <a:spcAft>
                <a:spcPts val="0"/>
              </a:spcAft>
              <a:buSzPts val="990"/>
              <a:buNone/>
            </a:pPr>
            <a:r>
              <a:rPr lang="en" sz="1960"/>
              <a:t>- Mary Viitums (Nietupski) ‘81</a:t>
            </a:r>
            <a:endParaRPr sz="1960">
              <a:highlight>
                <a:srgbClr val="FFFF00"/>
              </a:highlight>
            </a:endParaRPr>
          </a:p>
        </p:txBody>
      </p:sp>
      <p:pic>
        <p:nvPicPr>
          <p:cNvPr id="220" name="Google Shape;220;p37"/>
          <p:cNvPicPr preferRelativeResize="0"/>
          <p:nvPr/>
        </p:nvPicPr>
        <p:blipFill>
          <a:blip r:embed="rId3">
            <a:alphaModFix/>
          </a:blip>
          <a:stretch>
            <a:fillRect/>
          </a:stretch>
        </p:blipFill>
        <p:spPr>
          <a:xfrm>
            <a:off x="4755875" y="152400"/>
            <a:ext cx="4292051" cy="4838702"/>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pic>
        <p:nvPicPr>
          <p:cNvPr id="225" name="Google Shape;225;p38"/>
          <p:cNvPicPr preferRelativeResize="0"/>
          <p:nvPr/>
        </p:nvPicPr>
        <p:blipFill>
          <a:blip r:embed="rId3">
            <a:alphaModFix/>
          </a:blip>
          <a:stretch>
            <a:fillRect/>
          </a:stretch>
        </p:blipFill>
        <p:spPr>
          <a:xfrm>
            <a:off x="5167050" y="152400"/>
            <a:ext cx="2497318" cy="4838702"/>
          </a:xfrm>
          <a:prstGeom prst="rect">
            <a:avLst/>
          </a:prstGeom>
          <a:noFill/>
          <a:ln>
            <a:noFill/>
          </a:ln>
        </p:spPr>
      </p:pic>
      <p:sp>
        <p:nvSpPr>
          <p:cNvPr id="226" name="Google Shape;226;p38"/>
          <p:cNvSpPr txBox="1">
            <a:spLocks noGrp="1"/>
          </p:cNvSpPr>
          <p:nvPr>
            <p:ph type="ctrTitle"/>
          </p:nvPr>
        </p:nvSpPr>
        <p:spPr>
          <a:xfrm>
            <a:off x="698236" y="398675"/>
            <a:ext cx="4633500" cy="43374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is one of the finest gentleman you could ever meet and certainly a great and caring teacher who treats first year law students like they were Supreme Court justices. If not for him I may have dropped out in my first year.”</a:t>
            </a:r>
            <a:endParaRPr sz="2660"/>
          </a:p>
          <a:p>
            <a:pPr marL="0" lvl="0" indent="0" algn="l" rtl="0">
              <a:spcBef>
                <a:spcPts val="0"/>
              </a:spcBef>
              <a:spcAft>
                <a:spcPts val="0"/>
              </a:spcAft>
              <a:buSzPts val="990"/>
              <a:buNone/>
            </a:pPr>
            <a:endParaRPr sz="1560">
              <a:solidFill>
                <a:schemeClr val="lt1"/>
              </a:solidFill>
            </a:endParaRPr>
          </a:p>
          <a:p>
            <a:pPr marL="0" lvl="0" indent="0" algn="l" rtl="0">
              <a:spcBef>
                <a:spcPts val="0"/>
              </a:spcBef>
              <a:spcAft>
                <a:spcPts val="0"/>
              </a:spcAft>
              <a:buSzPts val="990"/>
              <a:buNone/>
            </a:pPr>
            <a:r>
              <a:rPr lang="en" sz="1860"/>
              <a:t>-Gary Eichenbaum ‘76</a:t>
            </a:r>
            <a:endParaRPr sz="18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9"/>
          <p:cNvPicPr preferRelativeResize="0"/>
          <p:nvPr/>
        </p:nvPicPr>
        <p:blipFill>
          <a:blip r:embed="rId3">
            <a:alphaModFix/>
          </a:blip>
          <a:stretch>
            <a:fillRect/>
          </a:stretch>
        </p:blipFill>
        <p:spPr>
          <a:xfrm>
            <a:off x="5795875" y="95975"/>
            <a:ext cx="3229739" cy="4838702"/>
          </a:xfrm>
          <a:prstGeom prst="rect">
            <a:avLst/>
          </a:prstGeom>
          <a:noFill/>
          <a:ln>
            <a:noFill/>
          </a:ln>
        </p:spPr>
      </p:pic>
      <p:sp>
        <p:nvSpPr>
          <p:cNvPr id="232" name="Google Shape;232;p39"/>
          <p:cNvSpPr txBox="1">
            <a:spLocks noGrp="1"/>
          </p:cNvSpPr>
          <p:nvPr>
            <p:ph type="ctrTitle"/>
          </p:nvPr>
        </p:nvSpPr>
        <p:spPr>
          <a:xfrm>
            <a:off x="386275" y="196925"/>
            <a:ext cx="5409600" cy="46368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“I was a student in Professor Newell’s 1L contract class and boy was I awful at contracts. I had no idea what was going on, or what to do about it. Professor Newell was generous with his time and used the traditional socratic method in a way that was empathetic and thoughtful.” </a:t>
            </a:r>
            <a:endParaRPr sz="2660"/>
          </a:p>
          <a:p>
            <a:pPr marL="0" lvl="0" indent="0" algn="l" rtl="0">
              <a:spcBef>
                <a:spcPts val="0"/>
              </a:spcBef>
              <a:spcAft>
                <a:spcPts val="0"/>
              </a:spcAft>
              <a:buSzPts val="990"/>
              <a:buNone/>
            </a:pPr>
            <a:endParaRPr sz="2460">
              <a:solidFill>
                <a:schemeClr val="lt1"/>
              </a:solidFill>
            </a:endParaRPr>
          </a:p>
          <a:p>
            <a:pPr marL="0" lvl="0" indent="0" algn="l" rtl="0">
              <a:spcBef>
                <a:spcPts val="0"/>
              </a:spcBef>
              <a:spcAft>
                <a:spcPts val="0"/>
              </a:spcAft>
              <a:buSzPts val="990"/>
              <a:buNone/>
            </a:pPr>
            <a:r>
              <a:rPr lang="en" sz="1860"/>
              <a:t>- Natalie Hollabaugh Johnstone JD ‘21</a:t>
            </a:r>
            <a:endParaRPr sz="18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pic>
        <p:nvPicPr>
          <p:cNvPr id="237" name="Google Shape;237;p40"/>
          <p:cNvPicPr preferRelativeResize="0"/>
          <p:nvPr/>
        </p:nvPicPr>
        <p:blipFill>
          <a:blip r:embed="rId3">
            <a:alphaModFix/>
          </a:blip>
          <a:stretch>
            <a:fillRect/>
          </a:stretch>
        </p:blipFill>
        <p:spPr>
          <a:xfrm>
            <a:off x="4553008" y="154600"/>
            <a:ext cx="4523207" cy="4838700"/>
          </a:xfrm>
          <a:prstGeom prst="rect">
            <a:avLst/>
          </a:prstGeom>
          <a:noFill/>
          <a:ln>
            <a:noFill/>
          </a:ln>
        </p:spPr>
      </p:pic>
      <p:sp>
        <p:nvSpPr>
          <p:cNvPr id="238" name="Google Shape;238;p40"/>
          <p:cNvSpPr txBox="1">
            <a:spLocks noGrp="1"/>
          </p:cNvSpPr>
          <p:nvPr>
            <p:ph type="ctrTitle"/>
          </p:nvPr>
        </p:nvSpPr>
        <p:spPr>
          <a:xfrm>
            <a:off x="325125" y="154025"/>
            <a:ext cx="5093400" cy="48387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460"/>
              <a:t>“On the first evening of Secured Transactions, Professor Newell started the class with a statement that gave me tremendous relief. He said in this class, ‘There will always be a right answer. Read the code, get the right answer, and don’t complain if you get it wrong.’ That was a a breath of fresh air after a few semesters of lack of certainty!”</a:t>
            </a:r>
            <a:endParaRPr sz="2460"/>
          </a:p>
          <a:p>
            <a:pPr marL="0" lvl="0" indent="0" algn="l" rtl="0">
              <a:spcBef>
                <a:spcPts val="0"/>
              </a:spcBef>
              <a:spcAft>
                <a:spcPts val="0"/>
              </a:spcAft>
              <a:buSzPts val="990"/>
              <a:buNone/>
            </a:pPr>
            <a:endParaRPr sz="1760">
              <a:solidFill>
                <a:schemeClr val="lt1"/>
              </a:solidFill>
            </a:endParaRPr>
          </a:p>
          <a:p>
            <a:pPr marL="0" lvl="0" indent="0" algn="l" rtl="0">
              <a:spcBef>
                <a:spcPts val="0"/>
              </a:spcBef>
              <a:spcAft>
                <a:spcPts val="0"/>
              </a:spcAft>
              <a:buSzPts val="990"/>
              <a:buNone/>
            </a:pPr>
            <a:r>
              <a:rPr lang="en" sz="1760"/>
              <a:t>- Jerry Carleton ‘07</a:t>
            </a:r>
            <a:endParaRPr sz="17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41"/>
          <p:cNvPicPr preferRelativeResize="0"/>
          <p:nvPr/>
        </p:nvPicPr>
        <p:blipFill>
          <a:blip r:embed="rId3">
            <a:alphaModFix/>
          </a:blip>
          <a:stretch>
            <a:fillRect/>
          </a:stretch>
        </p:blipFill>
        <p:spPr>
          <a:xfrm>
            <a:off x="3970100" y="800650"/>
            <a:ext cx="5097702" cy="3437475"/>
          </a:xfrm>
          <a:prstGeom prst="rect">
            <a:avLst/>
          </a:prstGeom>
          <a:noFill/>
          <a:ln>
            <a:noFill/>
          </a:ln>
        </p:spPr>
      </p:pic>
      <p:sp>
        <p:nvSpPr>
          <p:cNvPr id="244" name="Google Shape;244;p41"/>
          <p:cNvSpPr txBox="1">
            <a:spLocks noGrp="1"/>
          </p:cNvSpPr>
          <p:nvPr>
            <p:ph type="ctrTitle"/>
          </p:nvPr>
        </p:nvSpPr>
        <p:spPr>
          <a:xfrm>
            <a:off x="287800" y="233425"/>
            <a:ext cx="4722300" cy="4581000"/>
          </a:xfrm>
          <a:prstGeom prst="rect">
            <a:avLst/>
          </a:prstGeom>
          <a:solidFill>
            <a:srgbClr val="FF7800"/>
          </a:solidFill>
          <a:ln>
            <a:noFill/>
          </a:ln>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460"/>
              <a:t>“At the orientation day, fall of 1980, Professor Newell told us, to the effect, “I don’t know what, if anything you might take with you from this orientation, but if you take anything, you should know that you’d damn well better not park in the faculty parking lot!” Plus he magically got me through UCC. Somehow.”</a:t>
            </a:r>
            <a:endParaRPr sz="2460"/>
          </a:p>
          <a:p>
            <a:pPr marL="0" lvl="0" indent="0" algn="l" rtl="0">
              <a:spcBef>
                <a:spcPts val="0"/>
              </a:spcBef>
              <a:spcAft>
                <a:spcPts val="0"/>
              </a:spcAft>
              <a:buSzPts val="990"/>
              <a:buNone/>
            </a:pPr>
            <a:endParaRPr sz="860"/>
          </a:p>
          <a:p>
            <a:pPr marL="0" lvl="0" indent="0" algn="l" rtl="0">
              <a:spcBef>
                <a:spcPts val="0"/>
              </a:spcBef>
              <a:spcAft>
                <a:spcPts val="0"/>
              </a:spcAft>
              <a:buSzPts val="990"/>
              <a:buNone/>
            </a:pPr>
            <a:r>
              <a:rPr lang="en" sz="1460"/>
              <a:t>- Nathan Callahan ‘84 </a:t>
            </a:r>
            <a:endParaRPr sz="14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249" name="Google Shape;249;p42"/>
          <p:cNvPicPr preferRelativeResize="0"/>
          <p:nvPr/>
        </p:nvPicPr>
        <p:blipFill rotWithShape="1">
          <a:blip r:embed="rId3">
            <a:alphaModFix/>
          </a:blip>
          <a:srcRect l="19271" t="17243" r="5450" b="4128"/>
          <a:stretch/>
        </p:blipFill>
        <p:spPr>
          <a:xfrm>
            <a:off x="4241950" y="780127"/>
            <a:ext cx="4787400" cy="3765074"/>
          </a:xfrm>
          <a:prstGeom prst="rect">
            <a:avLst/>
          </a:prstGeom>
          <a:noFill/>
          <a:ln>
            <a:noFill/>
          </a:ln>
        </p:spPr>
      </p:pic>
      <p:sp>
        <p:nvSpPr>
          <p:cNvPr id="250" name="Google Shape;250;p42"/>
          <p:cNvSpPr txBox="1">
            <a:spLocks noGrp="1"/>
          </p:cNvSpPr>
          <p:nvPr>
            <p:ph type="ctrTitle"/>
          </p:nvPr>
        </p:nvSpPr>
        <p:spPr>
          <a:xfrm>
            <a:off x="216750" y="194075"/>
            <a:ext cx="5035200" cy="47955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360"/>
              <a:t>“Graduation Day (1977) was also the day that the Portland Trailblazers won their only NBA championship. Doug and his good pal Professor Billy Williamson were at the game. Doug and Billy showed up at the VERY last minute, and he later said they were both not at all sure what they would have done had the game gone to overtime. I totally believe him that it would have been a tough choice for them!”</a:t>
            </a:r>
            <a:endParaRPr sz="2360"/>
          </a:p>
          <a:p>
            <a:pPr marL="0" lvl="0" indent="0" algn="l" rtl="0">
              <a:spcBef>
                <a:spcPts val="0"/>
              </a:spcBef>
              <a:spcAft>
                <a:spcPts val="0"/>
              </a:spcAft>
              <a:buSzPts val="990"/>
              <a:buNone/>
            </a:pPr>
            <a:endParaRPr sz="1060">
              <a:solidFill>
                <a:schemeClr val="lt1"/>
              </a:solidFill>
            </a:endParaRPr>
          </a:p>
          <a:p>
            <a:pPr marL="0" lvl="0" indent="0" algn="l" rtl="0">
              <a:spcBef>
                <a:spcPts val="0"/>
              </a:spcBef>
              <a:spcAft>
                <a:spcPts val="0"/>
              </a:spcAft>
              <a:buSzPts val="990"/>
              <a:buNone/>
            </a:pPr>
            <a:r>
              <a:rPr lang="en" sz="1760"/>
              <a:t>- Al Larsen ‘77</a:t>
            </a:r>
            <a:endParaRPr sz="17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pic>
        <p:nvPicPr>
          <p:cNvPr id="255" name="Google Shape;255;p43"/>
          <p:cNvPicPr preferRelativeResize="0"/>
          <p:nvPr/>
        </p:nvPicPr>
        <p:blipFill>
          <a:blip r:embed="rId3">
            <a:alphaModFix/>
          </a:blip>
          <a:stretch>
            <a:fillRect/>
          </a:stretch>
        </p:blipFill>
        <p:spPr>
          <a:xfrm>
            <a:off x="2668500" y="430225"/>
            <a:ext cx="6416727" cy="4283050"/>
          </a:xfrm>
          <a:prstGeom prst="rect">
            <a:avLst/>
          </a:prstGeom>
          <a:noFill/>
          <a:ln>
            <a:noFill/>
          </a:ln>
        </p:spPr>
      </p:pic>
      <p:sp>
        <p:nvSpPr>
          <p:cNvPr id="256" name="Google Shape;256;p43"/>
          <p:cNvSpPr txBox="1">
            <a:spLocks noGrp="1"/>
          </p:cNvSpPr>
          <p:nvPr>
            <p:ph type="ctrTitle"/>
          </p:nvPr>
        </p:nvSpPr>
        <p:spPr>
          <a:xfrm>
            <a:off x="179425" y="104800"/>
            <a:ext cx="5085000" cy="49338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360"/>
              <a:t>“I wish I had an embarrassing story to tell about Doug, but after 34 years in an office just down the hall in the Bat Caves from his, I do not. Having just passed 50 years of teaching myself, but at 4 schools and not at 1, I am more than impressed by Doug’s continued dedication to his students and to scholarly research. Lewis &amp; Clark will be poorer when he retires, which hopefully will not be for a few more years.”</a:t>
            </a:r>
            <a:endParaRPr sz="2360"/>
          </a:p>
          <a:p>
            <a:pPr marL="0" lvl="0" indent="0" algn="l" rtl="0">
              <a:spcBef>
                <a:spcPts val="0"/>
              </a:spcBef>
              <a:spcAft>
                <a:spcPts val="0"/>
              </a:spcAft>
              <a:buSzPts val="990"/>
              <a:buNone/>
            </a:pPr>
            <a:endParaRPr sz="860"/>
          </a:p>
          <a:p>
            <a:pPr marL="0" lvl="0" indent="0" algn="l" rtl="0">
              <a:spcBef>
                <a:spcPts val="0"/>
              </a:spcBef>
              <a:spcAft>
                <a:spcPts val="0"/>
              </a:spcAft>
              <a:buNone/>
            </a:pPr>
            <a:r>
              <a:rPr lang="en" sz="1760"/>
              <a:t>- Professor Don Large</a:t>
            </a:r>
            <a:endParaRPr sz="17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pic>
        <p:nvPicPr>
          <p:cNvPr id="261" name="Google Shape;261;p44"/>
          <p:cNvPicPr preferRelativeResize="0"/>
          <p:nvPr/>
        </p:nvPicPr>
        <p:blipFill>
          <a:blip r:embed="rId3">
            <a:alphaModFix/>
          </a:blip>
          <a:stretch>
            <a:fillRect/>
          </a:stretch>
        </p:blipFill>
        <p:spPr>
          <a:xfrm>
            <a:off x="5764275" y="71775"/>
            <a:ext cx="3291825" cy="4931727"/>
          </a:xfrm>
          <a:prstGeom prst="rect">
            <a:avLst/>
          </a:prstGeom>
          <a:noFill/>
          <a:ln>
            <a:noFill/>
          </a:ln>
        </p:spPr>
      </p:pic>
      <p:sp>
        <p:nvSpPr>
          <p:cNvPr id="262" name="Google Shape;262;p44"/>
          <p:cNvSpPr txBox="1">
            <a:spLocks noGrp="1"/>
          </p:cNvSpPr>
          <p:nvPr>
            <p:ph type="ctrTitle"/>
          </p:nvPr>
        </p:nvSpPr>
        <p:spPr>
          <a:xfrm>
            <a:off x="712650" y="235888"/>
            <a:ext cx="5188800" cy="46035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560"/>
              <a:t>“Professor Newell gave us his phone number on the first day of contracts class and said to call him anytime with questions. He made time to expand on concepts that were fuzzy for me or alternatively to talk about how to ensure that I actually accepted the offer of my first summer externship.”</a:t>
            </a:r>
            <a:r>
              <a:rPr lang="en" sz="2560">
                <a:solidFill>
                  <a:schemeClr val="lt1"/>
                </a:solidFill>
              </a:rPr>
              <a:t> </a:t>
            </a:r>
            <a:endParaRPr sz="2560">
              <a:solidFill>
                <a:schemeClr val="lt1"/>
              </a:solidFill>
            </a:endParaRPr>
          </a:p>
          <a:p>
            <a:pPr marL="0" lvl="0" indent="0" algn="l" rtl="0">
              <a:spcBef>
                <a:spcPts val="0"/>
              </a:spcBef>
              <a:spcAft>
                <a:spcPts val="0"/>
              </a:spcAft>
              <a:buSzPts val="990"/>
              <a:buNone/>
            </a:pPr>
            <a:endParaRPr sz="1260">
              <a:solidFill>
                <a:schemeClr val="lt1"/>
              </a:solidFill>
            </a:endParaRPr>
          </a:p>
          <a:p>
            <a:pPr marL="0" lvl="0" indent="0" algn="l" rtl="0">
              <a:spcBef>
                <a:spcPts val="0"/>
              </a:spcBef>
              <a:spcAft>
                <a:spcPts val="0"/>
              </a:spcAft>
              <a:buSzPts val="990"/>
              <a:buNone/>
            </a:pPr>
            <a:r>
              <a:rPr lang="en" sz="1860"/>
              <a:t>- Glenda Valdez ‘23</a:t>
            </a:r>
            <a:endParaRPr sz="18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45"/>
          <p:cNvSpPr txBox="1">
            <a:spLocks noGrp="1"/>
          </p:cNvSpPr>
          <p:nvPr>
            <p:ph type="ctrTitle"/>
          </p:nvPr>
        </p:nvSpPr>
        <p:spPr>
          <a:xfrm>
            <a:off x="572100" y="226200"/>
            <a:ext cx="4882200" cy="4691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400"/>
              <a:t>“I collected my 1977 classmates’ ballots for that year’s Leo Levenson Award for Excellence in Teaching. Professor Newell was the obvious winner. I presented the award and read some of the comments to the audience. One comment that I read, which I completely agreed with, was ‘Professor Newell somehow made the UCC interesting.’”</a:t>
            </a:r>
            <a:endParaRPr sz="2400"/>
          </a:p>
          <a:p>
            <a:pPr marL="0" lvl="0" indent="0" algn="l" rtl="0">
              <a:spcBef>
                <a:spcPts val="0"/>
              </a:spcBef>
              <a:spcAft>
                <a:spcPts val="0"/>
              </a:spcAft>
              <a:buSzPts val="990"/>
              <a:buNone/>
            </a:pPr>
            <a:endParaRPr sz="1200"/>
          </a:p>
          <a:p>
            <a:pPr marL="0" lvl="0" indent="0" algn="l" rtl="0">
              <a:spcBef>
                <a:spcPts val="0"/>
              </a:spcBef>
              <a:spcAft>
                <a:spcPts val="0"/>
              </a:spcAft>
              <a:buSzPts val="990"/>
              <a:buNone/>
            </a:pPr>
            <a:r>
              <a:rPr lang="en" sz="1460"/>
              <a:t>- Steve Rosen ‘77</a:t>
            </a:r>
            <a:endParaRPr sz="1460">
              <a:highlight>
                <a:srgbClr val="FFFF00"/>
              </a:highlight>
            </a:endParaRPr>
          </a:p>
        </p:txBody>
      </p:sp>
      <p:pic>
        <p:nvPicPr>
          <p:cNvPr id="268" name="Google Shape;268;p45"/>
          <p:cNvPicPr preferRelativeResize="0"/>
          <p:nvPr/>
        </p:nvPicPr>
        <p:blipFill>
          <a:blip r:embed="rId3">
            <a:alphaModFix/>
          </a:blip>
          <a:stretch>
            <a:fillRect/>
          </a:stretch>
        </p:blipFill>
        <p:spPr>
          <a:xfrm>
            <a:off x="5605839" y="145206"/>
            <a:ext cx="1942096" cy="4838702"/>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3" name="Google Shape;273;p46"/>
          <p:cNvPicPr preferRelativeResize="0"/>
          <p:nvPr/>
        </p:nvPicPr>
        <p:blipFill rotWithShape="1">
          <a:blip r:embed="rId3">
            <a:alphaModFix/>
          </a:blip>
          <a:srcRect r="15561"/>
          <a:stretch/>
        </p:blipFill>
        <p:spPr>
          <a:xfrm>
            <a:off x="4276636" y="732300"/>
            <a:ext cx="4804725" cy="3754725"/>
          </a:xfrm>
          <a:prstGeom prst="rect">
            <a:avLst/>
          </a:prstGeom>
          <a:noFill/>
          <a:ln>
            <a:noFill/>
          </a:ln>
        </p:spPr>
      </p:pic>
      <p:sp>
        <p:nvSpPr>
          <p:cNvPr id="274" name="Google Shape;274;p46"/>
          <p:cNvSpPr txBox="1">
            <a:spLocks noGrp="1"/>
          </p:cNvSpPr>
          <p:nvPr>
            <p:ph type="ctrTitle"/>
          </p:nvPr>
        </p:nvSpPr>
        <p:spPr>
          <a:xfrm>
            <a:off x="180556" y="223800"/>
            <a:ext cx="4882200" cy="4691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360"/>
              <a:t>“As I began my first year (1972), I recall very strong feelings of doom and trepidation that I would surely not survive more than a month in a class on contract law.  And I still remember how amazed and delighted I was to realize that I truly enjoyed that class.”</a:t>
            </a:r>
            <a:endParaRPr sz="2360"/>
          </a:p>
          <a:p>
            <a:pPr marL="0" lvl="0" indent="0" algn="l" rtl="0">
              <a:spcBef>
                <a:spcPts val="0"/>
              </a:spcBef>
              <a:spcAft>
                <a:spcPts val="0"/>
              </a:spcAft>
              <a:buSzPts val="990"/>
              <a:buNone/>
            </a:pPr>
            <a:endParaRPr sz="860"/>
          </a:p>
          <a:p>
            <a:pPr marL="0" lvl="0" indent="0" algn="l" rtl="0">
              <a:spcBef>
                <a:spcPts val="0"/>
              </a:spcBef>
              <a:spcAft>
                <a:spcPts val="0"/>
              </a:spcAft>
              <a:buSzPts val="990"/>
              <a:buNone/>
            </a:pPr>
            <a:r>
              <a:rPr lang="en" sz="1660"/>
              <a:t>- Katie Allan '75</a:t>
            </a:r>
            <a:endParaRPr sz="1660"/>
          </a:p>
          <a:p>
            <a:pPr marL="0" lvl="0" indent="0" algn="l" rtl="0">
              <a:spcBef>
                <a:spcPts val="0"/>
              </a:spcBef>
              <a:spcAft>
                <a:spcPts val="0"/>
              </a:spcAft>
              <a:buSzPts val="990"/>
              <a:buNone/>
            </a:pPr>
            <a:endParaRPr sz="1360"/>
          </a:p>
          <a:p>
            <a:pPr marL="0" lvl="0" indent="0" algn="l" rtl="0">
              <a:spcBef>
                <a:spcPts val="0"/>
              </a:spcBef>
              <a:spcAft>
                <a:spcPts val="0"/>
              </a:spcAft>
              <a:buSzPts val="990"/>
              <a:buNone/>
            </a:pPr>
            <a:r>
              <a:rPr lang="en" sz="1660"/>
              <a:t>About this photo: Doug, displaying a different, though no less laudable skill, during a law school retreat at the Sitka Center Cascade Head, Oregon (@1980)</a:t>
            </a:r>
            <a:endParaRPr sz="17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47"/>
          <p:cNvSpPr txBox="1">
            <a:spLocks noGrp="1"/>
          </p:cNvSpPr>
          <p:nvPr>
            <p:ph type="ctrTitle"/>
          </p:nvPr>
        </p:nvSpPr>
        <p:spPr>
          <a:xfrm>
            <a:off x="806275" y="673475"/>
            <a:ext cx="3922800" cy="35730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“My best to Doug Newell, an outstanding professor and a warm and and engaging human being”</a:t>
            </a:r>
            <a:endParaRPr sz="2660"/>
          </a:p>
          <a:p>
            <a:pPr marL="0" lvl="0" indent="0" algn="l" rtl="0">
              <a:spcBef>
                <a:spcPts val="0"/>
              </a:spcBef>
              <a:spcAft>
                <a:spcPts val="0"/>
              </a:spcAft>
              <a:buSzPts val="990"/>
              <a:buNone/>
            </a:pPr>
            <a:endParaRPr sz="2860">
              <a:solidFill>
                <a:schemeClr val="lt1"/>
              </a:solidFill>
            </a:endParaRPr>
          </a:p>
          <a:p>
            <a:pPr marL="0" lvl="0" indent="0" algn="l" rtl="0">
              <a:spcBef>
                <a:spcPts val="0"/>
              </a:spcBef>
              <a:spcAft>
                <a:spcPts val="0"/>
              </a:spcAft>
              <a:buSzPts val="990"/>
              <a:buNone/>
            </a:pPr>
            <a:r>
              <a:rPr lang="en" sz="1860"/>
              <a:t>- Frederick Black ‘75</a:t>
            </a:r>
            <a:endParaRPr sz="1860">
              <a:highlight>
                <a:srgbClr val="FFFF00"/>
              </a:highlight>
            </a:endParaRPr>
          </a:p>
        </p:txBody>
      </p:sp>
      <p:pic>
        <p:nvPicPr>
          <p:cNvPr id="280" name="Google Shape;280;p47"/>
          <p:cNvPicPr preferRelativeResize="0"/>
          <p:nvPr/>
        </p:nvPicPr>
        <p:blipFill>
          <a:blip r:embed="rId3">
            <a:alphaModFix/>
          </a:blip>
          <a:stretch>
            <a:fillRect/>
          </a:stretch>
        </p:blipFill>
        <p:spPr>
          <a:xfrm>
            <a:off x="4830500" y="1080522"/>
            <a:ext cx="3052275" cy="2848775"/>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5" name="Google Shape;285;p48"/>
          <p:cNvPicPr preferRelativeResize="0"/>
          <p:nvPr/>
        </p:nvPicPr>
        <p:blipFill>
          <a:blip r:embed="rId3">
            <a:alphaModFix/>
          </a:blip>
          <a:stretch>
            <a:fillRect/>
          </a:stretch>
        </p:blipFill>
        <p:spPr>
          <a:xfrm>
            <a:off x="4974405" y="375274"/>
            <a:ext cx="4102701" cy="4045000"/>
          </a:xfrm>
          <a:prstGeom prst="rect">
            <a:avLst/>
          </a:prstGeom>
          <a:noFill/>
          <a:ln>
            <a:noFill/>
          </a:ln>
        </p:spPr>
      </p:pic>
      <p:sp>
        <p:nvSpPr>
          <p:cNvPr id="286" name="Google Shape;286;p48"/>
          <p:cNvSpPr txBox="1">
            <a:spLocks noGrp="1"/>
          </p:cNvSpPr>
          <p:nvPr>
            <p:ph type="ctrTitle"/>
          </p:nvPr>
        </p:nvSpPr>
        <p:spPr>
          <a:xfrm>
            <a:off x="185200" y="235775"/>
            <a:ext cx="4849800" cy="45789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000"/>
              <a:t>“Law school did not come naturally for me and I remember crying in his office because I could not understand some hypothetical or case at the beginning of 1L year. He seemed just as frustrated as me and handed me a box of tissues as he said (exasperated) “Well I just don’t know what else to say. I’m not sure that anything I’m going to say is going to make you get it.” Haha.</a:t>
            </a:r>
            <a:endParaRPr sz="2000"/>
          </a:p>
          <a:p>
            <a:pPr marL="0" lvl="0" indent="0" algn="l" rtl="0">
              <a:spcBef>
                <a:spcPts val="0"/>
              </a:spcBef>
              <a:spcAft>
                <a:spcPts val="0"/>
              </a:spcAft>
              <a:buSzPts val="990"/>
              <a:buNone/>
            </a:pPr>
            <a:endParaRPr sz="1100"/>
          </a:p>
          <a:p>
            <a:pPr marL="0" lvl="0" indent="0" algn="l" rtl="0">
              <a:spcBef>
                <a:spcPts val="0"/>
              </a:spcBef>
              <a:spcAft>
                <a:spcPts val="0"/>
              </a:spcAft>
              <a:buSzPts val="990"/>
              <a:buNone/>
            </a:pPr>
            <a:r>
              <a:rPr lang="en" sz="2000"/>
              <a:t>At the end of the day I did in fact get it. I’m grateful to have had him in my life and journey.”</a:t>
            </a:r>
            <a:endParaRPr sz="2000"/>
          </a:p>
          <a:p>
            <a:pPr marL="0" lvl="0" indent="0" algn="l" rtl="0">
              <a:spcBef>
                <a:spcPts val="0"/>
              </a:spcBef>
              <a:spcAft>
                <a:spcPts val="0"/>
              </a:spcAft>
              <a:buSzPts val="990"/>
              <a:buNone/>
            </a:pPr>
            <a:endParaRPr sz="800"/>
          </a:p>
          <a:p>
            <a:pPr marL="0" lvl="0" indent="0" algn="l" rtl="0">
              <a:spcBef>
                <a:spcPts val="0"/>
              </a:spcBef>
              <a:spcAft>
                <a:spcPts val="0"/>
              </a:spcAft>
              <a:buNone/>
            </a:pPr>
            <a:r>
              <a:rPr lang="en" sz="1560"/>
              <a:t>- Dayna Louise ‘18</a:t>
            </a:r>
            <a:r>
              <a:rPr lang="en" sz="1560">
                <a:solidFill>
                  <a:schemeClr val="lt1"/>
                </a:solidFill>
                <a:highlight>
                  <a:schemeClr val="accent6"/>
                </a:highlight>
              </a:rPr>
              <a:t> </a:t>
            </a:r>
            <a:endParaRPr sz="1560">
              <a:solidFill>
                <a:schemeClr val="lt1"/>
              </a:solidFill>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49"/>
          <p:cNvSpPr txBox="1">
            <a:spLocks noGrp="1"/>
          </p:cNvSpPr>
          <p:nvPr>
            <p:ph type="ctrTitle"/>
          </p:nvPr>
        </p:nvSpPr>
        <p:spPr>
          <a:xfrm>
            <a:off x="318350" y="619123"/>
            <a:ext cx="4301100" cy="36792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“Doug Newell is a great professor and human being. They don't make people better than him.”</a:t>
            </a:r>
            <a:endParaRPr sz="2660"/>
          </a:p>
          <a:p>
            <a:pPr marL="0" lvl="0" indent="0" algn="l" rtl="0">
              <a:spcBef>
                <a:spcPts val="0"/>
              </a:spcBef>
              <a:spcAft>
                <a:spcPts val="0"/>
              </a:spcAft>
              <a:buSzPts val="990"/>
              <a:buNone/>
            </a:pPr>
            <a:endParaRPr sz="2960">
              <a:solidFill>
                <a:schemeClr val="lt1"/>
              </a:solidFill>
            </a:endParaRPr>
          </a:p>
          <a:p>
            <a:pPr marL="0" lvl="0" indent="0" algn="l" rtl="0">
              <a:spcBef>
                <a:spcPts val="0"/>
              </a:spcBef>
              <a:spcAft>
                <a:spcPts val="0"/>
              </a:spcAft>
              <a:buSzPts val="990"/>
              <a:buNone/>
            </a:pPr>
            <a:r>
              <a:rPr lang="en" sz="1860"/>
              <a:t>- Stephen Leasia ‘83</a:t>
            </a:r>
            <a:endParaRPr sz="1860">
              <a:highlight>
                <a:schemeClr val="accent6"/>
              </a:highlight>
            </a:endParaRPr>
          </a:p>
        </p:txBody>
      </p:sp>
      <p:pic>
        <p:nvPicPr>
          <p:cNvPr id="292" name="Google Shape;292;p49"/>
          <p:cNvPicPr preferRelativeResize="0"/>
          <p:nvPr/>
        </p:nvPicPr>
        <p:blipFill rotWithShape="1">
          <a:blip r:embed="rId3">
            <a:alphaModFix/>
          </a:blip>
          <a:srcRect l="36892"/>
          <a:stretch/>
        </p:blipFill>
        <p:spPr>
          <a:xfrm>
            <a:off x="4572000" y="252800"/>
            <a:ext cx="4301102" cy="4549178"/>
          </a:xfrm>
          <a:prstGeom prst="rect">
            <a:avLst/>
          </a:prstGeom>
          <a:noFill/>
          <a:ln>
            <a:noFill/>
          </a:ln>
        </p:spPr>
      </p:pic>
      <p:sp>
        <p:nvSpPr>
          <p:cNvPr id="293" name="Google Shape;293;p49"/>
          <p:cNvSpPr/>
          <p:nvPr/>
        </p:nvSpPr>
        <p:spPr>
          <a:xfrm>
            <a:off x="4727750" y="1716475"/>
            <a:ext cx="303300" cy="281100"/>
          </a:xfrm>
          <a:prstGeom prst="star5">
            <a:avLst>
              <a:gd name="adj" fmla="val 19098"/>
              <a:gd name="hf" fmla="val 105146"/>
              <a:gd name="vf" fmla="val 110557"/>
            </a:avLst>
          </a:prstGeom>
          <a:solidFill>
            <a:srgbClr val="F36F2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49"/>
          <p:cNvSpPr txBox="1">
            <a:spLocks noGrp="1"/>
          </p:cNvSpPr>
          <p:nvPr>
            <p:ph type="ctrTitle"/>
          </p:nvPr>
        </p:nvSpPr>
        <p:spPr>
          <a:xfrm>
            <a:off x="4572000" y="4293550"/>
            <a:ext cx="4301100" cy="553200"/>
          </a:xfrm>
          <a:prstGeom prst="rect">
            <a:avLst/>
          </a:prstGeom>
          <a:solidFill>
            <a:schemeClr val="lt2"/>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1460"/>
              <a:t>Doug with his fellow faculty at a law school Commencement ceremony</a:t>
            </a:r>
            <a:endParaRPr sz="11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pic>
        <p:nvPicPr>
          <p:cNvPr id="299" name="Google Shape;299;p50"/>
          <p:cNvPicPr preferRelativeResize="0"/>
          <p:nvPr/>
        </p:nvPicPr>
        <p:blipFill>
          <a:blip r:embed="rId3">
            <a:alphaModFix/>
          </a:blip>
          <a:stretch>
            <a:fillRect/>
          </a:stretch>
        </p:blipFill>
        <p:spPr>
          <a:xfrm>
            <a:off x="3592250" y="733632"/>
            <a:ext cx="5475548" cy="3331324"/>
          </a:xfrm>
          <a:prstGeom prst="rect">
            <a:avLst/>
          </a:prstGeom>
          <a:noFill/>
          <a:ln>
            <a:noFill/>
          </a:ln>
        </p:spPr>
      </p:pic>
      <p:sp>
        <p:nvSpPr>
          <p:cNvPr id="300" name="Google Shape;300;p50"/>
          <p:cNvSpPr txBox="1">
            <a:spLocks noGrp="1"/>
          </p:cNvSpPr>
          <p:nvPr>
            <p:ph type="ctrTitle"/>
          </p:nvPr>
        </p:nvSpPr>
        <p:spPr>
          <a:xfrm>
            <a:off x="3592275" y="4064950"/>
            <a:ext cx="5475600" cy="508800"/>
          </a:xfrm>
          <a:prstGeom prst="rect">
            <a:avLst/>
          </a:prstGeom>
          <a:solidFill>
            <a:schemeClr val="lt2"/>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1260"/>
              <a:t>Doug receiving his 2018 Distinguished Honorary Graduate Award </a:t>
            </a:r>
            <a:endParaRPr sz="1260"/>
          </a:p>
          <a:p>
            <a:pPr marL="0" lvl="0" indent="0" algn="l" rtl="0">
              <a:spcBef>
                <a:spcPts val="0"/>
              </a:spcBef>
              <a:spcAft>
                <a:spcPts val="0"/>
              </a:spcAft>
              <a:buSzPts val="990"/>
              <a:buNone/>
            </a:pPr>
            <a:r>
              <a:rPr lang="en" sz="1260"/>
              <a:t>with Ajit Phadke ‘98, Mark Tratos ‘79 and Dean Jennifer Johnson </a:t>
            </a:r>
            <a:endParaRPr sz="960">
              <a:highlight>
                <a:schemeClr val="accent6"/>
              </a:highlight>
            </a:endParaRPr>
          </a:p>
        </p:txBody>
      </p:sp>
      <p:sp>
        <p:nvSpPr>
          <p:cNvPr id="301" name="Google Shape;301;p50"/>
          <p:cNvSpPr txBox="1">
            <a:spLocks noGrp="1"/>
          </p:cNvSpPr>
          <p:nvPr>
            <p:ph type="ctrTitle"/>
          </p:nvPr>
        </p:nvSpPr>
        <p:spPr>
          <a:xfrm>
            <a:off x="262677" y="1058374"/>
            <a:ext cx="3343800" cy="30072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“Whoa, 50 years! I still hear his voice in my head.”</a:t>
            </a:r>
            <a:endParaRPr sz="2660"/>
          </a:p>
          <a:p>
            <a:pPr marL="0" lvl="0" indent="0" algn="l" rtl="0">
              <a:spcBef>
                <a:spcPts val="0"/>
              </a:spcBef>
              <a:spcAft>
                <a:spcPts val="0"/>
              </a:spcAft>
              <a:buSzPts val="990"/>
              <a:buNone/>
            </a:pPr>
            <a:endParaRPr sz="3060">
              <a:solidFill>
                <a:schemeClr val="lt1"/>
              </a:solidFill>
            </a:endParaRPr>
          </a:p>
          <a:p>
            <a:pPr marL="0" lvl="0" indent="0" algn="l" rtl="0">
              <a:spcBef>
                <a:spcPts val="0"/>
              </a:spcBef>
              <a:spcAft>
                <a:spcPts val="0"/>
              </a:spcAft>
              <a:buSzPts val="990"/>
              <a:buNone/>
            </a:pPr>
            <a:r>
              <a:rPr lang="en" sz="1860"/>
              <a:t>- Laura Graser ‘79</a:t>
            </a:r>
            <a:endParaRPr sz="18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pic>
        <p:nvPicPr>
          <p:cNvPr id="306" name="Google Shape;306;p51"/>
          <p:cNvPicPr preferRelativeResize="0"/>
          <p:nvPr/>
        </p:nvPicPr>
        <p:blipFill>
          <a:blip r:embed="rId3">
            <a:alphaModFix/>
          </a:blip>
          <a:stretch>
            <a:fillRect/>
          </a:stretch>
        </p:blipFill>
        <p:spPr>
          <a:xfrm>
            <a:off x="3123100" y="529300"/>
            <a:ext cx="5938673" cy="3963951"/>
          </a:xfrm>
          <a:prstGeom prst="rect">
            <a:avLst/>
          </a:prstGeom>
          <a:noFill/>
          <a:ln>
            <a:noFill/>
          </a:ln>
        </p:spPr>
      </p:pic>
      <p:sp>
        <p:nvSpPr>
          <p:cNvPr id="307" name="Google Shape;307;p51"/>
          <p:cNvSpPr txBox="1">
            <a:spLocks noGrp="1"/>
          </p:cNvSpPr>
          <p:nvPr>
            <p:ph type="ctrTitle"/>
          </p:nvPr>
        </p:nvSpPr>
        <p:spPr>
          <a:xfrm>
            <a:off x="199968" y="739375"/>
            <a:ext cx="3782100" cy="35247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160"/>
              <a:t>“Professor Newell is a great man and had a significant influence on all of us. He is a Professor with great wisdom and compassion for the human condition.”</a:t>
            </a:r>
            <a:endParaRPr sz="2160"/>
          </a:p>
          <a:p>
            <a:pPr marL="0" lvl="0" indent="0" algn="l" rtl="0">
              <a:spcBef>
                <a:spcPts val="0"/>
              </a:spcBef>
              <a:spcAft>
                <a:spcPts val="0"/>
              </a:spcAft>
              <a:buSzPts val="990"/>
              <a:buNone/>
            </a:pPr>
            <a:endParaRPr sz="2360">
              <a:solidFill>
                <a:schemeClr val="lt1"/>
              </a:solidFill>
            </a:endParaRPr>
          </a:p>
          <a:p>
            <a:pPr marL="0" lvl="0" indent="0" algn="l" rtl="0">
              <a:spcBef>
                <a:spcPts val="0"/>
              </a:spcBef>
              <a:spcAft>
                <a:spcPts val="0"/>
              </a:spcAft>
              <a:buSzPts val="990"/>
              <a:buNone/>
            </a:pPr>
            <a:r>
              <a:rPr lang="en" sz="1760"/>
              <a:t>- Tom Sherwin ‘74</a:t>
            </a:r>
            <a:endParaRPr sz="17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pic>
        <p:nvPicPr>
          <p:cNvPr id="312" name="Google Shape;312;p52"/>
          <p:cNvPicPr preferRelativeResize="0"/>
          <p:nvPr/>
        </p:nvPicPr>
        <p:blipFill>
          <a:blip r:embed="rId3">
            <a:alphaModFix/>
          </a:blip>
          <a:stretch>
            <a:fillRect/>
          </a:stretch>
        </p:blipFill>
        <p:spPr>
          <a:xfrm>
            <a:off x="2663900" y="428426"/>
            <a:ext cx="6372101" cy="4253250"/>
          </a:xfrm>
          <a:prstGeom prst="rect">
            <a:avLst/>
          </a:prstGeom>
          <a:noFill/>
          <a:ln>
            <a:noFill/>
          </a:ln>
        </p:spPr>
      </p:pic>
      <p:sp>
        <p:nvSpPr>
          <p:cNvPr id="313" name="Google Shape;313;p52"/>
          <p:cNvSpPr txBox="1">
            <a:spLocks noGrp="1"/>
          </p:cNvSpPr>
          <p:nvPr>
            <p:ph type="ctrTitle"/>
          </p:nvPr>
        </p:nvSpPr>
        <p:spPr>
          <a:xfrm>
            <a:off x="238625" y="577847"/>
            <a:ext cx="4209900" cy="39618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“My mom and I each took classes taught by Professor Newell, more than 35 years apart!”</a:t>
            </a:r>
            <a:endParaRPr sz="2660"/>
          </a:p>
          <a:p>
            <a:pPr marL="0" lvl="0" indent="0" algn="l" rtl="0">
              <a:spcBef>
                <a:spcPts val="0"/>
              </a:spcBef>
              <a:spcAft>
                <a:spcPts val="0"/>
              </a:spcAft>
              <a:buSzPts val="990"/>
              <a:buNone/>
            </a:pPr>
            <a:endParaRPr sz="3359">
              <a:solidFill>
                <a:schemeClr val="lt1"/>
              </a:solidFill>
            </a:endParaRPr>
          </a:p>
          <a:p>
            <a:pPr marL="0" lvl="0" indent="0" algn="l" rtl="0">
              <a:spcBef>
                <a:spcPts val="0"/>
              </a:spcBef>
              <a:spcAft>
                <a:spcPts val="0"/>
              </a:spcAft>
              <a:buSzPts val="990"/>
              <a:buNone/>
            </a:pPr>
            <a:r>
              <a:rPr lang="en" sz="1860"/>
              <a:t>- Chester Hill ‘16 </a:t>
            </a:r>
            <a:endParaRPr sz="18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pic>
        <p:nvPicPr>
          <p:cNvPr id="318" name="Google Shape;318;p53"/>
          <p:cNvPicPr preferRelativeResize="0"/>
          <p:nvPr/>
        </p:nvPicPr>
        <p:blipFill rotWithShape="1">
          <a:blip r:embed="rId3">
            <a:alphaModFix/>
          </a:blip>
          <a:srcRect r="3956"/>
          <a:stretch/>
        </p:blipFill>
        <p:spPr>
          <a:xfrm>
            <a:off x="4062425" y="756175"/>
            <a:ext cx="4958075" cy="3446024"/>
          </a:xfrm>
          <a:prstGeom prst="rect">
            <a:avLst/>
          </a:prstGeom>
          <a:noFill/>
          <a:ln>
            <a:noFill/>
          </a:ln>
        </p:spPr>
      </p:pic>
      <p:sp>
        <p:nvSpPr>
          <p:cNvPr id="319" name="Google Shape;319;p53"/>
          <p:cNvSpPr txBox="1">
            <a:spLocks noGrp="1"/>
          </p:cNvSpPr>
          <p:nvPr>
            <p:ph type="ctrTitle"/>
          </p:nvPr>
        </p:nvSpPr>
        <p:spPr>
          <a:xfrm>
            <a:off x="182700" y="518950"/>
            <a:ext cx="4389300" cy="38910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50"/>
              <a:t>“Professor Newell is an extraordinary professor! It is a pleasure to honor him!”</a:t>
            </a:r>
            <a:r>
              <a:rPr lang="en" sz="2650">
                <a:solidFill>
                  <a:schemeClr val="lt1"/>
                </a:solidFill>
              </a:rPr>
              <a:t> </a:t>
            </a:r>
            <a:endParaRPr sz="2650">
              <a:solidFill>
                <a:schemeClr val="lt1"/>
              </a:solidFill>
            </a:endParaRPr>
          </a:p>
          <a:p>
            <a:pPr marL="0" lvl="0" indent="0" algn="l" rtl="0">
              <a:spcBef>
                <a:spcPts val="0"/>
              </a:spcBef>
              <a:spcAft>
                <a:spcPts val="0"/>
              </a:spcAft>
              <a:buSzPts val="990"/>
              <a:buNone/>
            </a:pPr>
            <a:endParaRPr sz="3160">
              <a:solidFill>
                <a:schemeClr val="lt1"/>
              </a:solidFill>
            </a:endParaRPr>
          </a:p>
          <a:p>
            <a:pPr marL="0" lvl="0" indent="0" algn="l" rtl="0">
              <a:spcBef>
                <a:spcPts val="0"/>
              </a:spcBef>
              <a:spcAft>
                <a:spcPts val="0"/>
              </a:spcAft>
              <a:buSzPts val="990"/>
              <a:buNone/>
            </a:pPr>
            <a:r>
              <a:rPr lang="en" sz="1860"/>
              <a:t>- Turid Owren ‘83</a:t>
            </a:r>
            <a:endParaRPr sz="18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pic>
        <p:nvPicPr>
          <p:cNvPr id="324" name="Google Shape;324;p54" descr="Brunet, dean, newell 2013.jpg"/>
          <p:cNvPicPr preferRelativeResize="0"/>
          <p:nvPr/>
        </p:nvPicPr>
        <p:blipFill rotWithShape="1">
          <a:blip r:embed="rId3">
            <a:alphaModFix/>
          </a:blip>
          <a:srcRect r="6305"/>
          <a:stretch/>
        </p:blipFill>
        <p:spPr>
          <a:xfrm>
            <a:off x="5076425" y="1352875"/>
            <a:ext cx="4019075" cy="2856875"/>
          </a:xfrm>
          <a:prstGeom prst="rect">
            <a:avLst/>
          </a:prstGeom>
          <a:noFill/>
          <a:ln>
            <a:noFill/>
          </a:ln>
        </p:spPr>
      </p:pic>
      <p:sp>
        <p:nvSpPr>
          <p:cNvPr id="325" name="Google Shape;325;p54"/>
          <p:cNvSpPr txBox="1">
            <a:spLocks noGrp="1"/>
          </p:cNvSpPr>
          <p:nvPr>
            <p:ph type="ctrTitle"/>
          </p:nvPr>
        </p:nvSpPr>
        <p:spPr>
          <a:xfrm>
            <a:off x="411300" y="258425"/>
            <a:ext cx="5132400" cy="44136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360"/>
              <a:t>“Near the end of the year contracts, Professor Newell called on my good friend R.J. Smith, seated about three rows behind me. R.J. was however well prepared. As a low murmur of laughter behind me turned into a roar, I turned to observe that in R.J.’s place the only thing visible was a white flag on a stick waving above his seat.” </a:t>
            </a:r>
            <a:endParaRPr sz="2360"/>
          </a:p>
          <a:p>
            <a:pPr marL="0" lvl="0" indent="0" algn="l" rtl="0">
              <a:spcBef>
                <a:spcPts val="0"/>
              </a:spcBef>
              <a:spcAft>
                <a:spcPts val="0"/>
              </a:spcAft>
              <a:buSzPts val="990"/>
              <a:buNone/>
            </a:pPr>
            <a:endParaRPr sz="1960">
              <a:solidFill>
                <a:schemeClr val="lt1"/>
              </a:solidFill>
            </a:endParaRPr>
          </a:p>
          <a:p>
            <a:pPr marL="0" lvl="0" indent="0" algn="l" rtl="0">
              <a:spcBef>
                <a:spcPts val="0"/>
              </a:spcBef>
              <a:spcAft>
                <a:spcPts val="0"/>
              </a:spcAft>
              <a:buSzPts val="990"/>
              <a:buNone/>
            </a:pPr>
            <a:r>
              <a:rPr lang="en" sz="1860"/>
              <a:t>- Keith Meisenheimer ‘76</a:t>
            </a:r>
            <a:endParaRPr sz="1860">
              <a:highlight>
                <a:srgbClr val="FFFF00"/>
              </a:highlight>
            </a:endParaRPr>
          </a:p>
        </p:txBody>
      </p:sp>
      <p:sp>
        <p:nvSpPr>
          <p:cNvPr id="326" name="Google Shape;326;p54"/>
          <p:cNvSpPr txBox="1">
            <a:spLocks noGrp="1"/>
          </p:cNvSpPr>
          <p:nvPr>
            <p:ph type="ctrTitle"/>
          </p:nvPr>
        </p:nvSpPr>
        <p:spPr>
          <a:xfrm>
            <a:off x="5380200" y="4064950"/>
            <a:ext cx="3687600" cy="607200"/>
          </a:xfrm>
          <a:prstGeom prst="rect">
            <a:avLst/>
          </a:prstGeom>
          <a:solidFill>
            <a:schemeClr val="lt2"/>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1260"/>
              <a:t>Doug with Dean Jennifer Johnson and Professor of Law Emeritus Ed Brunet in 2011 </a:t>
            </a:r>
            <a:endParaRPr sz="960">
              <a:highlight>
                <a:schemeClr val="accent6"/>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55"/>
          <p:cNvPicPr preferRelativeResize="0"/>
          <p:nvPr/>
        </p:nvPicPr>
        <p:blipFill>
          <a:blip r:embed="rId3">
            <a:alphaModFix/>
          </a:blip>
          <a:stretch>
            <a:fillRect/>
          </a:stretch>
        </p:blipFill>
        <p:spPr>
          <a:xfrm>
            <a:off x="5514175" y="184725"/>
            <a:ext cx="3193825" cy="4774050"/>
          </a:xfrm>
          <a:prstGeom prst="rect">
            <a:avLst/>
          </a:prstGeom>
          <a:noFill/>
          <a:ln>
            <a:noFill/>
          </a:ln>
        </p:spPr>
      </p:pic>
      <p:sp>
        <p:nvSpPr>
          <p:cNvPr id="332" name="Google Shape;332;p55"/>
          <p:cNvSpPr txBox="1">
            <a:spLocks noGrp="1"/>
          </p:cNvSpPr>
          <p:nvPr>
            <p:ph type="ctrTitle"/>
          </p:nvPr>
        </p:nvSpPr>
        <p:spPr>
          <a:xfrm>
            <a:off x="134950" y="108525"/>
            <a:ext cx="5417700" cy="4862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200"/>
              <a:t>“I specifically recall the Contracts mid-term examination.  I think we had 2 hours, maybe 3. In under an hour I had written down everything I knew, not quite before everyone else, but certainly within the first five.</a:t>
            </a:r>
            <a:endParaRPr sz="2200"/>
          </a:p>
          <a:p>
            <a:pPr marL="0" lvl="0" indent="0" algn="l" rtl="0">
              <a:spcBef>
                <a:spcPts val="0"/>
              </a:spcBef>
              <a:spcAft>
                <a:spcPts val="0"/>
              </a:spcAft>
              <a:buSzPts val="990"/>
              <a:buNone/>
            </a:pPr>
            <a:r>
              <a:rPr lang="en" sz="2200"/>
              <a:t> </a:t>
            </a:r>
            <a:endParaRPr sz="2200"/>
          </a:p>
          <a:p>
            <a:pPr marL="0" lvl="0" indent="0" algn="l" rtl="0">
              <a:spcBef>
                <a:spcPts val="0"/>
              </a:spcBef>
              <a:spcAft>
                <a:spcPts val="0"/>
              </a:spcAft>
              <a:buSzPts val="990"/>
              <a:buNone/>
            </a:pPr>
            <a:r>
              <a:rPr lang="en" sz="2200"/>
              <a:t>I left the classroom in near tears, wondering whether or not I had made a grave mistake in career direction.  I could have been a Master, teaching in Australia and here I was pretending that I could learn to master and love the law.”</a:t>
            </a:r>
            <a:r>
              <a:rPr lang="en" sz="2000"/>
              <a:t>  </a:t>
            </a:r>
            <a:endParaRPr sz="2000"/>
          </a:p>
          <a:p>
            <a:pPr marL="0" lvl="0" indent="0" algn="l" rtl="0">
              <a:spcBef>
                <a:spcPts val="0"/>
              </a:spcBef>
              <a:spcAft>
                <a:spcPts val="0"/>
              </a:spcAft>
              <a:buSzPts val="990"/>
              <a:buNone/>
            </a:pPr>
            <a:endParaRPr sz="760">
              <a:solidFill>
                <a:schemeClr val="lt1"/>
              </a:solidFill>
            </a:endParaRPr>
          </a:p>
          <a:p>
            <a:pPr marL="0" lvl="0" indent="0" algn="l" rtl="0">
              <a:spcBef>
                <a:spcPts val="0"/>
              </a:spcBef>
              <a:spcAft>
                <a:spcPts val="0"/>
              </a:spcAft>
              <a:buSzPts val="990"/>
              <a:buNone/>
            </a:pPr>
            <a:r>
              <a:rPr lang="en" sz="1860">
                <a:solidFill>
                  <a:schemeClr val="lt1"/>
                </a:solidFill>
              </a:rPr>
              <a:t> </a:t>
            </a:r>
            <a:r>
              <a:rPr lang="en" sz="1860"/>
              <a:t>- Jack Lundeen ‘79</a:t>
            </a:r>
            <a:r>
              <a:rPr lang="en" sz="1860">
                <a:solidFill>
                  <a:schemeClr val="lt1"/>
                </a:solidFill>
                <a:highlight>
                  <a:srgbClr val="FFFF00"/>
                </a:highlight>
              </a:rPr>
              <a:t> </a:t>
            </a:r>
            <a:endParaRPr sz="1860">
              <a:solidFill>
                <a:schemeClr val="lt1"/>
              </a:solidFill>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56"/>
          <p:cNvPicPr preferRelativeResize="0"/>
          <p:nvPr/>
        </p:nvPicPr>
        <p:blipFill>
          <a:blip r:embed="rId3">
            <a:alphaModFix/>
          </a:blip>
          <a:stretch>
            <a:fillRect/>
          </a:stretch>
        </p:blipFill>
        <p:spPr>
          <a:xfrm>
            <a:off x="5549974" y="252850"/>
            <a:ext cx="2915875" cy="4573450"/>
          </a:xfrm>
          <a:prstGeom prst="rect">
            <a:avLst/>
          </a:prstGeom>
          <a:noFill/>
          <a:ln>
            <a:noFill/>
          </a:ln>
        </p:spPr>
      </p:pic>
      <p:sp>
        <p:nvSpPr>
          <p:cNvPr id="338" name="Google Shape;338;p56"/>
          <p:cNvSpPr txBox="1">
            <a:spLocks noGrp="1"/>
          </p:cNvSpPr>
          <p:nvPr>
            <p:ph type="ctrTitle"/>
          </p:nvPr>
        </p:nvSpPr>
        <p:spPr>
          <a:xfrm>
            <a:off x="134950" y="108525"/>
            <a:ext cx="5417700" cy="4862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560"/>
              <a:t>“Doug generously lobbied for me to be accepted as a professor at the law school. I was also his student many years ago. My first year class adored him. He’s is an exceptionally gifted teacher and a great sense of humor in the classroom. Thank You so much Doug for all you have done for me and so many others.”</a:t>
            </a:r>
            <a:endParaRPr sz="2860"/>
          </a:p>
          <a:p>
            <a:pPr marL="0" lvl="0" indent="0" algn="l" rtl="0">
              <a:spcBef>
                <a:spcPts val="0"/>
              </a:spcBef>
              <a:spcAft>
                <a:spcPts val="0"/>
              </a:spcAft>
              <a:buSzPts val="990"/>
              <a:buNone/>
            </a:pPr>
            <a:endParaRPr sz="1560">
              <a:solidFill>
                <a:schemeClr val="lt1"/>
              </a:solidFill>
            </a:endParaRPr>
          </a:p>
          <a:p>
            <a:pPr marL="0" lvl="0" indent="0" algn="l" rtl="0">
              <a:spcBef>
                <a:spcPts val="0"/>
              </a:spcBef>
              <a:spcAft>
                <a:spcPts val="0"/>
              </a:spcAft>
              <a:buSzPts val="990"/>
              <a:buNone/>
            </a:pPr>
            <a:r>
              <a:rPr lang="en" sz="1860">
                <a:solidFill>
                  <a:schemeClr val="lt1"/>
                </a:solidFill>
              </a:rPr>
              <a:t> </a:t>
            </a:r>
            <a:r>
              <a:rPr lang="en" sz="1760"/>
              <a:t>- Love, Doug Beloof ‘81 (Emeritus Professor of Law)</a:t>
            </a:r>
            <a:endParaRPr sz="17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pic>
        <p:nvPicPr>
          <p:cNvPr id="343" name="Google Shape;343;p57"/>
          <p:cNvPicPr preferRelativeResize="0"/>
          <p:nvPr/>
        </p:nvPicPr>
        <p:blipFill>
          <a:blip r:embed="rId3">
            <a:alphaModFix/>
          </a:blip>
          <a:stretch>
            <a:fillRect/>
          </a:stretch>
        </p:blipFill>
        <p:spPr>
          <a:xfrm>
            <a:off x="5552650" y="304800"/>
            <a:ext cx="3460576" cy="4614101"/>
          </a:xfrm>
          <a:prstGeom prst="rect">
            <a:avLst/>
          </a:prstGeom>
          <a:noFill/>
          <a:ln>
            <a:noFill/>
          </a:ln>
        </p:spPr>
      </p:pic>
      <p:sp>
        <p:nvSpPr>
          <p:cNvPr id="344" name="Google Shape;344;p57"/>
          <p:cNvSpPr txBox="1">
            <a:spLocks noGrp="1"/>
          </p:cNvSpPr>
          <p:nvPr>
            <p:ph type="ctrTitle"/>
          </p:nvPr>
        </p:nvSpPr>
        <p:spPr>
          <a:xfrm>
            <a:off x="211150" y="184725"/>
            <a:ext cx="5417700" cy="48105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460"/>
              <a:t>“I found this photographic print in a bin 20 to 25 years ago. </a:t>
            </a:r>
            <a:endParaRPr sz="2460"/>
          </a:p>
          <a:p>
            <a:pPr marL="0" lvl="0" indent="0" algn="l" rtl="0">
              <a:spcBef>
                <a:spcPts val="0"/>
              </a:spcBef>
              <a:spcAft>
                <a:spcPts val="0"/>
              </a:spcAft>
              <a:buSzPts val="990"/>
              <a:buNone/>
            </a:pPr>
            <a:r>
              <a:rPr lang="en" sz="2460"/>
              <a:t>I picked this one up with Doug Newell in mind. I’ve been *thinking* of sending it to him ever since, perhaps as a classroom visual aid for UCC 9. The somewhat desperate but earnest fellow featured here would assist with “self-help“ for unsecured AND “secured transactions!” </a:t>
            </a:r>
            <a:endParaRPr sz="2160"/>
          </a:p>
          <a:p>
            <a:pPr marL="0" lvl="0" indent="0" algn="l" rtl="0">
              <a:spcBef>
                <a:spcPts val="0"/>
              </a:spcBef>
              <a:spcAft>
                <a:spcPts val="0"/>
              </a:spcAft>
              <a:buSzPts val="990"/>
              <a:buNone/>
            </a:pPr>
            <a:r>
              <a:rPr lang="en" sz="1560">
                <a:solidFill>
                  <a:schemeClr val="lt1"/>
                </a:solidFill>
              </a:rPr>
              <a:t> </a:t>
            </a:r>
            <a:endParaRPr sz="960">
              <a:solidFill>
                <a:schemeClr val="lt1"/>
              </a:solidFill>
            </a:endParaRPr>
          </a:p>
          <a:p>
            <a:pPr marL="0" lvl="0" indent="0" algn="l" rtl="0">
              <a:spcBef>
                <a:spcPts val="0"/>
              </a:spcBef>
              <a:spcAft>
                <a:spcPts val="0"/>
              </a:spcAft>
              <a:buSzPts val="990"/>
              <a:buNone/>
            </a:pPr>
            <a:r>
              <a:rPr lang="en" sz="1860"/>
              <a:t> - John Schilling ‘88</a:t>
            </a:r>
            <a:endParaRPr sz="1860"/>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pic>
        <p:nvPicPr>
          <p:cNvPr id="349" name="Google Shape;349;p58"/>
          <p:cNvPicPr preferRelativeResize="0"/>
          <p:nvPr/>
        </p:nvPicPr>
        <p:blipFill>
          <a:blip r:embed="rId3">
            <a:alphaModFix/>
          </a:blip>
          <a:stretch>
            <a:fillRect/>
          </a:stretch>
        </p:blipFill>
        <p:spPr>
          <a:xfrm>
            <a:off x="5514175" y="184725"/>
            <a:ext cx="3193825" cy="4774050"/>
          </a:xfrm>
          <a:prstGeom prst="rect">
            <a:avLst/>
          </a:prstGeom>
          <a:noFill/>
          <a:ln>
            <a:noFill/>
          </a:ln>
        </p:spPr>
      </p:pic>
      <p:sp>
        <p:nvSpPr>
          <p:cNvPr id="350" name="Google Shape;350;p58"/>
          <p:cNvSpPr txBox="1">
            <a:spLocks noGrp="1"/>
          </p:cNvSpPr>
          <p:nvPr>
            <p:ph type="ctrTitle"/>
          </p:nvPr>
        </p:nvSpPr>
        <p:spPr>
          <a:xfrm>
            <a:off x="499575" y="181775"/>
            <a:ext cx="5014500" cy="48759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460"/>
              <a:t>“I told Professor Newell that I didn’t think I was doing very well understanding contracts and would never make it as a lawyer. He said something like “Mr. Spicer, believe me, there are lots of good lawyers out there who didn’t understand Contracts and they’re doing just fine and so will you.” I stayed the course and ended up being a litigator with a very successful law practice.”</a:t>
            </a:r>
            <a:endParaRPr sz="2460"/>
          </a:p>
          <a:p>
            <a:pPr marL="0" lvl="0" indent="0" algn="l" rtl="0">
              <a:spcBef>
                <a:spcPts val="0"/>
              </a:spcBef>
              <a:spcAft>
                <a:spcPts val="0"/>
              </a:spcAft>
              <a:buSzPts val="990"/>
              <a:buNone/>
            </a:pPr>
            <a:endParaRPr sz="560"/>
          </a:p>
          <a:p>
            <a:pPr marL="0" lvl="0" indent="0" algn="l" rtl="0">
              <a:spcBef>
                <a:spcPts val="0"/>
              </a:spcBef>
              <a:spcAft>
                <a:spcPts val="0"/>
              </a:spcAft>
              <a:buSzPts val="990"/>
              <a:buNone/>
            </a:pPr>
            <a:r>
              <a:rPr lang="en" sz="1860"/>
              <a:t> - Dave Spicer ‘80</a:t>
            </a:r>
            <a:endParaRPr sz="18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59"/>
          <p:cNvPicPr preferRelativeResize="0"/>
          <p:nvPr/>
        </p:nvPicPr>
        <p:blipFill>
          <a:blip r:embed="rId3">
            <a:alphaModFix/>
          </a:blip>
          <a:stretch>
            <a:fillRect/>
          </a:stretch>
        </p:blipFill>
        <p:spPr>
          <a:xfrm>
            <a:off x="4156100" y="152400"/>
            <a:ext cx="4787315" cy="4838700"/>
          </a:xfrm>
          <a:prstGeom prst="rect">
            <a:avLst/>
          </a:prstGeom>
          <a:noFill/>
          <a:ln>
            <a:noFill/>
          </a:ln>
        </p:spPr>
      </p:pic>
      <p:sp>
        <p:nvSpPr>
          <p:cNvPr id="356" name="Google Shape;356;p59"/>
          <p:cNvSpPr txBox="1">
            <a:spLocks noGrp="1"/>
          </p:cNvSpPr>
          <p:nvPr>
            <p:ph type="ctrTitle"/>
          </p:nvPr>
        </p:nvSpPr>
        <p:spPr>
          <a:xfrm>
            <a:off x="847775" y="334250"/>
            <a:ext cx="4702200" cy="4253100"/>
          </a:xfrm>
          <a:prstGeom prst="rect">
            <a:avLst/>
          </a:prstGeom>
          <a:solidFill>
            <a:srgbClr val="FF7800"/>
          </a:solidFill>
        </p:spPr>
        <p:txBody>
          <a:bodyPr spcFirstLastPara="1" wrap="square" lIns="91425" tIns="91425" rIns="91425" bIns="91425" anchor="ctr" anchorCtr="0">
            <a:noAutofit/>
          </a:bodyPr>
          <a:lstStyle/>
          <a:p>
            <a:pPr marL="0" lvl="0" indent="0" algn="l" rtl="0">
              <a:spcBef>
                <a:spcPts val="0"/>
              </a:spcBef>
              <a:spcAft>
                <a:spcPts val="0"/>
              </a:spcAft>
              <a:buSzPts val="990"/>
              <a:buNone/>
            </a:pPr>
            <a:r>
              <a:rPr lang="en" sz="2660"/>
              <a:t>“As with his many stellar classes, Doug masterfully taught us the intricacies of the UCC while engaging and entertaining us with a repartee that challenges the best of the late night talk show hosts. . .”</a:t>
            </a:r>
            <a:endParaRPr sz="2660"/>
          </a:p>
          <a:p>
            <a:pPr marL="0" lvl="0" indent="0" algn="l" rtl="0">
              <a:spcBef>
                <a:spcPts val="0"/>
              </a:spcBef>
              <a:spcAft>
                <a:spcPts val="0"/>
              </a:spcAft>
              <a:buSzPts val="990"/>
              <a:buNone/>
            </a:pPr>
            <a:endParaRPr sz="2460">
              <a:solidFill>
                <a:schemeClr val="lt1"/>
              </a:solidFill>
            </a:endParaRPr>
          </a:p>
          <a:p>
            <a:pPr marL="0" lvl="0" indent="0" algn="l" rtl="0">
              <a:spcBef>
                <a:spcPts val="0"/>
              </a:spcBef>
              <a:spcAft>
                <a:spcPts val="0"/>
              </a:spcAft>
              <a:buSzPts val="990"/>
              <a:buNone/>
            </a:pPr>
            <a:r>
              <a:rPr lang="en" sz="1860"/>
              <a:t>- Julie E. Frantz ‘75 </a:t>
            </a:r>
            <a:endParaRPr sz="1860">
              <a:highlight>
                <a:srgbClr val="FFFF00"/>
              </a:highlight>
            </a:endParaRPr>
          </a:p>
        </p:txBody>
      </p:sp>
    </p:spTree>
  </p:cSld>
  <p:clrMapOvr>
    <a:masterClrMapping/>
  </p:clrMapOvr>
  <mc:AlternateContent xmlns:mc="http://schemas.openxmlformats.org/markup-compatibility/2006">
    <mc:Choice xmlns:p14="http://schemas.microsoft.com/office/powerpoint/2010/main" Requires="p14">
      <p:transition spd="slow" p14:dur="12000" advClick="0" advTm="12000"/>
    </mc:Choice>
    <mc:Fallback>
      <p:transition spd="slow" advClick="0" advTm="12000"/>
    </mc:Fallback>
  </mc:AlternateContent>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TotalTime>
  <Words>1854</Words>
  <Application>Microsoft Office PowerPoint</Application>
  <PresentationFormat>On-screen Show (16:9)</PresentationFormat>
  <Paragraphs>128</Paragraphs>
  <Slides>47</Slides>
  <Notes>47</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47</vt:i4>
      </vt:variant>
    </vt:vector>
  </HeadingPairs>
  <TitlesOfParts>
    <vt:vector size="49" baseType="lpstr">
      <vt:lpstr>Arial</vt:lpstr>
      <vt:lpstr>Simple Light</vt:lpstr>
      <vt:lpstr>Celebrating  50 Years of Doug!</vt:lpstr>
      <vt:lpstr>In 1965, professors-to-be Doug Newell and  Bill Williamson smile after finishing law school together at Harvard</vt:lpstr>
      <vt:lpstr>Professors  Bill Williamson,  Bernie Vail, and  Doug Newell attend  Commencement in 2001</vt:lpstr>
      <vt:lpstr>Caricatures of Doug, drawn by Emeritus Professor of Law Ron Lansing</vt:lpstr>
      <vt:lpstr>Doug at first base, on the faculty team of an alumni softball tournament</vt:lpstr>
      <vt:lpstr>Doug with  Ed Belsheim at  the 1984 Commencement Ceremony</vt:lpstr>
      <vt:lpstr>Doug was named the Edmund O. Belsheim Professor of Law in 1994</vt:lpstr>
      <vt:lpstr>Doug is a 6-time winner of the Leo Levenson Award for Teaching Excellence</vt:lpstr>
      <vt:lpstr>Doug at the Cornelius Honors Society Reception with  Peter Irvine ‘02,  Dean Jim Huffman, and Peter’s father, William Irvine</vt:lpstr>
      <vt:lpstr>Doug at a Cornelius Honor Society Reception with  Ryan Steen ‘03</vt:lpstr>
      <vt:lpstr>Doug with  Matt Bergman ‘89</vt:lpstr>
      <vt:lpstr>Doug has taught 3 generations of the Zucker/Blumm Family:  Jo Zucker ’88; her son Nicky Blumm, JD Candidate ’22; and her mother, Linda Zucker ’74</vt:lpstr>
      <vt:lpstr>Doug with his fellow faculty</vt:lpstr>
      <vt:lpstr>Doug with the Class of 1976</vt:lpstr>
      <vt:lpstr>Doug with the Class of 1980</vt:lpstr>
      <vt:lpstr>Doug with the Class of 1985 - including Governor Kate Brown</vt:lpstr>
      <vt:lpstr>Doug with the Class of 1995</vt:lpstr>
      <vt:lpstr>Doug with alum Lin Thompson ‘83 </vt:lpstr>
      <vt:lpstr>This cartoon hangs on the door to Doug’s office</vt:lpstr>
      <vt:lpstr>The walls of Doug’s office are a wealth of memorabilia</vt:lpstr>
      <vt:lpstr>“As creator of the Leo Levenson Award in 1976 I attest that Professor Newell was one vote shy of receiving a 7th Leo Levenson award. The class of 1976 selected another highly respected Professor, Ed Belsheim, for the award by a one vote margin. The students were the winners having had the good fortune of experiencing both excellent educators.”  - William C. Cox ‘76</vt:lpstr>
      <vt:lpstr>Doug and Professor Ron Lansing with members of the Classes of 1962 and 1972 at a reunion in 2002</vt:lpstr>
      <vt:lpstr>Doug with Dean Jennifer Johnson and Rex Malott BS ’73, JD ’76 at the 2019 Business Law Spring Luncheon</vt:lpstr>
      <vt:lpstr>Doug at the McCarty Society Luncheon in 2019</vt:lpstr>
      <vt:lpstr>“Professor Newell was a respected fixture at the law school even in 1978.”  - Mary Viitums (Nietupski) ‘81</vt:lpstr>
      <vt:lpstr>“Doug is one of the finest gentleman you could ever meet and certainly a great and caring teacher who treats first year law students like they were Supreme Court justices. If not for him I may have dropped out in my first year.”  -Gary Eichenbaum ‘76</vt:lpstr>
      <vt:lpstr>“I was a student in Professor Newell’s 1L contract class and boy was I awful at contracts. I had no idea what was going on, or what to do about it. Professor Newell was generous with his time and used the traditional socratic method in a way that was empathetic and thoughtful.”   - Natalie Hollabaugh Johnstone JD ‘21</vt:lpstr>
      <vt:lpstr>“On the first evening of Secured Transactions, Professor Newell started the class with a statement that gave me tremendous relief. He said in this class, ‘There will always be a right answer. Read the code, get the right answer, and don’t complain if you get it wrong.’ That was a a breath of fresh air after a few semesters of lack of certainty!”  - Jerry Carleton ‘07</vt:lpstr>
      <vt:lpstr>“At the orientation day, fall of 1980, Professor Newell told us, to the effect, “I don’t know what, if anything you might take with you from this orientation, but if you take anything, you should know that you’d damn well better not park in the faculty parking lot!” Plus he magically got me through UCC. Somehow.”  - Nathan Callahan ‘84 </vt:lpstr>
      <vt:lpstr>“Graduation Day (1977) was also the day that the Portland Trailblazers won their only NBA championship. Doug and his good pal Professor Billy Williamson were at the game. Doug and Billy showed up at the VERY last minute, and he later said they were both not at all sure what they would have done had the game gone to overtime. I totally believe him that it would have been a tough choice for them!”  - Al Larsen ‘77</vt:lpstr>
      <vt:lpstr>“I wish I had an embarrassing story to tell about Doug, but after 34 years in an office just down the hall in the Bat Caves from his, I do not. Having just passed 50 years of teaching myself, but at 4 schools and not at 1, I am more than impressed by Doug’s continued dedication to his students and to scholarly research. Lewis &amp; Clark will be poorer when he retires, which hopefully will not be for a few more years.”  - Professor Don Large</vt:lpstr>
      <vt:lpstr>“Professor Newell gave us his phone number on the first day of contracts class and said to call him anytime with questions. He made time to expand on concepts that were fuzzy for me or alternatively to talk about how to ensure that I actually accepted the offer of my first summer externship.”   - Glenda Valdez ‘23</vt:lpstr>
      <vt:lpstr>“I collected my 1977 classmates’ ballots for that year’s Leo Levenson Award for Excellence in Teaching. Professor Newell was the obvious winner. I presented the award and read some of the comments to the audience. One comment that I read, which I completely agreed with, was ‘Professor Newell somehow made the UCC interesting.’”  - Steve Rosen ‘77</vt:lpstr>
      <vt:lpstr>“As I began my first year (1972), I recall very strong feelings of doom and trepidation that I would surely not survive more than a month in a class on contract law.  And I still remember how amazed and delighted I was to realize that I truly enjoyed that class.”  - Katie Allan '75  About this photo: Doug, displaying a different, though no less laudable skill, during a law school retreat at the Sitka Center Cascade Head, Oregon (@1980)</vt:lpstr>
      <vt:lpstr>“My best to Doug Newell, an outstanding professor and a warm and and engaging human being”  - Frederick Black ‘75</vt:lpstr>
      <vt:lpstr>“Law school did not come naturally for me and I remember crying in his office because I could not understand some hypothetical or case at the beginning of 1L year. He seemed just as frustrated as me and handed me a box of tissues as he said (exasperated) “Well I just don’t know what else to say. I’m not sure that anything I’m going to say is going to make you get it.” Haha.  At the end of the day I did in fact get it. I’m grateful to have had him in my life and journey.”  - Dayna Louise ‘18 </vt:lpstr>
      <vt:lpstr>“Doug Newell is a great professor and human being. They don't make people better than him.”  - Stephen Leasia ‘83</vt:lpstr>
      <vt:lpstr>Doug receiving his 2018 Distinguished Honorary Graduate Award  with Ajit Phadke ‘98, Mark Tratos ‘79 and Dean Jennifer Johnson </vt:lpstr>
      <vt:lpstr>“Professor Newell is a great man and had a significant influence on all of us. He is a Professor with great wisdom and compassion for the human condition.”  - Tom Sherwin ‘74</vt:lpstr>
      <vt:lpstr>“My mom and I each took classes taught by Professor Newell, more than 35 years apart!”  - Chester Hill ‘16 </vt:lpstr>
      <vt:lpstr>“Professor Newell is an extraordinary professor! It is a pleasure to honor him!”   - Turid Owren ‘83</vt:lpstr>
      <vt:lpstr>“Near the end of the year contracts, Professor Newell called on my good friend R.J. Smith, seated about three rows behind me. R.J. was however well prepared. As a low murmur of laughter behind me turned into a roar, I turned to observe that in R.J.’s place the only thing visible was a white flag on a stick waving above his seat.”   - Keith Meisenheimer ‘76</vt:lpstr>
      <vt:lpstr>“I specifically recall the Contracts mid-term examination.  I think we had 2 hours, maybe 3. In under an hour I had written down everything I knew, not quite before everyone else, but certainly within the first five.   I left the classroom in near tears, wondering whether or not I had made a grave mistake in career direction.  I could have been a Master, teaching in Australia and here I was pretending that I could learn to master and love the law.”     - Jack Lundeen ‘79 </vt:lpstr>
      <vt:lpstr>“Doug generously lobbied for me to be accepted as a professor at the law school. I was also his student many years ago. My first year class adored him. He’s is an exceptionally gifted teacher and a great sense of humor in the classroom. Thank You so much Doug for all you have done for me and so many others.”   - Love, Doug Beloof ‘81 (Emeritus Professor of Law)</vt:lpstr>
      <vt:lpstr>“I found this photographic print in a bin 20 to 25 years ago.  I picked this one up with Doug Newell in mind. I’ve been *thinking* of sending it to him ever since, perhaps as a classroom visual aid for UCC 9. The somewhat desperate but earnest fellow featured here would assist with “self-help“ for unsecured AND “secured transactions!”     - John Schilling ‘88</vt:lpstr>
      <vt:lpstr>“I told Professor Newell that I didn’t think I was doing very well understanding contracts and would never make it as a lawyer. He said something like “Mr. Spicer, believe me, there are lots of good lawyers out there who didn’t understand Contracts and they’re doing just fine and so will you.” I stayed the course and ended up being a litigator with a very successful law practice.”   - Dave Spicer ‘80</vt:lpstr>
      <vt:lpstr>“As with his many stellar classes, Doug masterfully taught us the intricacies of the UCC while engaging and entertaining us with a repartee that challenges the best of the late night talk show hosts. . .”  - Julie E. Frantz ‘75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Celebrating  50 Years of Doug!</dc:title>
  <cp:lastModifiedBy>Kerry Rowand</cp:lastModifiedBy>
  <cp:revision>1</cp:revision>
  <dcterms:modified xsi:type="dcterms:W3CDTF">2022-05-05T19:22:40Z</dcterms:modified>
</cp:coreProperties>
</file>